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sldIdLst>
    <p:sldId id="263" r:id="rId2"/>
    <p:sldId id="287" r:id="rId3"/>
    <p:sldId id="277" r:id="rId4"/>
    <p:sldId id="274" r:id="rId5"/>
    <p:sldId id="297" r:id="rId6"/>
    <p:sldId id="264" r:id="rId7"/>
    <p:sldId id="281" r:id="rId8"/>
    <p:sldId id="282" r:id="rId9"/>
    <p:sldId id="293" r:id="rId10"/>
    <p:sldId id="296" r:id="rId11"/>
    <p:sldId id="265" r:id="rId12"/>
    <p:sldId id="292" r:id="rId13"/>
    <p:sldId id="266" r:id="rId14"/>
    <p:sldId id="286" r:id="rId15"/>
    <p:sldId id="288" r:id="rId16"/>
    <p:sldId id="289" r:id="rId17"/>
    <p:sldId id="290" r:id="rId18"/>
    <p:sldId id="262" r:id="rId19"/>
    <p:sldId id="260" r:id="rId20"/>
    <p:sldId id="280" r:id="rId21"/>
    <p:sldId id="299" r:id="rId22"/>
    <p:sldId id="300"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6033C-EB85-36A4-37C1-69CC2587A051}" v="2" dt="2025-06-24T21:17:14.435"/>
    <p1510:client id="{88CF5587-1900-7EB5-4412-6A7EC6384960}" v="1678" dt="2025-06-23T21:02:34.513"/>
    <p1510:client id="{AA4BC751-83EE-4BDB-826A-1D29A3194CCD}" v="1387" dt="2025-06-23T07:53:12.200"/>
    <p1510:client id="{B704EB36-5AA9-DB9F-3863-3C6088FF8885}" v="2682" dt="2025-06-24T17:07:55.155"/>
    <p1510:client id="{C7699EB6-95F7-D780-DB58-1D303498EA73}" v="1387" dt="2025-06-24T02:51:13.286"/>
    <p1510:client id="{D1224C68-122B-BE0A-91C1-2F6DED67D01E}" v="761" dt="2025-06-24T21:12:22.747"/>
    <p1510:client id="{DF9FAC19-B9A5-9139-EF17-5B1A3FBDC14C}" v="6" dt="2025-06-23T21:34:41.128"/>
    <p1510:client id="{E4BB0AC4-C265-5C59-71DB-1E7241F0A2C3}" v="1565" dt="2025-06-23T21:51:42.653"/>
    <p1510:client id="{EE1CC4D3-98A9-EDAE-F441-E4486AD3BF44}" v="27" dt="2025-06-24T14:31:21.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1C4A4-F1EE-4E04-AB05-02A2312B76E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F5B713-BE08-4A53-A110-BE41E8AD750C}">
      <dgm:prSet/>
      <dgm:spPr/>
      <dgm:t>
        <a:bodyPr/>
        <a:lstStyle/>
        <a:p>
          <a:pPr>
            <a:defRPr b="1"/>
          </a:pPr>
          <a:r>
            <a:rPr lang="en-US"/>
            <a:t>Traditional Finance:</a:t>
          </a:r>
        </a:p>
      </dgm:t>
    </dgm:pt>
    <dgm:pt modelId="{0F238DFA-0A73-4F25-A111-AFAE09D13BF4}" type="parTrans" cxnId="{F9755C5D-3650-4D3D-BF66-E28D92CF7BDD}">
      <dgm:prSet/>
      <dgm:spPr/>
      <dgm:t>
        <a:bodyPr/>
        <a:lstStyle/>
        <a:p>
          <a:endParaRPr lang="en-US"/>
        </a:p>
      </dgm:t>
    </dgm:pt>
    <dgm:pt modelId="{342EDBE7-E06F-4954-9FCD-BBB4F00F4CB7}" type="sibTrans" cxnId="{F9755C5D-3650-4D3D-BF66-E28D92CF7BDD}">
      <dgm:prSet/>
      <dgm:spPr/>
      <dgm:t>
        <a:bodyPr/>
        <a:lstStyle/>
        <a:p>
          <a:endParaRPr lang="en-US"/>
        </a:p>
      </dgm:t>
    </dgm:pt>
    <dgm:pt modelId="{34BE8A9D-FC0B-4FB0-8E5C-6188668B2795}">
      <dgm:prSet/>
      <dgm:spPr/>
      <dgm:t>
        <a:bodyPr/>
        <a:lstStyle/>
        <a:p>
          <a:r>
            <a:rPr lang="en-US"/>
            <a:t>High regulation &amp; very infrastructure heavy</a:t>
          </a:r>
        </a:p>
      </dgm:t>
    </dgm:pt>
    <dgm:pt modelId="{CDC3C498-B806-4DCE-B214-BA298B9B18FE}" type="parTrans" cxnId="{447EB440-75FE-47C0-898F-C33DE8534D3B}">
      <dgm:prSet/>
      <dgm:spPr/>
      <dgm:t>
        <a:bodyPr/>
        <a:lstStyle/>
        <a:p>
          <a:endParaRPr lang="en-US"/>
        </a:p>
      </dgm:t>
    </dgm:pt>
    <dgm:pt modelId="{2B0523AC-3F8F-4D2D-91BA-DEF0E65446CD}" type="sibTrans" cxnId="{447EB440-75FE-47C0-898F-C33DE8534D3B}">
      <dgm:prSet/>
      <dgm:spPr/>
      <dgm:t>
        <a:bodyPr/>
        <a:lstStyle/>
        <a:p>
          <a:endParaRPr lang="en-US"/>
        </a:p>
      </dgm:t>
    </dgm:pt>
    <dgm:pt modelId="{30111FF2-B36B-48C3-B72C-DF897577EF62}">
      <dgm:prSet/>
      <dgm:spPr/>
      <dgm:t>
        <a:bodyPr/>
        <a:lstStyle/>
        <a:p>
          <a:r>
            <a:rPr lang="en-US"/>
            <a:t>Again, more mature with high barriers to entry</a:t>
          </a:r>
        </a:p>
      </dgm:t>
    </dgm:pt>
    <dgm:pt modelId="{784BDD58-2C18-44C7-B29B-1794584D3DD4}" type="parTrans" cxnId="{C92002BD-184B-4160-BB0C-F564BB9CD737}">
      <dgm:prSet/>
      <dgm:spPr/>
      <dgm:t>
        <a:bodyPr/>
        <a:lstStyle/>
        <a:p>
          <a:endParaRPr lang="en-US"/>
        </a:p>
      </dgm:t>
    </dgm:pt>
    <dgm:pt modelId="{9D68202D-4E5B-4D02-8C06-1CB4F63B169C}" type="sibTrans" cxnId="{C92002BD-184B-4160-BB0C-F564BB9CD737}">
      <dgm:prSet/>
      <dgm:spPr/>
      <dgm:t>
        <a:bodyPr/>
        <a:lstStyle/>
        <a:p>
          <a:endParaRPr lang="en-US"/>
        </a:p>
      </dgm:t>
    </dgm:pt>
    <dgm:pt modelId="{35FAF94F-BE4B-471D-BB75-6C01EB68AF1B}">
      <dgm:prSet/>
      <dgm:spPr/>
      <dgm:t>
        <a:bodyPr/>
        <a:lstStyle/>
        <a:p>
          <a:pPr>
            <a:defRPr b="1"/>
          </a:pPr>
          <a:r>
            <a:rPr lang="en-US"/>
            <a:t>Fintech:</a:t>
          </a:r>
        </a:p>
      </dgm:t>
    </dgm:pt>
    <dgm:pt modelId="{221F8517-08FD-40F3-B7C2-656F984E6A64}" type="parTrans" cxnId="{40EF4E9D-AA1C-4611-AAF4-712363460050}">
      <dgm:prSet/>
      <dgm:spPr/>
      <dgm:t>
        <a:bodyPr/>
        <a:lstStyle/>
        <a:p>
          <a:endParaRPr lang="en-US"/>
        </a:p>
      </dgm:t>
    </dgm:pt>
    <dgm:pt modelId="{8ACC7667-C5E0-4068-9830-82E9D267F161}" type="sibTrans" cxnId="{40EF4E9D-AA1C-4611-AAF4-712363460050}">
      <dgm:prSet/>
      <dgm:spPr/>
      <dgm:t>
        <a:bodyPr/>
        <a:lstStyle/>
        <a:p>
          <a:endParaRPr lang="en-US"/>
        </a:p>
      </dgm:t>
    </dgm:pt>
    <dgm:pt modelId="{171689C1-87A4-46BC-9F21-2C38C3B4418E}">
      <dgm:prSet/>
      <dgm:spPr/>
      <dgm:t>
        <a:bodyPr/>
        <a:lstStyle/>
        <a:p>
          <a:r>
            <a:rPr lang="en-US"/>
            <a:t>Much more scalable via cloud, apps, and APIs</a:t>
          </a:r>
        </a:p>
      </dgm:t>
    </dgm:pt>
    <dgm:pt modelId="{A9CAF1FA-0CD5-479D-8C22-8F25F050FB2D}" type="parTrans" cxnId="{0595A359-CD09-4272-9D0E-2C05D0553607}">
      <dgm:prSet/>
      <dgm:spPr/>
      <dgm:t>
        <a:bodyPr/>
        <a:lstStyle/>
        <a:p>
          <a:endParaRPr lang="en-US"/>
        </a:p>
      </dgm:t>
    </dgm:pt>
    <dgm:pt modelId="{C352264D-0352-4137-BD67-5AE0D4C714B3}" type="sibTrans" cxnId="{0595A359-CD09-4272-9D0E-2C05D0553607}">
      <dgm:prSet/>
      <dgm:spPr/>
      <dgm:t>
        <a:bodyPr/>
        <a:lstStyle/>
        <a:p>
          <a:endParaRPr lang="en-US"/>
        </a:p>
      </dgm:t>
    </dgm:pt>
    <dgm:pt modelId="{AB55DAEE-2ACC-4AE4-9098-97EC509FBB0F}">
      <dgm:prSet/>
      <dgm:spPr/>
      <dgm:t>
        <a:bodyPr/>
        <a:lstStyle/>
        <a:p>
          <a:r>
            <a:rPr lang="en-US"/>
            <a:t>Lower costs and quicker to market but still regulated heavily</a:t>
          </a:r>
        </a:p>
      </dgm:t>
    </dgm:pt>
    <dgm:pt modelId="{37756135-1AA2-4B29-91DE-A4F046EA500B}" type="parTrans" cxnId="{3BCDEF0A-A52B-460D-A4D9-9479AB7E36DA}">
      <dgm:prSet/>
      <dgm:spPr/>
      <dgm:t>
        <a:bodyPr/>
        <a:lstStyle/>
        <a:p>
          <a:endParaRPr lang="en-US"/>
        </a:p>
      </dgm:t>
    </dgm:pt>
    <dgm:pt modelId="{39060D99-5862-4DD1-80BF-425625FE424A}" type="sibTrans" cxnId="{3BCDEF0A-A52B-460D-A4D9-9479AB7E36DA}">
      <dgm:prSet/>
      <dgm:spPr/>
      <dgm:t>
        <a:bodyPr/>
        <a:lstStyle/>
        <a:p>
          <a:endParaRPr lang="en-US"/>
        </a:p>
      </dgm:t>
    </dgm:pt>
    <dgm:pt modelId="{B1066895-01D2-4619-998D-6AD43E7646D1}">
      <dgm:prSet/>
      <dgm:spPr/>
      <dgm:t>
        <a:bodyPr/>
        <a:lstStyle/>
        <a:p>
          <a:pPr>
            <a:defRPr b="1"/>
          </a:pPr>
          <a:r>
            <a:rPr lang="en-US"/>
            <a:t>Tech as a Multiplier:</a:t>
          </a:r>
        </a:p>
      </dgm:t>
    </dgm:pt>
    <dgm:pt modelId="{AFC9E9F6-4829-4AAD-B773-8CCB157719E9}" type="parTrans" cxnId="{F2FE3D9C-3EEE-4145-B98B-736968318CC8}">
      <dgm:prSet/>
      <dgm:spPr/>
      <dgm:t>
        <a:bodyPr/>
        <a:lstStyle/>
        <a:p>
          <a:endParaRPr lang="en-US"/>
        </a:p>
      </dgm:t>
    </dgm:pt>
    <dgm:pt modelId="{F01A5EF8-3A84-4E68-8F24-2B303DBBCA97}" type="sibTrans" cxnId="{F2FE3D9C-3EEE-4145-B98B-736968318CC8}">
      <dgm:prSet/>
      <dgm:spPr/>
      <dgm:t>
        <a:bodyPr/>
        <a:lstStyle/>
        <a:p>
          <a:endParaRPr lang="en-US"/>
        </a:p>
      </dgm:t>
    </dgm:pt>
    <dgm:pt modelId="{68A2DD6A-F033-4DE6-A292-3998DF95F980}">
      <dgm:prSet/>
      <dgm:spPr/>
      <dgm:t>
        <a:bodyPr/>
        <a:lstStyle/>
        <a:p>
          <a:r>
            <a:rPr lang="en-US"/>
            <a:t>AI and automation</a:t>
          </a:r>
        </a:p>
      </dgm:t>
    </dgm:pt>
    <dgm:pt modelId="{EFBAB5C3-22D9-455A-A74C-C897C1F95CD4}" type="parTrans" cxnId="{D5956554-9221-4F25-A180-152D52E9BFE3}">
      <dgm:prSet/>
      <dgm:spPr/>
      <dgm:t>
        <a:bodyPr/>
        <a:lstStyle/>
        <a:p>
          <a:endParaRPr lang="en-US"/>
        </a:p>
      </dgm:t>
    </dgm:pt>
    <dgm:pt modelId="{8D52BF55-EA64-4881-92CC-7FABDD7A0223}" type="sibTrans" cxnId="{D5956554-9221-4F25-A180-152D52E9BFE3}">
      <dgm:prSet/>
      <dgm:spPr/>
      <dgm:t>
        <a:bodyPr/>
        <a:lstStyle/>
        <a:p>
          <a:endParaRPr lang="en-US"/>
        </a:p>
      </dgm:t>
    </dgm:pt>
    <dgm:pt modelId="{93F046D2-582B-428D-A0D5-1C80CC69ACAE}">
      <dgm:prSet/>
      <dgm:spPr/>
      <dgm:t>
        <a:bodyPr/>
        <a:lstStyle/>
        <a:p>
          <a:r>
            <a:rPr lang="en-US"/>
            <a:t>Cloud enables global reach </a:t>
          </a:r>
          <a:br>
            <a:rPr lang="en-US"/>
          </a:br>
          <a:endParaRPr lang="en-US"/>
        </a:p>
      </dgm:t>
    </dgm:pt>
    <dgm:pt modelId="{FCBFBAB2-C48C-4814-BCCE-FFDE2B06F982}" type="parTrans" cxnId="{3AD1282B-5433-434E-9168-6E3CBB45BAFA}">
      <dgm:prSet/>
      <dgm:spPr/>
      <dgm:t>
        <a:bodyPr/>
        <a:lstStyle/>
        <a:p>
          <a:endParaRPr lang="en-US"/>
        </a:p>
      </dgm:t>
    </dgm:pt>
    <dgm:pt modelId="{D8A086A2-D536-4489-9D85-CD457D78A8CF}" type="sibTrans" cxnId="{3AD1282B-5433-434E-9168-6E3CBB45BAFA}">
      <dgm:prSet/>
      <dgm:spPr/>
      <dgm:t>
        <a:bodyPr/>
        <a:lstStyle/>
        <a:p>
          <a:endParaRPr lang="en-US"/>
        </a:p>
      </dgm:t>
    </dgm:pt>
    <dgm:pt modelId="{4C9A60E8-5613-4E4D-992A-DA70C66163A5}" type="pres">
      <dgm:prSet presAssocID="{1E21C4A4-F1EE-4E04-AB05-02A2312B76E2}" presName="root" presStyleCnt="0">
        <dgm:presLayoutVars>
          <dgm:dir/>
          <dgm:resizeHandles val="exact"/>
        </dgm:presLayoutVars>
      </dgm:prSet>
      <dgm:spPr/>
    </dgm:pt>
    <dgm:pt modelId="{19DCD091-A7AF-4107-87CA-FA983BE1803B}" type="pres">
      <dgm:prSet presAssocID="{A9F5B713-BE08-4A53-A110-BE41E8AD750C}" presName="compNode" presStyleCnt="0"/>
      <dgm:spPr/>
    </dgm:pt>
    <dgm:pt modelId="{8ABCB7CF-9739-48D6-9FCE-C86C40614DAC}" type="pres">
      <dgm:prSet presAssocID="{A9F5B713-BE08-4A53-A110-BE41E8AD75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2FCA948C-D2C9-4C5F-83AD-0C29834B972F}" type="pres">
      <dgm:prSet presAssocID="{A9F5B713-BE08-4A53-A110-BE41E8AD750C}" presName="iconSpace" presStyleCnt="0"/>
      <dgm:spPr/>
    </dgm:pt>
    <dgm:pt modelId="{3AEC0146-14E0-4CAB-8C77-F440EA5B32E1}" type="pres">
      <dgm:prSet presAssocID="{A9F5B713-BE08-4A53-A110-BE41E8AD750C}" presName="parTx" presStyleLbl="revTx" presStyleIdx="0" presStyleCnt="6">
        <dgm:presLayoutVars>
          <dgm:chMax val="0"/>
          <dgm:chPref val="0"/>
        </dgm:presLayoutVars>
      </dgm:prSet>
      <dgm:spPr/>
    </dgm:pt>
    <dgm:pt modelId="{E14D407F-3E4E-41DC-86A6-4E45DA294BFD}" type="pres">
      <dgm:prSet presAssocID="{A9F5B713-BE08-4A53-A110-BE41E8AD750C}" presName="txSpace" presStyleCnt="0"/>
      <dgm:spPr/>
    </dgm:pt>
    <dgm:pt modelId="{7317BED2-C5E8-4351-B6A7-95B80F5F32FE}" type="pres">
      <dgm:prSet presAssocID="{A9F5B713-BE08-4A53-A110-BE41E8AD750C}" presName="desTx" presStyleLbl="revTx" presStyleIdx="1" presStyleCnt="6">
        <dgm:presLayoutVars/>
      </dgm:prSet>
      <dgm:spPr/>
    </dgm:pt>
    <dgm:pt modelId="{A018A624-C4F9-4ED3-B2EE-C3E445D67D65}" type="pres">
      <dgm:prSet presAssocID="{342EDBE7-E06F-4954-9FCD-BBB4F00F4CB7}" presName="sibTrans" presStyleCnt="0"/>
      <dgm:spPr/>
    </dgm:pt>
    <dgm:pt modelId="{2FE8D3B1-BFDF-4B87-A51F-C688B0CB28F8}" type="pres">
      <dgm:prSet presAssocID="{35FAF94F-BE4B-471D-BB75-6C01EB68AF1B}" presName="compNode" presStyleCnt="0"/>
      <dgm:spPr/>
    </dgm:pt>
    <dgm:pt modelId="{33C2E830-370D-4652-9310-5F34AE8F59B2}" type="pres">
      <dgm:prSet presAssocID="{35FAF94F-BE4B-471D-BB75-6C01EB68AF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11D47083-5638-4C69-8A89-2FE5F698C3A0}" type="pres">
      <dgm:prSet presAssocID="{35FAF94F-BE4B-471D-BB75-6C01EB68AF1B}" presName="iconSpace" presStyleCnt="0"/>
      <dgm:spPr/>
    </dgm:pt>
    <dgm:pt modelId="{CFE99AB9-0A17-47EF-AE6A-1FC5381E9065}" type="pres">
      <dgm:prSet presAssocID="{35FAF94F-BE4B-471D-BB75-6C01EB68AF1B}" presName="parTx" presStyleLbl="revTx" presStyleIdx="2" presStyleCnt="6">
        <dgm:presLayoutVars>
          <dgm:chMax val="0"/>
          <dgm:chPref val="0"/>
        </dgm:presLayoutVars>
      </dgm:prSet>
      <dgm:spPr/>
    </dgm:pt>
    <dgm:pt modelId="{6083C5F9-4FF3-49DC-B4ED-799BFBE8ACC8}" type="pres">
      <dgm:prSet presAssocID="{35FAF94F-BE4B-471D-BB75-6C01EB68AF1B}" presName="txSpace" presStyleCnt="0"/>
      <dgm:spPr/>
    </dgm:pt>
    <dgm:pt modelId="{93087DCC-D404-4794-9E2C-3F2B4D2E5F4A}" type="pres">
      <dgm:prSet presAssocID="{35FAF94F-BE4B-471D-BB75-6C01EB68AF1B}" presName="desTx" presStyleLbl="revTx" presStyleIdx="3" presStyleCnt="6">
        <dgm:presLayoutVars/>
      </dgm:prSet>
      <dgm:spPr/>
    </dgm:pt>
    <dgm:pt modelId="{915049D6-3EDE-4A2C-9A69-425AA1EAEFEE}" type="pres">
      <dgm:prSet presAssocID="{8ACC7667-C5E0-4068-9830-82E9D267F161}" presName="sibTrans" presStyleCnt="0"/>
      <dgm:spPr/>
    </dgm:pt>
    <dgm:pt modelId="{AB414B9C-4F77-4302-A63D-BFC3EEF97B4E}" type="pres">
      <dgm:prSet presAssocID="{B1066895-01D2-4619-998D-6AD43E7646D1}" presName="compNode" presStyleCnt="0"/>
      <dgm:spPr/>
    </dgm:pt>
    <dgm:pt modelId="{6E70DA76-E721-49FA-84CB-FEED4E39C53C}" type="pres">
      <dgm:prSet presAssocID="{B1066895-01D2-4619-998D-6AD43E7646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36ED6A43-1D38-459A-8BFB-3B8F31E2BFFC}" type="pres">
      <dgm:prSet presAssocID="{B1066895-01D2-4619-998D-6AD43E7646D1}" presName="iconSpace" presStyleCnt="0"/>
      <dgm:spPr/>
    </dgm:pt>
    <dgm:pt modelId="{0992F7BB-086A-4F82-A9FF-E8FFC194254D}" type="pres">
      <dgm:prSet presAssocID="{B1066895-01D2-4619-998D-6AD43E7646D1}" presName="parTx" presStyleLbl="revTx" presStyleIdx="4" presStyleCnt="6">
        <dgm:presLayoutVars>
          <dgm:chMax val="0"/>
          <dgm:chPref val="0"/>
        </dgm:presLayoutVars>
      </dgm:prSet>
      <dgm:spPr/>
    </dgm:pt>
    <dgm:pt modelId="{82618F71-C97D-42FF-A2D1-191E6B586A9B}" type="pres">
      <dgm:prSet presAssocID="{B1066895-01D2-4619-998D-6AD43E7646D1}" presName="txSpace" presStyleCnt="0"/>
      <dgm:spPr/>
    </dgm:pt>
    <dgm:pt modelId="{924886B7-8C51-48C6-A7A2-C280288E29C0}" type="pres">
      <dgm:prSet presAssocID="{B1066895-01D2-4619-998D-6AD43E7646D1}" presName="desTx" presStyleLbl="revTx" presStyleIdx="5" presStyleCnt="6">
        <dgm:presLayoutVars/>
      </dgm:prSet>
      <dgm:spPr/>
    </dgm:pt>
  </dgm:ptLst>
  <dgm:cxnLst>
    <dgm:cxn modelId="{3BCDEF0A-A52B-460D-A4D9-9479AB7E36DA}" srcId="{35FAF94F-BE4B-471D-BB75-6C01EB68AF1B}" destId="{AB55DAEE-2ACC-4AE4-9098-97EC509FBB0F}" srcOrd="1" destOrd="0" parTransId="{37756135-1AA2-4B29-91DE-A4F046EA500B}" sibTransId="{39060D99-5862-4DD1-80BF-425625FE424A}"/>
    <dgm:cxn modelId="{B4957429-AD07-478B-9DF1-F3584ACE0A09}" type="presOf" srcId="{1E21C4A4-F1EE-4E04-AB05-02A2312B76E2}" destId="{4C9A60E8-5613-4E4D-992A-DA70C66163A5}" srcOrd="0" destOrd="0" presId="urn:microsoft.com/office/officeart/2018/2/layout/IconLabelDescriptionList"/>
    <dgm:cxn modelId="{3AD1282B-5433-434E-9168-6E3CBB45BAFA}" srcId="{B1066895-01D2-4619-998D-6AD43E7646D1}" destId="{93F046D2-582B-428D-A0D5-1C80CC69ACAE}" srcOrd="1" destOrd="0" parTransId="{FCBFBAB2-C48C-4814-BCCE-FFDE2B06F982}" sibTransId="{D8A086A2-D536-4489-9D85-CD457D78A8CF}"/>
    <dgm:cxn modelId="{447EB440-75FE-47C0-898F-C33DE8534D3B}" srcId="{A9F5B713-BE08-4A53-A110-BE41E8AD750C}" destId="{34BE8A9D-FC0B-4FB0-8E5C-6188668B2795}" srcOrd="0" destOrd="0" parTransId="{CDC3C498-B806-4DCE-B214-BA298B9B18FE}" sibTransId="{2B0523AC-3F8F-4D2D-91BA-DEF0E65446CD}"/>
    <dgm:cxn modelId="{F9755C5D-3650-4D3D-BF66-E28D92CF7BDD}" srcId="{1E21C4A4-F1EE-4E04-AB05-02A2312B76E2}" destId="{A9F5B713-BE08-4A53-A110-BE41E8AD750C}" srcOrd="0" destOrd="0" parTransId="{0F238DFA-0A73-4F25-A111-AFAE09D13BF4}" sibTransId="{342EDBE7-E06F-4954-9FCD-BBB4F00F4CB7}"/>
    <dgm:cxn modelId="{71E05172-1392-4DD0-AD36-3AE8D6DC84C9}" type="presOf" srcId="{68A2DD6A-F033-4DE6-A292-3998DF95F980}" destId="{924886B7-8C51-48C6-A7A2-C280288E29C0}" srcOrd="0" destOrd="0" presId="urn:microsoft.com/office/officeart/2018/2/layout/IconLabelDescriptionList"/>
    <dgm:cxn modelId="{D5956554-9221-4F25-A180-152D52E9BFE3}" srcId="{B1066895-01D2-4619-998D-6AD43E7646D1}" destId="{68A2DD6A-F033-4DE6-A292-3998DF95F980}" srcOrd="0" destOrd="0" parTransId="{EFBAB5C3-22D9-455A-A74C-C897C1F95CD4}" sibTransId="{8D52BF55-EA64-4881-92CC-7FABDD7A0223}"/>
    <dgm:cxn modelId="{65910E78-8C69-4D75-9FCB-5C73E0CCD317}" type="presOf" srcId="{34BE8A9D-FC0B-4FB0-8E5C-6188668B2795}" destId="{7317BED2-C5E8-4351-B6A7-95B80F5F32FE}" srcOrd="0" destOrd="0" presId="urn:microsoft.com/office/officeart/2018/2/layout/IconLabelDescriptionList"/>
    <dgm:cxn modelId="{0595A359-CD09-4272-9D0E-2C05D0553607}" srcId="{35FAF94F-BE4B-471D-BB75-6C01EB68AF1B}" destId="{171689C1-87A4-46BC-9F21-2C38C3B4418E}" srcOrd="0" destOrd="0" parTransId="{A9CAF1FA-0CD5-479D-8C22-8F25F050FB2D}" sibTransId="{C352264D-0352-4137-BD67-5AE0D4C714B3}"/>
    <dgm:cxn modelId="{7281519B-1C6B-4B16-A0CC-188585B010A5}" type="presOf" srcId="{171689C1-87A4-46BC-9F21-2C38C3B4418E}" destId="{93087DCC-D404-4794-9E2C-3F2B4D2E5F4A}" srcOrd="0" destOrd="0" presId="urn:microsoft.com/office/officeart/2018/2/layout/IconLabelDescriptionList"/>
    <dgm:cxn modelId="{F2FE3D9C-3EEE-4145-B98B-736968318CC8}" srcId="{1E21C4A4-F1EE-4E04-AB05-02A2312B76E2}" destId="{B1066895-01D2-4619-998D-6AD43E7646D1}" srcOrd="2" destOrd="0" parTransId="{AFC9E9F6-4829-4AAD-B773-8CCB157719E9}" sibTransId="{F01A5EF8-3A84-4E68-8F24-2B303DBBCA97}"/>
    <dgm:cxn modelId="{40EF4E9D-AA1C-4611-AAF4-712363460050}" srcId="{1E21C4A4-F1EE-4E04-AB05-02A2312B76E2}" destId="{35FAF94F-BE4B-471D-BB75-6C01EB68AF1B}" srcOrd="1" destOrd="0" parTransId="{221F8517-08FD-40F3-B7C2-656F984E6A64}" sibTransId="{8ACC7667-C5E0-4068-9830-82E9D267F161}"/>
    <dgm:cxn modelId="{830887A1-061F-4626-A272-5E960CFCE049}" type="presOf" srcId="{30111FF2-B36B-48C3-B72C-DF897577EF62}" destId="{7317BED2-C5E8-4351-B6A7-95B80F5F32FE}" srcOrd="0" destOrd="1" presId="urn:microsoft.com/office/officeart/2018/2/layout/IconLabelDescriptionList"/>
    <dgm:cxn modelId="{B008D0A3-1DE6-46B2-843C-6DD6EFE71A46}" type="presOf" srcId="{35FAF94F-BE4B-471D-BB75-6C01EB68AF1B}" destId="{CFE99AB9-0A17-47EF-AE6A-1FC5381E9065}" srcOrd="0" destOrd="0" presId="urn:microsoft.com/office/officeart/2018/2/layout/IconLabelDescriptionList"/>
    <dgm:cxn modelId="{E1F6A4A7-AE54-431F-AC5D-0B2ECFAE3E9D}" type="presOf" srcId="{AB55DAEE-2ACC-4AE4-9098-97EC509FBB0F}" destId="{93087DCC-D404-4794-9E2C-3F2B4D2E5F4A}" srcOrd="0" destOrd="1" presId="urn:microsoft.com/office/officeart/2018/2/layout/IconLabelDescriptionList"/>
    <dgm:cxn modelId="{C92002BD-184B-4160-BB0C-F564BB9CD737}" srcId="{A9F5B713-BE08-4A53-A110-BE41E8AD750C}" destId="{30111FF2-B36B-48C3-B72C-DF897577EF62}" srcOrd="1" destOrd="0" parTransId="{784BDD58-2C18-44C7-B29B-1794584D3DD4}" sibTransId="{9D68202D-4E5B-4D02-8C06-1CB4F63B169C}"/>
    <dgm:cxn modelId="{683498C8-DCCE-4490-894F-38A0CD02116B}" type="presOf" srcId="{93F046D2-582B-428D-A0D5-1C80CC69ACAE}" destId="{924886B7-8C51-48C6-A7A2-C280288E29C0}" srcOrd="0" destOrd="1" presId="urn:microsoft.com/office/officeart/2018/2/layout/IconLabelDescriptionList"/>
    <dgm:cxn modelId="{953AA9E0-CC15-4DAF-BDA5-E2EBBC3727F6}" type="presOf" srcId="{A9F5B713-BE08-4A53-A110-BE41E8AD750C}" destId="{3AEC0146-14E0-4CAB-8C77-F440EA5B32E1}" srcOrd="0" destOrd="0" presId="urn:microsoft.com/office/officeart/2018/2/layout/IconLabelDescriptionList"/>
    <dgm:cxn modelId="{37A743F5-451E-48ED-8D15-049BFF281CD1}" type="presOf" srcId="{B1066895-01D2-4619-998D-6AD43E7646D1}" destId="{0992F7BB-086A-4F82-A9FF-E8FFC194254D}" srcOrd="0" destOrd="0" presId="urn:microsoft.com/office/officeart/2018/2/layout/IconLabelDescriptionList"/>
    <dgm:cxn modelId="{24895027-A255-4B1E-AE61-80ACEE96AFEC}" type="presParOf" srcId="{4C9A60E8-5613-4E4D-992A-DA70C66163A5}" destId="{19DCD091-A7AF-4107-87CA-FA983BE1803B}" srcOrd="0" destOrd="0" presId="urn:microsoft.com/office/officeart/2018/2/layout/IconLabelDescriptionList"/>
    <dgm:cxn modelId="{AC06ACFF-E1E1-468F-938B-5CB2B532C531}" type="presParOf" srcId="{19DCD091-A7AF-4107-87CA-FA983BE1803B}" destId="{8ABCB7CF-9739-48D6-9FCE-C86C40614DAC}" srcOrd="0" destOrd="0" presId="urn:microsoft.com/office/officeart/2018/2/layout/IconLabelDescriptionList"/>
    <dgm:cxn modelId="{BAE7E49F-7487-4712-922D-9E2D88054475}" type="presParOf" srcId="{19DCD091-A7AF-4107-87CA-FA983BE1803B}" destId="{2FCA948C-D2C9-4C5F-83AD-0C29834B972F}" srcOrd="1" destOrd="0" presId="urn:microsoft.com/office/officeart/2018/2/layout/IconLabelDescriptionList"/>
    <dgm:cxn modelId="{E5417EC1-E9E2-487B-82BC-025900008640}" type="presParOf" srcId="{19DCD091-A7AF-4107-87CA-FA983BE1803B}" destId="{3AEC0146-14E0-4CAB-8C77-F440EA5B32E1}" srcOrd="2" destOrd="0" presId="urn:microsoft.com/office/officeart/2018/2/layout/IconLabelDescriptionList"/>
    <dgm:cxn modelId="{2DF1EF02-0879-4A60-9ADD-DDF88F52D293}" type="presParOf" srcId="{19DCD091-A7AF-4107-87CA-FA983BE1803B}" destId="{E14D407F-3E4E-41DC-86A6-4E45DA294BFD}" srcOrd="3" destOrd="0" presId="urn:microsoft.com/office/officeart/2018/2/layout/IconLabelDescriptionList"/>
    <dgm:cxn modelId="{4726A290-0753-452D-BFD7-C5E1603E2A42}" type="presParOf" srcId="{19DCD091-A7AF-4107-87CA-FA983BE1803B}" destId="{7317BED2-C5E8-4351-B6A7-95B80F5F32FE}" srcOrd="4" destOrd="0" presId="urn:microsoft.com/office/officeart/2018/2/layout/IconLabelDescriptionList"/>
    <dgm:cxn modelId="{2E8B94A4-CBD3-4C94-B8AE-9434DD2FE79A}" type="presParOf" srcId="{4C9A60E8-5613-4E4D-992A-DA70C66163A5}" destId="{A018A624-C4F9-4ED3-B2EE-C3E445D67D65}" srcOrd="1" destOrd="0" presId="urn:microsoft.com/office/officeart/2018/2/layout/IconLabelDescriptionList"/>
    <dgm:cxn modelId="{D7F9FBB2-C612-4314-8349-617B4610A5C2}" type="presParOf" srcId="{4C9A60E8-5613-4E4D-992A-DA70C66163A5}" destId="{2FE8D3B1-BFDF-4B87-A51F-C688B0CB28F8}" srcOrd="2" destOrd="0" presId="urn:microsoft.com/office/officeart/2018/2/layout/IconLabelDescriptionList"/>
    <dgm:cxn modelId="{8DD3F2FA-27C4-4D37-8C01-B8EE06B05EE0}" type="presParOf" srcId="{2FE8D3B1-BFDF-4B87-A51F-C688B0CB28F8}" destId="{33C2E830-370D-4652-9310-5F34AE8F59B2}" srcOrd="0" destOrd="0" presId="urn:microsoft.com/office/officeart/2018/2/layout/IconLabelDescriptionList"/>
    <dgm:cxn modelId="{89ED5B2E-A274-4CC6-AE0A-C17A98F792CC}" type="presParOf" srcId="{2FE8D3B1-BFDF-4B87-A51F-C688B0CB28F8}" destId="{11D47083-5638-4C69-8A89-2FE5F698C3A0}" srcOrd="1" destOrd="0" presId="urn:microsoft.com/office/officeart/2018/2/layout/IconLabelDescriptionList"/>
    <dgm:cxn modelId="{4718ED86-28CD-43AD-9EF9-8F6D3A53995A}" type="presParOf" srcId="{2FE8D3B1-BFDF-4B87-A51F-C688B0CB28F8}" destId="{CFE99AB9-0A17-47EF-AE6A-1FC5381E9065}" srcOrd="2" destOrd="0" presId="urn:microsoft.com/office/officeart/2018/2/layout/IconLabelDescriptionList"/>
    <dgm:cxn modelId="{1BACF7DF-75DF-4689-ADE8-DC20552B5379}" type="presParOf" srcId="{2FE8D3B1-BFDF-4B87-A51F-C688B0CB28F8}" destId="{6083C5F9-4FF3-49DC-B4ED-799BFBE8ACC8}" srcOrd="3" destOrd="0" presId="urn:microsoft.com/office/officeart/2018/2/layout/IconLabelDescriptionList"/>
    <dgm:cxn modelId="{5AF95350-AB5A-472D-B707-4D8FE43B8E79}" type="presParOf" srcId="{2FE8D3B1-BFDF-4B87-A51F-C688B0CB28F8}" destId="{93087DCC-D404-4794-9E2C-3F2B4D2E5F4A}" srcOrd="4" destOrd="0" presId="urn:microsoft.com/office/officeart/2018/2/layout/IconLabelDescriptionList"/>
    <dgm:cxn modelId="{EAB6FAD5-3E51-48A5-A9CE-421D895CB83C}" type="presParOf" srcId="{4C9A60E8-5613-4E4D-992A-DA70C66163A5}" destId="{915049D6-3EDE-4A2C-9A69-425AA1EAEFEE}" srcOrd="3" destOrd="0" presId="urn:microsoft.com/office/officeart/2018/2/layout/IconLabelDescriptionList"/>
    <dgm:cxn modelId="{763A5205-1E48-4F2B-94ED-C399CA907C69}" type="presParOf" srcId="{4C9A60E8-5613-4E4D-992A-DA70C66163A5}" destId="{AB414B9C-4F77-4302-A63D-BFC3EEF97B4E}" srcOrd="4" destOrd="0" presId="urn:microsoft.com/office/officeart/2018/2/layout/IconLabelDescriptionList"/>
    <dgm:cxn modelId="{340CEBBA-52A3-4C7A-8CEA-4EE5F431656E}" type="presParOf" srcId="{AB414B9C-4F77-4302-A63D-BFC3EEF97B4E}" destId="{6E70DA76-E721-49FA-84CB-FEED4E39C53C}" srcOrd="0" destOrd="0" presId="urn:microsoft.com/office/officeart/2018/2/layout/IconLabelDescriptionList"/>
    <dgm:cxn modelId="{FC0A197B-BE6A-4141-A1EA-0792ADAD5A79}" type="presParOf" srcId="{AB414B9C-4F77-4302-A63D-BFC3EEF97B4E}" destId="{36ED6A43-1D38-459A-8BFB-3B8F31E2BFFC}" srcOrd="1" destOrd="0" presId="urn:microsoft.com/office/officeart/2018/2/layout/IconLabelDescriptionList"/>
    <dgm:cxn modelId="{72776101-4FE8-4F5D-AF70-40405C7B235B}" type="presParOf" srcId="{AB414B9C-4F77-4302-A63D-BFC3EEF97B4E}" destId="{0992F7BB-086A-4F82-A9FF-E8FFC194254D}" srcOrd="2" destOrd="0" presId="urn:microsoft.com/office/officeart/2018/2/layout/IconLabelDescriptionList"/>
    <dgm:cxn modelId="{6C5E503C-AA87-4199-9E29-300FBB9B2E20}" type="presParOf" srcId="{AB414B9C-4F77-4302-A63D-BFC3EEF97B4E}" destId="{82618F71-C97D-42FF-A2D1-191E6B586A9B}" srcOrd="3" destOrd="0" presId="urn:microsoft.com/office/officeart/2018/2/layout/IconLabelDescriptionList"/>
    <dgm:cxn modelId="{DC1C294E-F6D4-4B7B-A816-2672F33FEABC}" type="presParOf" srcId="{AB414B9C-4F77-4302-A63D-BFC3EEF97B4E}" destId="{924886B7-8C51-48C6-A7A2-C280288E29C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CB7CF-9739-48D6-9FCE-C86C40614DAC}">
      <dsp:nvSpPr>
        <dsp:cNvPr id="0" name=""/>
        <dsp:cNvSpPr/>
      </dsp:nvSpPr>
      <dsp:spPr>
        <a:xfrm>
          <a:off x="3178" y="432031"/>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EC0146-14E0-4CAB-8C77-F440EA5B32E1}">
      <dsp:nvSpPr>
        <dsp:cNvPr id="0" name=""/>
        <dsp:cNvSpPr/>
      </dsp:nvSpPr>
      <dsp:spPr>
        <a:xfrm>
          <a:off x="3178" y="170475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90000"/>
            </a:lnSpc>
            <a:spcBef>
              <a:spcPct val="0"/>
            </a:spcBef>
            <a:spcAft>
              <a:spcPct val="35000"/>
            </a:spcAft>
            <a:buNone/>
            <a:defRPr b="1"/>
          </a:pPr>
          <a:r>
            <a:rPr lang="en-US" sz="2700" kern="1200"/>
            <a:t>Traditional Finance:</a:t>
          </a:r>
        </a:p>
      </dsp:txBody>
      <dsp:txXfrm>
        <a:off x="3178" y="1704759"/>
        <a:ext cx="3290624" cy="493593"/>
      </dsp:txXfrm>
    </dsp:sp>
    <dsp:sp modelId="{7317BED2-C5E8-4351-B6A7-95B80F5F32FE}">
      <dsp:nvSpPr>
        <dsp:cNvPr id="0" name=""/>
        <dsp:cNvSpPr/>
      </dsp:nvSpPr>
      <dsp:spPr>
        <a:xfrm>
          <a:off x="3178" y="2254636"/>
          <a:ext cx="3290624" cy="9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High regulation &amp; very infrastructure heavy</a:t>
          </a:r>
        </a:p>
        <a:p>
          <a:pPr marL="0" lvl="0" indent="0" algn="l" defTabSz="755650">
            <a:lnSpc>
              <a:spcPct val="90000"/>
            </a:lnSpc>
            <a:spcBef>
              <a:spcPct val="0"/>
            </a:spcBef>
            <a:spcAft>
              <a:spcPct val="35000"/>
            </a:spcAft>
            <a:buNone/>
          </a:pPr>
          <a:r>
            <a:rPr lang="en-US" sz="1700" kern="1200"/>
            <a:t>Again, more mature with high barriers to entry</a:t>
          </a:r>
        </a:p>
      </dsp:txBody>
      <dsp:txXfrm>
        <a:off x="3178" y="2254636"/>
        <a:ext cx="3290624" cy="991569"/>
      </dsp:txXfrm>
    </dsp:sp>
    <dsp:sp modelId="{33C2E830-370D-4652-9310-5F34AE8F59B2}">
      <dsp:nvSpPr>
        <dsp:cNvPr id="0" name=""/>
        <dsp:cNvSpPr/>
      </dsp:nvSpPr>
      <dsp:spPr>
        <a:xfrm>
          <a:off x="3869662" y="432031"/>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E99AB9-0A17-47EF-AE6A-1FC5381E9065}">
      <dsp:nvSpPr>
        <dsp:cNvPr id="0" name=""/>
        <dsp:cNvSpPr/>
      </dsp:nvSpPr>
      <dsp:spPr>
        <a:xfrm>
          <a:off x="3869662" y="170475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90000"/>
            </a:lnSpc>
            <a:spcBef>
              <a:spcPct val="0"/>
            </a:spcBef>
            <a:spcAft>
              <a:spcPct val="35000"/>
            </a:spcAft>
            <a:buNone/>
            <a:defRPr b="1"/>
          </a:pPr>
          <a:r>
            <a:rPr lang="en-US" sz="2700" kern="1200"/>
            <a:t>Fintech:</a:t>
          </a:r>
        </a:p>
      </dsp:txBody>
      <dsp:txXfrm>
        <a:off x="3869662" y="1704759"/>
        <a:ext cx="3290624" cy="493593"/>
      </dsp:txXfrm>
    </dsp:sp>
    <dsp:sp modelId="{93087DCC-D404-4794-9E2C-3F2B4D2E5F4A}">
      <dsp:nvSpPr>
        <dsp:cNvPr id="0" name=""/>
        <dsp:cNvSpPr/>
      </dsp:nvSpPr>
      <dsp:spPr>
        <a:xfrm>
          <a:off x="3869662" y="2254636"/>
          <a:ext cx="3290624" cy="9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Much more scalable via cloud, apps, and APIs</a:t>
          </a:r>
        </a:p>
        <a:p>
          <a:pPr marL="0" lvl="0" indent="0" algn="l" defTabSz="755650">
            <a:lnSpc>
              <a:spcPct val="90000"/>
            </a:lnSpc>
            <a:spcBef>
              <a:spcPct val="0"/>
            </a:spcBef>
            <a:spcAft>
              <a:spcPct val="35000"/>
            </a:spcAft>
            <a:buNone/>
          </a:pPr>
          <a:r>
            <a:rPr lang="en-US" sz="1700" kern="1200"/>
            <a:t>Lower costs and quicker to market but still regulated heavily</a:t>
          </a:r>
        </a:p>
      </dsp:txBody>
      <dsp:txXfrm>
        <a:off x="3869662" y="2254636"/>
        <a:ext cx="3290624" cy="991569"/>
      </dsp:txXfrm>
    </dsp:sp>
    <dsp:sp modelId="{6E70DA76-E721-49FA-84CB-FEED4E39C53C}">
      <dsp:nvSpPr>
        <dsp:cNvPr id="0" name=""/>
        <dsp:cNvSpPr/>
      </dsp:nvSpPr>
      <dsp:spPr>
        <a:xfrm>
          <a:off x="7736146" y="432031"/>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92F7BB-086A-4F82-A9FF-E8FFC194254D}">
      <dsp:nvSpPr>
        <dsp:cNvPr id="0" name=""/>
        <dsp:cNvSpPr/>
      </dsp:nvSpPr>
      <dsp:spPr>
        <a:xfrm>
          <a:off x="7736146" y="170475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90000"/>
            </a:lnSpc>
            <a:spcBef>
              <a:spcPct val="0"/>
            </a:spcBef>
            <a:spcAft>
              <a:spcPct val="35000"/>
            </a:spcAft>
            <a:buNone/>
            <a:defRPr b="1"/>
          </a:pPr>
          <a:r>
            <a:rPr lang="en-US" sz="2700" kern="1200"/>
            <a:t>Tech as a Multiplier:</a:t>
          </a:r>
        </a:p>
      </dsp:txBody>
      <dsp:txXfrm>
        <a:off x="7736146" y="1704759"/>
        <a:ext cx="3290624" cy="493593"/>
      </dsp:txXfrm>
    </dsp:sp>
    <dsp:sp modelId="{924886B7-8C51-48C6-A7A2-C280288E29C0}">
      <dsp:nvSpPr>
        <dsp:cNvPr id="0" name=""/>
        <dsp:cNvSpPr/>
      </dsp:nvSpPr>
      <dsp:spPr>
        <a:xfrm>
          <a:off x="7736146" y="2254636"/>
          <a:ext cx="3290624" cy="99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AI and automation</a:t>
          </a:r>
        </a:p>
        <a:p>
          <a:pPr marL="0" lvl="0" indent="0" algn="l" defTabSz="755650">
            <a:lnSpc>
              <a:spcPct val="90000"/>
            </a:lnSpc>
            <a:spcBef>
              <a:spcPct val="0"/>
            </a:spcBef>
            <a:spcAft>
              <a:spcPct val="35000"/>
            </a:spcAft>
            <a:buNone/>
          </a:pPr>
          <a:r>
            <a:rPr lang="en-US" sz="1700" kern="1200"/>
            <a:t>Cloud enables global reach </a:t>
          </a:r>
          <a:br>
            <a:rPr lang="en-US" sz="1700" kern="1200"/>
          </a:br>
          <a:endParaRPr lang="en-US" sz="1700" kern="1200"/>
        </a:p>
      </dsp:txBody>
      <dsp:txXfrm>
        <a:off x="7736146" y="2254636"/>
        <a:ext cx="3290624" cy="99156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075D4-1C47-4DFA-B9EC-2823315F856F}" type="datetimeFigureOut">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4056A-3D9E-4306-B58C-23A313F6313A}" type="slidenum">
              <a:t>‹#›</a:t>
            </a:fld>
            <a:endParaRPr lang="en-US"/>
          </a:p>
        </p:txBody>
      </p:sp>
    </p:spTree>
    <p:extLst>
      <p:ext uri="{BB962C8B-B14F-4D97-AF65-F5344CB8AC3E}">
        <p14:creationId xmlns:p14="http://schemas.microsoft.com/office/powerpoint/2010/main" val="12873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ask/answers/061615/what-are-major-categories-financial-institutions-and-what-are-their-primary-roles.asp#:~:text=and%20facilitating%20prosperity.-,The%20major%20categories%20of%20financial%20institutions%20are%20central%20banks%2C%20retail,insurance%20companies%2C%20and%20mortgage%20compan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0ADB-6263-6CCB-26FA-C1D0AD4CB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6B25A-EA42-F839-814D-BFD2E896C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BA618-DB1D-057F-DBA6-F5F933459D4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9FA2E41-1342-5E44-3181-AF1947BAF9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BA0-71A2-48A1-BCDD-3EF21A7E0BA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BA0-71A2-48A1-BCDD-3EF21A7E0BA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72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have the various industries within the financial sector. This includes central banks (like the federal reserve which manages all other banks), retail and commercial banks (like your JPMorgan, </a:t>
            </a:r>
            <a:r>
              <a:rPr lang="en-US" err="1">
                <a:cs typeface="Calibri"/>
              </a:rPr>
              <a:t>AMerican</a:t>
            </a:r>
            <a:r>
              <a:rPr lang="en-US">
                <a:cs typeface="Calibri"/>
              </a:rPr>
              <a:t> Express, or Bank of </a:t>
            </a:r>
            <a:r>
              <a:rPr lang="en-US" err="1">
                <a:cs typeface="Calibri"/>
              </a:rPr>
              <a:t>AMerica</a:t>
            </a:r>
            <a:r>
              <a:rPr lang="en-US">
                <a:cs typeface="Calibri"/>
              </a:rPr>
              <a:t> that offer services to individual customers or an entire business), Credit Unions (like the Navy Federal Credit Union that is a nonprofit providing your typical banking services), Savings and loan associations (which provide individual customers with checking accounts, personal loans, and home mortgages), Investment banks (these help individuals or businesses raise capital by issuing securities), Brokerage firms (which assist individuals in buying and selling securities among investors, Insurance companies (like Allstate that help individuals transfer the risk of loss), and finally mortgage companies (like rocket mortgage that specialize in mortgage loans)</a:t>
            </a:r>
          </a:p>
          <a:p>
            <a:r>
              <a:rPr lang="en-US">
                <a:hlinkClick r:id="rId3"/>
              </a:rPr>
              <a:t>https://www.investopedia.com/ask/answers/061615/what-are-major-categories-financial-institutions-and-what-are-their-primary-roles.asp#:~:text=and%20facilitating%20prosperity.-,The%20major%20categories%20of%20financial%20institutions%20are%20central%20banks%2C%20retail,insurance%20companies%2C%20and%20mortgage%20companies</a:t>
            </a:r>
            <a:r>
              <a:rPr lang="en-US"/>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BA0-71A2-48A1-BCDD-3EF21A7E0BA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64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D36B-7128-AE59-51A0-A2ACA0E9B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3C754-56CB-E221-D8A7-9EF5CD295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7DA00-C6DD-47F8-7A50-370098939D7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47345B6-FED0-3861-9A9D-6487976E7E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BA0-71A2-48A1-BCDD-3EF21A7E0BA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5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Tech breakthroughs as an external factor</a:t>
            </a:r>
          </a:p>
        </p:txBody>
      </p:sp>
      <p:sp>
        <p:nvSpPr>
          <p:cNvPr id="4" name="Slide Number Placeholder 3"/>
          <p:cNvSpPr>
            <a:spLocks noGrp="1"/>
          </p:cNvSpPr>
          <p:nvPr>
            <p:ph type="sldNum" sz="quarter" idx="5"/>
          </p:nvPr>
        </p:nvSpPr>
        <p:spPr/>
        <p:txBody>
          <a:bodyPr/>
          <a:lstStyle/>
          <a:p>
            <a:fld id="{0454056A-3D9E-4306-B58C-23A313F6313A}" type="slidenum">
              <a:rPr lang="en-US"/>
              <a:t>7</a:t>
            </a:fld>
            <a:endParaRPr lang="en-US"/>
          </a:p>
        </p:txBody>
      </p:sp>
    </p:spTree>
    <p:extLst>
      <p:ext uri="{BB962C8B-B14F-4D97-AF65-F5344CB8AC3E}">
        <p14:creationId xmlns:p14="http://schemas.microsoft.com/office/powerpoint/2010/main" val="274102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Legacy finance not growth and higher barriers to entry, while fintech has moderate barriers to entry </a:t>
            </a:r>
          </a:p>
        </p:txBody>
      </p:sp>
      <p:sp>
        <p:nvSpPr>
          <p:cNvPr id="4" name="Slide Number Placeholder 3"/>
          <p:cNvSpPr>
            <a:spLocks noGrp="1"/>
          </p:cNvSpPr>
          <p:nvPr>
            <p:ph type="sldNum" sz="quarter" idx="5"/>
          </p:nvPr>
        </p:nvSpPr>
        <p:spPr/>
        <p:txBody>
          <a:bodyPr/>
          <a:lstStyle/>
          <a:p>
            <a:fld id="{0454056A-3D9E-4306-B58C-23A313F6313A}" type="slidenum">
              <a:rPr lang="en-US"/>
              <a:t>8</a:t>
            </a:fld>
            <a:endParaRPr lang="en-US"/>
          </a:p>
        </p:txBody>
      </p:sp>
    </p:spTree>
    <p:extLst>
      <p:ext uri="{BB962C8B-B14F-4D97-AF65-F5344CB8AC3E}">
        <p14:creationId xmlns:p14="http://schemas.microsoft.com/office/powerpoint/2010/main" val="196911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592C-49D0-EF34-414C-40A6A4977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CAE08-0209-7F01-F828-B7A689154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12B86-C982-B215-43C2-7C4065E040F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61B3C50-F260-2312-FE96-36B1DC748A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BA0-71A2-48A1-BCDD-3EF21A7E0BA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67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6/24/2025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316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877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6/24/2025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61276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221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6/24/2025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7700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666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9999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421196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0767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6/24/2025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505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206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6/24/2025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66551473-9DFB-014E-EC1A-0FDC898CD964}"/>
              </a:ext>
            </a:extLst>
          </p:cNvPr>
          <p:cNvSpPr txBox="1"/>
          <p:nvPr userDrawn="1">
            <p:extLst>
              <p:ext uri="{1162E1C5-73C7-4A58-AE30-91384D911F3F}">
                <p184:classification xmlns:p184="http://schemas.microsoft.com/office/powerpoint/2018/4/main" val="ftr"/>
              </p:ext>
            </p:extLst>
          </p:nvPr>
        </p:nvSpPr>
        <p:spPr>
          <a:xfrm>
            <a:off x="5782437" y="6642100"/>
            <a:ext cx="655638"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13022638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16D4-5EA1-3BB8-2EC1-D10A38E3DA71}"/>
              </a:ext>
            </a:extLst>
          </p:cNvPr>
          <p:cNvSpPr>
            <a:spLocks noGrp="1"/>
          </p:cNvSpPr>
          <p:nvPr>
            <p:ph type="title"/>
          </p:nvPr>
        </p:nvSpPr>
        <p:spPr/>
        <p:txBody>
          <a:bodyPr/>
          <a:lstStyle/>
          <a:p>
            <a:r>
              <a:rPr lang="en-US"/>
              <a:t>FINANCIALS Sector overview </a:t>
            </a:r>
          </a:p>
        </p:txBody>
      </p:sp>
      <p:sp>
        <p:nvSpPr>
          <p:cNvPr id="3" name="Text Placeholder 2">
            <a:extLst>
              <a:ext uri="{FF2B5EF4-FFF2-40B4-BE49-F238E27FC236}">
                <a16:creationId xmlns:a16="http://schemas.microsoft.com/office/drawing/2014/main" id="{44FD778C-EEBC-1BAF-AAD9-358047A3C864}"/>
              </a:ext>
            </a:extLst>
          </p:cNvPr>
          <p:cNvSpPr>
            <a:spLocks noGrp="1"/>
          </p:cNvSpPr>
          <p:nvPr>
            <p:ph type="body" idx="1"/>
          </p:nvPr>
        </p:nvSpPr>
        <p:spPr/>
        <p:txBody>
          <a:bodyPr/>
          <a:lstStyle/>
          <a:p>
            <a:r>
              <a:rPr lang="en-US"/>
              <a:t>Luke Houston, Pradyot </a:t>
            </a:r>
            <a:r>
              <a:rPr lang="en-US" err="1"/>
              <a:t>Jillella</a:t>
            </a:r>
            <a:r>
              <a:rPr lang="en-US"/>
              <a:t>, </a:t>
            </a:r>
            <a:r>
              <a:rPr lang="en-US" err="1"/>
              <a:t>Byoungjun</a:t>
            </a:r>
            <a:r>
              <a:rPr lang="en-US"/>
              <a:t> Jo, Jacob Katz</a:t>
            </a:r>
          </a:p>
        </p:txBody>
      </p:sp>
    </p:spTree>
    <p:extLst>
      <p:ext uri="{BB962C8B-B14F-4D97-AF65-F5344CB8AC3E}">
        <p14:creationId xmlns:p14="http://schemas.microsoft.com/office/powerpoint/2010/main" val="179927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0824-C330-3E43-1A16-6824443D1F37}"/>
              </a:ext>
            </a:extLst>
          </p:cNvPr>
          <p:cNvSpPr>
            <a:spLocks noGrp="1"/>
          </p:cNvSpPr>
          <p:nvPr>
            <p:ph type="title"/>
          </p:nvPr>
        </p:nvSpPr>
        <p:spPr/>
        <p:txBody>
          <a:bodyPr/>
          <a:lstStyle/>
          <a:p>
            <a:r>
              <a:rPr lang="en-US"/>
              <a:t>Porter's 5 Forces</a:t>
            </a:r>
          </a:p>
        </p:txBody>
      </p:sp>
      <p:graphicFrame>
        <p:nvGraphicFramePr>
          <p:cNvPr id="5" name="Content Placeholder 4">
            <a:extLst>
              <a:ext uri="{FF2B5EF4-FFF2-40B4-BE49-F238E27FC236}">
                <a16:creationId xmlns:a16="http://schemas.microsoft.com/office/drawing/2014/main" id="{EA1A486B-FDD7-1F94-8F76-E6E4E51B113A}"/>
              </a:ext>
            </a:extLst>
          </p:cNvPr>
          <p:cNvGraphicFramePr>
            <a:graphicFrameLocks noGrp="1"/>
          </p:cNvGraphicFramePr>
          <p:nvPr>
            <p:ph idx="1"/>
            <p:extLst>
              <p:ext uri="{D42A27DB-BD31-4B8C-83A1-F6EECF244321}">
                <p14:modId xmlns:p14="http://schemas.microsoft.com/office/powerpoint/2010/main" val="2664868139"/>
              </p:ext>
            </p:extLst>
          </p:nvPr>
        </p:nvGraphicFramePr>
        <p:xfrm>
          <a:off x="581025" y="2181225"/>
          <a:ext cx="11029948" cy="3692525"/>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098298584"/>
                    </a:ext>
                  </a:extLst>
                </a:gridCol>
                <a:gridCol w="2300468">
                  <a:extLst>
                    <a:ext uri="{9D8B030D-6E8A-4147-A177-3AD203B41FA5}">
                      <a16:colId xmlns:a16="http://schemas.microsoft.com/office/drawing/2014/main" val="2914396493"/>
                    </a:ext>
                  </a:extLst>
                </a:gridCol>
                <a:gridCol w="5052830">
                  <a:extLst>
                    <a:ext uri="{9D8B030D-6E8A-4147-A177-3AD203B41FA5}">
                      <a16:colId xmlns:a16="http://schemas.microsoft.com/office/drawing/2014/main" val="3003201500"/>
                    </a:ext>
                  </a:extLst>
                </a:gridCol>
              </a:tblGrid>
              <a:tr h="738505">
                <a:tc>
                  <a:txBody>
                    <a:bodyPr/>
                    <a:lstStyle/>
                    <a:p>
                      <a:pPr marL="0" algn="ctr" rtl="0" eaLnBrk="1" latinLnBrk="0" hangingPunct="1">
                        <a:buNone/>
                      </a:pPr>
                      <a:r>
                        <a:rPr lang="en-US" sz="1800" b="1" kern="1200">
                          <a:solidFill>
                            <a:srgbClr val="000000"/>
                          </a:solidFill>
                          <a:effectLst/>
                          <a:latin typeface="Gill Sans MT"/>
                        </a:rPr>
                        <a:t>Competitive Rivalry</a:t>
                      </a:r>
                      <a:endParaRPr lang="en-US" b="1">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US" sz="1800" b="0" kern="1200">
                          <a:solidFill>
                            <a:srgbClr val="000000"/>
                          </a:solidFill>
                          <a:effectLst/>
                          <a:latin typeface="Gill Sans MT"/>
                        </a:rPr>
                        <a:t>High</a:t>
                      </a:r>
                      <a:endParaRPr lang="en-US" b="0">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US" sz="1800" b="0" kern="1200">
                          <a:solidFill>
                            <a:srgbClr val="000000"/>
                          </a:solidFill>
                          <a:effectLst/>
                          <a:latin typeface="Gill Sans MT"/>
                        </a:rPr>
                        <a:t>Many competitors in the finance space that have been at it for hundreds of years.</a:t>
                      </a:r>
                    </a:p>
                  </a:txBody>
                  <a:tcPr marL="36576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14856894"/>
                  </a:ext>
                </a:extLst>
              </a:tr>
              <a:tr h="738505">
                <a:tc>
                  <a:txBody>
                    <a:bodyPr/>
                    <a:lstStyle/>
                    <a:p>
                      <a:pPr marL="0" algn="ctr" rtl="0" eaLnBrk="1" latinLnBrk="0" hangingPunct="1">
                        <a:buNone/>
                      </a:pPr>
                      <a:r>
                        <a:rPr lang="en-US" sz="1800" b="1" kern="1200">
                          <a:solidFill>
                            <a:srgbClr val="000000"/>
                          </a:solidFill>
                          <a:effectLst/>
                          <a:latin typeface="Gill Sans MT"/>
                        </a:rPr>
                        <a:t>Supplier Power</a:t>
                      </a:r>
                      <a:endParaRPr lang="en-US" b="1">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US" sz="1800" kern="1200">
                          <a:solidFill>
                            <a:srgbClr val="000000"/>
                          </a:solidFill>
                          <a:effectLst/>
                          <a:latin typeface="Gill Sans MT"/>
                        </a:rPr>
                        <a:t>Moderate</a:t>
                      </a:r>
                      <a:endParaRPr lang="en-US">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US" sz="1800" kern="1200">
                          <a:solidFill>
                            <a:srgbClr val="000000"/>
                          </a:solidFill>
                          <a:effectLst/>
                          <a:latin typeface="Gill Sans MT"/>
                        </a:rPr>
                        <a:t>Pretty much the government, and current policy. </a:t>
                      </a:r>
                    </a:p>
                  </a:txBody>
                  <a:tcPr marL="36576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3221613"/>
                  </a:ext>
                </a:extLst>
              </a:tr>
              <a:tr h="738505">
                <a:tc>
                  <a:txBody>
                    <a:bodyPr/>
                    <a:lstStyle/>
                    <a:p>
                      <a:pPr marL="0" algn="ctr" rtl="0" eaLnBrk="1" latinLnBrk="0" hangingPunct="1">
                        <a:buNone/>
                      </a:pPr>
                      <a:r>
                        <a:rPr lang="en-US" sz="1800" b="1" kern="1200">
                          <a:solidFill>
                            <a:srgbClr val="000000"/>
                          </a:solidFill>
                          <a:effectLst/>
                          <a:latin typeface="Gill Sans MT"/>
                        </a:rPr>
                        <a:t>Buyer Power</a:t>
                      </a:r>
                      <a:endParaRPr lang="en-US" b="1">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US" sz="1800" kern="1200">
                          <a:solidFill>
                            <a:srgbClr val="000000"/>
                          </a:solidFill>
                          <a:effectLst/>
                          <a:latin typeface="Gill Sans MT"/>
                        </a:rPr>
                        <a:t>Low</a:t>
                      </a:r>
                      <a:endParaRPr lang="en-US">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US" sz="1800" kern="1200">
                          <a:solidFill>
                            <a:srgbClr val="000000"/>
                          </a:solidFill>
                          <a:effectLst/>
                          <a:latin typeface="Gill Sans MT"/>
                        </a:rPr>
                        <a:t>Not much leverage on consumer side. </a:t>
                      </a:r>
                    </a:p>
                  </a:txBody>
                  <a:tcPr marL="36576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95369221"/>
                  </a:ext>
                </a:extLst>
              </a:tr>
              <a:tr h="738505">
                <a:tc>
                  <a:txBody>
                    <a:bodyPr/>
                    <a:lstStyle/>
                    <a:p>
                      <a:pPr marL="0" algn="ctr" rtl="0" eaLnBrk="1" latinLnBrk="0" hangingPunct="1">
                        <a:buNone/>
                      </a:pPr>
                      <a:r>
                        <a:rPr lang="en-US" sz="1800" b="1" kern="1200">
                          <a:solidFill>
                            <a:srgbClr val="000000"/>
                          </a:solidFill>
                          <a:effectLst/>
                          <a:latin typeface="Gill Sans MT"/>
                        </a:rPr>
                        <a:t>Threat of Substitution</a:t>
                      </a:r>
                      <a:endParaRPr lang="en-US" b="1">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US" sz="1800" kern="1200">
                          <a:solidFill>
                            <a:srgbClr val="000000"/>
                          </a:solidFill>
                          <a:effectLst/>
                          <a:latin typeface="Gill Sans MT"/>
                        </a:rPr>
                        <a:t>High</a:t>
                      </a:r>
                      <a:endParaRPr lang="en-US">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US" sz="1800" kern="1200">
                          <a:solidFill>
                            <a:srgbClr val="000000"/>
                          </a:solidFill>
                          <a:effectLst/>
                          <a:latin typeface="Gill Sans MT"/>
                        </a:rPr>
                        <a:t>In a competitive environment, consumers have options.</a:t>
                      </a:r>
                    </a:p>
                  </a:txBody>
                  <a:tcPr marL="36576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139341075"/>
                  </a:ext>
                </a:extLst>
              </a:tr>
              <a:tr h="738505">
                <a:tc>
                  <a:txBody>
                    <a:bodyPr/>
                    <a:lstStyle/>
                    <a:p>
                      <a:pPr marL="0" algn="ctr" rtl="0" eaLnBrk="1" latinLnBrk="0" hangingPunct="1">
                        <a:buNone/>
                      </a:pPr>
                      <a:r>
                        <a:rPr lang="en-US" sz="1800" b="1" kern="1200">
                          <a:solidFill>
                            <a:srgbClr val="000000"/>
                          </a:solidFill>
                          <a:effectLst/>
                          <a:latin typeface="Gill Sans MT"/>
                        </a:rPr>
                        <a:t>Threat of New Entry</a:t>
                      </a:r>
                      <a:endParaRPr lang="en-US" b="1">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US" sz="1800" kern="1200">
                          <a:solidFill>
                            <a:srgbClr val="000000"/>
                          </a:solidFill>
                          <a:effectLst/>
                          <a:latin typeface="Gill Sans MT"/>
                        </a:rPr>
                        <a:t>Low/Mod</a:t>
                      </a:r>
                      <a:endParaRPr lang="en-US">
                        <a:effectLst/>
                        <a:latin typeface="Gill Sans M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US" sz="1800" kern="1200">
                          <a:solidFill>
                            <a:srgbClr val="000000"/>
                          </a:solidFill>
                          <a:effectLst/>
                          <a:latin typeface="Gill Sans MT"/>
                        </a:rPr>
                        <a:t>Hard to enter legacy finance, and moderately hard to enter fintech</a:t>
                      </a:r>
                    </a:p>
                  </a:txBody>
                  <a:tcPr marL="36576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728640549"/>
                  </a:ext>
                </a:extLst>
              </a:tr>
            </a:tbl>
          </a:graphicData>
        </a:graphic>
      </p:graphicFrame>
    </p:spTree>
    <p:extLst>
      <p:ext uri="{BB962C8B-B14F-4D97-AF65-F5344CB8AC3E}">
        <p14:creationId xmlns:p14="http://schemas.microsoft.com/office/powerpoint/2010/main" val="243156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16D4-5EA1-3BB8-2EC1-D10A38E3DA71}"/>
              </a:ext>
            </a:extLst>
          </p:cNvPr>
          <p:cNvSpPr>
            <a:spLocks noGrp="1"/>
          </p:cNvSpPr>
          <p:nvPr>
            <p:ph type="title"/>
          </p:nvPr>
        </p:nvSpPr>
        <p:spPr/>
        <p:txBody>
          <a:bodyPr/>
          <a:lstStyle/>
          <a:p>
            <a:r>
              <a:rPr lang="en-US"/>
              <a:t>Economic Factors </a:t>
            </a:r>
          </a:p>
        </p:txBody>
      </p:sp>
      <p:sp>
        <p:nvSpPr>
          <p:cNvPr id="3" name="Text Placeholder 2">
            <a:extLst>
              <a:ext uri="{FF2B5EF4-FFF2-40B4-BE49-F238E27FC236}">
                <a16:creationId xmlns:a16="http://schemas.microsoft.com/office/drawing/2014/main" id="{44FD778C-EEBC-1BAF-AAD9-358047A3C8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121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33090-673E-B394-7E39-FEA8AFC54D1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6A0D44-C98A-1A49-A895-24DDB0982F4C}"/>
              </a:ext>
            </a:extLst>
          </p:cNvPr>
          <p:cNvSpPr>
            <a:spLocks noGrp="1"/>
          </p:cNvSpPr>
          <p:nvPr>
            <p:ph type="title"/>
          </p:nvPr>
        </p:nvSpPr>
        <p:spPr/>
        <p:txBody>
          <a:bodyPr/>
          <a:lstStyle/>
          <a:p>
            <a:r>
              <a:rPr lang="en-US"/>
              <a:t>Economic Factors</a:t>
            </a:r>
          </a:p>
        </p:txBody>
      </p:sp>
      <p:sp>
        <p:nvSpPr>
          <p:cNvPr id="3" name="Content Placeholder 2">
            <a:extLst>
              <a:ext uri="{FF2B5EF4-FFF2-40B4-BE49-F238E27FC236}">
                <a16:creationId xmlns:a16="http://schemas.microsoft.com/office/drawing/2014/main" id="{A9449E09-8C3B-1BDE-46B4-79A24DE69688}"/>
              </a:ext>
            </a:extLst>
          </p:cNvPr>
          <p:cNvSpPr>
            <a:spLocks noGrp="1"/>
          </p:cNvSpPr>
          <p:nvPr>
            <p:ph idx="1"/>
          </p:nvPr>
        </p:nvSpPr>
        <p:spPr/>
        <p:txBody>
          <a:bodyPr/>
          <a:lstStyle/>
          <a:p>
            <a:endParaRPr lang="en-US"/>
          </a:p>
        </p:txBody>
      </p:sp>
      <p:graphicFrame>
        <p:nvGraphicFramePr>
          <p:cNvPr id="6" name="Content Placeholder 1">
            <a:extLst>
              <a:ext uri="{FF2B5EF4-FFF2-40B4-BE49-F238E27FC236}">
                <a16:creationId xmlns:a16="http://schemas.microsoft.com/office/drawing/2014/main" id="{A4F81315-22D5-A2F0-14B8-93D51BD964C2}"/>
              </a:ext>
            </a:extLst>
          </p:cNvPr>
          <p:cNvGraphicFramePr>
            <a:graphicFrameLocks/>
          </p:cNvGraphicFramePr>
          <p:nvPr>
            <p:extLst>
              <p:ext uri="{D42A27DB-BD31-4B8C-83A1-F6EECF244321}">
                <p14:modId xmlns:p14="http://schemas.microsoft.com/office/powerpoint/2010/main" val="849497113"/>
              </p:ext>
            </p:extLst>
          </p:nvPr>
        </p:nvGraphicFramePr>
        <p:xfrm>
          <a:off x="581192" y="2070258"/>
          <a:ext cx="11029953" cy="3840480"/>
        </p:xfrm>
        <a:graphic>
          <a:graphicData uri="http://schemas.openxmlformats.org/drawingml/2006/table">
            <a:tbl>
              <a:tblPr firstRow="1" bandRow="1">
                <a:tableStyleId>{5C22544A-7EE6-4342-B048-85BDC9FD1C3A}</a:tableStyleId>
              </a:tblPr>
              <a:tblGrid>
                <a:gridCol w="3676651">
                  <a:extLst>
                    <a:ext uri="{9D8B030D-6E8A-4147-A177-3AD203B41FA5}">
                      <a16:colId xmlns:a16="http://schemas.microsoft.com/office/drawing/2014/main" val="3346405956"/>
                    </a:ext>
                  </a:extLst>
                </a:gridCol>
                <a:gridCol w="3676651">
                  <a:extLst>
                    <a:ext uri="{9D8B030D-6E8A-4147-A177-3AD203B41FA5}">
                      <a16:colId xmlns:a16="http://schemas.microsoft.com/office/drawing/2014/main" val="836433069"/>
                    </a:ext>
                  </a:extLst>
                </a:gridCol>
                <a:gridCol w="3676651">
                  <a:extLst>
                    <a:ext uri="{9D8B030D-6E8A-4147-A177-3AD203B41FA5}">
                      <a16:colId xmlns:a16="http://schemas.microsoft.com/office/drawing/2014/main" val="1708534057"/>
                    </a:ext>
                  </a:extLst>
                </a:gridCol>
              </a:tblGrid>
              <a:tr h="285232">
                <a:tc>
                  <a:txBody>
                    <a:bodyPr/>
                    <a:lstStyle/>
                    <a:p>
                      <a:r>
                        <a:rPr lang="en-US"/>
                        <a:t>Key Indicator</a:t>
                      </a:r>
                    </a:p>
                  </a:txBody>
                  <a:tcPr>
                    <a:solidFill>
                      <a:schemeClr val="accent1">
                        <a:lumMod val="40000"/>
                        <a:lumOff val="60000"/>
                      </a:schemeClr>
                    </a:solidFill>
                  </a:tcPr>
                </a:tc>
                <a:tc>
                  <a:txBody>
                    <a:bodyPr/>
                    <a:lstStyle/>
                    <a:p>
                      <a:pPr lvl="0">
                        <a:buNone/>
                      </a:pPr>
                      <a:r>
                        <a:rPr lang="en-US"/>
                        <a:t>Why it matters</a:t>
                      </a:r>
                    </a:p>
                  </a:txBody>
                  <a:tcPr>
                    <a:solidFill>
                      <a:schemeClr val="accent1">
                        <a:lumMod val="40000"/>
                        <a:lumOff val="60000"/>
                      </a:schemeClr>
                    </a:solidFill>
                  </a:tcPr>
                </a:tc>
                <a:tc>
                  <a:txBody>
                    <a:bodyPr/>
                    <a:lstStyle/>
                    <a:p>
                      <a:pPr lvl="0">
                        <a:buNone/>
                      </a:pPr>
                      <a:r>
                        <a:rPr lang="en-US"/>
                        <a:t>How it's related </a:t>
                      </a:r>
                    </a:p>
                  </a:txBody>
                  <a:tcPr>
                    <a:solidFill>
                      <a:schemeClr val="accent1">
                        <a:lumMod val="40000"/>
                        <a:lumOff val="60000"/>
                      </a:schemeClr>
                    </a:solidFill>
                  </a:tcPr>
                </a:tc>
                <a:extLst>
                  <a:ext uri="{0D108BD9-81ED-4DB2-BD59-A6C34878D82A}">
                    <a16:rowId xmlns:a16="http://schemas.microsoft.com/office/drawing/2014/main" val="2690298902"/>
                  </a:ext>
                </a:extLst>
              </a:tr>
              <a:tr h="820532">
                <a:tc>
                  <a:txBody>
                    <a:bodyPr/>
                    <a:lstStyle/>
                    <a:p>
                      <a:r>
                        <a:rPr lang="en-US" sz="2000" b="1"/>
                        <a:t>Interest Rates</a:t>
                      </a:r>
                      <a:endParaRPr lang="en-US" sz="2000" b="1" i="0" u="none" strike="noStrike" noProof="0">
                        <a:solidFill>
                          <a:srgbClr val="000000"/>
                        </a:solidFill>
                        <a:latin typeface="Gill Sans MT"/>
                      </a:endParaRPr>
                    </a:p>
                  </a:txBody>
                  <a:tcPr/>
                </a:tc>
                <a:tc>
                  <a:txBody>
                    <a:bodyPr/>
                    <a:lstStyle/>
                    <a:p>
                      <a:r>
                        <a:rPr lang="en-US" sz="1400"/>
                        <a:t>The profitability of banking institutions is linked to Net Interest Margin (interest earned on loans versus paid on deposits), which compresses at lower interest rates</a:t>
                      </a:r>
                    </a:p>
                  </a:txBody>
                  <a:tcPr/>
                </a:tc>
                <a:tc>
                  <a:txBody>
                    <a:bodyPr/>
                    <a:lstStyle/>
                    <a:p>
                      <a:r>
                        <a:rPr lang="en-US" sz="1600"/>
                        <a:t>Rising rates: helps Banks but hurts other financial institutions</a:t>
                      </a:r>
                    </a:p>
                  </a:txBody>
                  <a:tcPr/>
                </a:tc>
                <a:extLst>
                  <a:ext uri="{0D108BD9-81ED-4DB2-BD59-A6C34878D82A}">
                    <a16:rowId xmlns:a16="http://schemas.microsoft.com/office/drawing/2014/main" val="3581168868"/>
                  </a:ext>
                </a:extLst>
              </a:tr>
              <a:tr h="632981">
                <a:tc>
                  <a:txBody>
                    <a:bodyPr/>
                    <a:lstStyle/>
                    <a:p>
                      <a:r>
                        <a:rPr lang="en-US" sz="2000" b="1"/>
                        <a:t>Yield Curve</a:t>
                      </a:r>
                      <a:endParaRPr lang="en-US" sz="1600" b="0"/>
                    </a:p>
                  </a:txBody>
                  <a:tcPr/>
                </a:tc>
                <a:tc>
                  <a:txBody>
                    <a:bodyPr/>
                    <a:lstStyle/>
                    <a:p>
                      <a:r>
                        <a:rPr lang="en-US" sz="1400"/>
                        <a:t>Linked to economic growth and profit margins</a:t>
                      </a:r>
                    </a:p>
                  </a:txBody>
                  <a:tcPr anchor="ctr"/>
                </a:tc>
                <a:tc>
                  <a:txBody>
                    <a:bodyPr/>
                    <a:lstStyle/>
                    <a:p>
                      <a:r>
                        <a:rPr lang="de-DE" sz="1600"/>
                        <a:t>Steeper </a:t>
                      </a:r>
                      <a:r>
                        <a:rPr lang="de-DE" sz="1600" err="1"/>
                        <a:t>yield</a:t>
                      </a:r>
                      <a:r>
                        <a:rPr lang="de-DE" sz="1600"/>
                        <a:t> </a:t>
                      </a:r>
                      <a:r>
                        <a:rPr lang="de-DE" sz="1600" err="1"/>
                        <a:t>curve</a:t>
                      </a:r>
                      <a:r>
                        <a:rPr lang="de-DE" sz="1600"/>
                        <a:t> </a:t>
                      </a:r>
                      <a:r>
                        <a:rPr lang="de-DE" sz="1600" err="1"/>
                        <a:t>more</a:t>
                      </a:r>
                      <a:r>
                        <a:rPr lang="de-DE" sz="1600"/>
                        <a:t> </a:t>
                      </a:r>
                      <a:r>
                        <a:rPr lang="de-DE" sz="1600" err="1"/>
                        <a:t>beneficial</a:t>
                      </a:r>
                      <a:r>
                        <a:rPr lang="de-DE" sz="1600"/>
                        <a:t> </a:t>
                      </a:r>
                      <a:r>
                        <a:rPr lang="de-DE" sz="1600" err="1"/>
                        <a:t>for</a:t>
                      </a:r>
                      <a:r>
                        <a:rPr lang="de-DE" sz="1600"/>
                        <a:t> </a:t>
                      </a:r>
                      <a:r>
                        <a:rPr lang="de-DE" sz="1600" err="1"/>
                        <a:t>sector</a:t>
                      </a:r>
                      <a:r>
                        <a:rPr lang="de-DE" sz="1600"/>
                        <a:t>, </a:t>
                      </a:r>
                      <a:r>
                        <a:rPr lang="de-DE" sz="1600" err="1"/>
                        <a:t>flatter</a:t>
                      </a:r>
                      <a:r>
                        <a:rPr lang="de-DE" sz="1600"/>
                        <a:t> </a:t>
                      </a:r>
                      <a:r>
                        <a:rPr lang="de-DE" sz="1600" err="1"/>
                        <a:t>or</a:t>
                      </a:r>
                      <a:r>
                        <a:rPr lang="de-DE" sz="1600"/>
                        <a:t> </a:t>
                      </a:r>
                      <a:r>
                        <a:rPr lang="de-DE" sz="1600" err="1"/>
                        <a:t>inverted</a:t>
                      </a:r>
                      <a:r>
                        <a:rPr lang="de-DE" sz="1600"/>
                        <a:t> </a:t>
                      </a:r>
                      <a:r>
                        <a:rPr lang="de-DE" sz="1600" err="1"/>
                        <a:t>curve</a:t>
                      </a:r>
                      <a:r>
                        <a:rPr lang="de-DE" sz="1600"/>
                        <a:t> </a:t>
                      </a:r>
                      <a:r>
                        <a:rPr lang="de-DE" sz="1600" err="1"/>
                        <a:t>detrimental</a:t>
                      </a:r>
                    </a:p>
                  </a:txBody>
                  <a:tcPr/>
                </a:tc>
                <a:extLst>
                  <a:ext uri="{0D108BD9-81ED-4DB2-BD59-A6C34878D82A}">
                    <a16:rowId xmlns:a16="http://schemas.microsoft.com/office/drawing/2014/main" val="466792437"/>
                  </a:ext>
                </a:extLst>
              </a:tr>
              <a:tr h="714261">
                <a:tc>
                  <a:txBody>
                    <a:bodyPr/>
                    <a:lstStyle/>
                    <a:p>
                      <a:r>
                        <a:rPr lang="en-US" sz="2000" b="1"/>
                        <a:t>Credit Conditions </a:t>
                      </a:r>
                      <a:r>
                        <a:rPr lang="en-US" sz="2000" b="1" i="0" u="none" strike="noStrike" noProof="0">
                          <a:solidFill>
                            <a:srgbClr val="000000"/>
                          </a:solidFill>
                          <a:latin typeface="Gill Sans MT"/>
                        </a:rPr>
                        <a:t>– </a:t>
                      </a:r>
                      <a:r>
                        <a:rPr lang="en-US" sz="1600" b="0" i="0" u="none" strike="noStrike" noProof="0">
                          <a:solidFill>
                            <a:srgbClr val="000000"/>
                          </a:solidFill>
                          <a:latin typeface="Gill Sans MT"/>
                        </a:rPr>
                        <a:t>rate of borrower default on loans </a:t>
                      </a:r>
                    </a:p>
                  </a:txBody>
                  <a:tcPr/>
                </a:tc>
                <a:tc>
                  <a:txBody>
                    <a:bodyPr/>
                    <a:lstStyle/>
                    <a:p>
                      <a:r>
                        <a:rPr lang="en-US" sz="1400"/>
                        <a:t>Reflects risk environment </a:t>
                      </a:r>
                    </a:p>
                  </a:txBody>
                  <a:tcPr/>
                </a:tc>
                <a:tc>
                  <a:txBody>
                    <a:bodyPr/>
                    <a:lstStyle/>
                    <a:p>
                      <a:r>
                        <a:rPr lang="en-US" sz="1600"/>
                        <a:t>Worsening credit conditions hurts profitability of banking institutions due to charge-offs </a:t>
                      </a:r>
                    </a:p>
                  </a:txBody>
                  <a:tcPr/>
                </a:tc>
                <a:extLst>
                  <a:ext uri="{0D108BD9-81ED-4DB2-BD59-A6C34878D82A}">
                    <a16:rowId xmlns:a16="http://schemas.microsoft.com/office/drawing/2014/main" val="2687074667"/>
                  </a:ext>
                </a:extLst>
              </a:tr>
              <a:tr h="820532">
                <a:tc>
                  <a:txBody>
                    <a:bodyPr/>
                    <a:lstStyle/>
                    <a:p>
                      <a:r>
                        <a:rPr lang="en-US" sz="2000" b="1"/>
                        <a:t>Volatility Index (VIX) </a:t>
                      </a:r>
                      <a:r>
                        <a:rPr lang="en-US" sz="2000" b="1" i="0" u="none" strike="noStrike" noProof="0">
                          <a:solidFill>
                            <a:srgbClr val="000000"/>
                          </a:solidFill>
                          <a:latin typeface="Gill Sans MT"/>
                        </a:rPr>
                        <a:t>– </a:t>
                      </a:r>
                      <a:r>
                        <a:rPr lang="en-US" sz="1600" b="0" i="0" u="none" strike="noStrike" noProof="0">
                          <a:solidFill>
                            <a:srgbClr val="000000"/>
                          </a:solidFill>
                          <a:latin typeface="Gill Sans MT"/>
                        </a:rPr>
                        <a:t>gauge of expected market volatility over the next 30 days</a:t>
                      </a:r>
                    </a:p>
                  </a:txBody>
                  <a:tcPr/>
                </a:tc>
                <a:tc>
                  <a:txBody>
                    <a:bodyPr/>
                    <a:lstStyle/>
                    <a:p>
                      <a:r>
                        <a:rPr lang="en-US" sz="1400"/>
                        <a:t>Measures the level of "stress" in the market</a:t>
                      </a:r>
                    </a:p>
                  </a:txBody>
                  <a:tcPr/>
                </a:tc>
                <a:tc>
                  <a:txBody>
                    <a:bodyPr/>
                    <a:lstStyle/>
                    <a:p>
                      <a:r>
                        <a:rPr lang="en-US" sz="1600">
                          <a:solidFill>
                            <a:schemeClr val="tx1"/>
                          </a:solidFill>
                        </a:rPr>
                        <a:t>High volatility negatively impacts trading volumes and investor confidence</a:t>
                      </a:r>
                    </a:p>
                  </a:txBody>
                  <a:tcPr/>
                </a:tc>
                <a:extLst>
                  <a:ext uri="{0D108BD9-81ED-4DB2-BD59-A6C34878D82A}">
                    <a16:rowId xmlns:a16="http://schemas.microsoft.com/office/drawing/2014/main" val="3354581963"/>
                  </a:ext>
                </a:extLst>
              </a:tr>
            </a:tbl>
          </a:graphicData>
        </a:graphic>
      </p:graphicFrame>
    </p:spTree>
    <p:extLst>
      <p:ext uri="{BB962C8B-B14F-4D97-AF65-F5344CB8AC3E}">
        <p14:creationId xmlns:p14="http://schemas.microsoft.com/office/powerpoint/2010/main" val="337208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16D4-5EA1-3BB8-2EC1-D10A38E3DA71}"/>
              </a:ext>
            </a:extLst>
          </p:cNvPr>
          <p:cNvSpPr>
            <a:spLocks noGrp="1"/>
          </p:cNvSpPr>
          <p:nvPr>
            <p:ph type="title"/>
          </p:nvPr>
        </p:nvSpPr>
        <p:spPr/>
        <p:txBody>
          <a:bodyPr/>
          <a:lstStyle/>
          <a:p>
            <a:r>
              <a:rPr lang="en-US"/>
              <a:t>Financial Analysis </a:t>
            </a:r>
          </a:p>
        </p:txBody>
      </p:sp>
      <p:sp>
        <p:nvSpPr>
          <p:cNvPr id="3" name="Text Placeholder 2">
            <a:extLst>
              <a:ext uri="{FF2B5EF4-FFF2-40B4-BE49-F238E27FC236}">
                <a16:creationId xmlns:a16="http://schemas.microsoft.com/office/drawing/2014/main" id="{44FD778C-EEBC-1BAF-AAD9-358047A3C8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518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0ACAC5-634E-857E-E402-871351FE1B67}"/>
              </a:ext>
            </a:extLst>
          </p:cNvPr>
          <p:cNvSpPr>
            <a:spLocks noGrp="1"/>
          </p:cNvSpPr>
          <p:nvPr>
            <p:ph type="title"/>
          </p:nvPr>
        </p:nvSpPr>
        <p:spPr/>
        <p:txBody>
          <a:bodyPr/>
          <a:lstStyle/>
          <a:p>
            <a:r>
              <a:rPr lang="ko-KR" altLang="en-US" err="1">
                <a:ea typeface="휴먼매직체"/>
              </a:rPr>
              <a:t>Sales</a:t>
            </a:r>
            <a:r>
              <a:rPr lang="ko-KR" altLang="en-US">
                <a:ea typeface="휴먼매직체"/>
              </a:rPr>
              <a:t> &amp; </a:t>
            </a:r>
            <a:r>
              <a:rPr lang="ko-KR" altLang="en-US" err="1">
                <a:ea typeface="휴먼매직체"/>
              </a:rPr>
              <a:t>earnings</a:t>
            </a:r>
            <a:r>
              <a:rPr lang="ko-KR" altLang="en-US">
                <a:ea typeface="휴먼매직체"/>
              </a:rPr>
              <a:t> </a:t>
            </a:r>
            <a:r>
              <a:rPr lang="ko-KR" altLang="en-US" err="1">
                <a:ea typeface="휴먼매직체"/>
              </a:rPr>
              <a:t>growth</a:t>
            </a:r>
            <a:r>
              <a:rPr lang="ko-KR" altLang="en-US">
                <a:ea typeface="휴먼매직체"/>
              </a:rPr>
              <a:t> </a:t>
            </a:r>
            <a:r>
              <a:rPr lang="ko-KR" altLang="en-US" err="1">
                <a:ea typeface="휴먼매직체"/>
              </a:rPr>
              <a:t>rates</a:t>
            </a:r>
          </a:p>
        </p:txBody>
      </p:sp>
      <p:sp>
        <p:nvSpPr>
          <p:cNvPr id="7" name="Text Placeholder 6">
            <a:extLst>
              <a:ext uri="{FF2B5EF4-FFF2-40B4-BE49-F238E27FC236}">
                <a16:creationId xmlns:a16="http://schemas.microsoft.com/office/drawing/2014/main" id="{D1EB1762-12B1-643B-78F3-257EB152A0A0}"/>
              </a:ext>
            </a:extLst>
          </p:cNvPr>
          <p:cNvSpPr>
            <a:spLocks noGrp="1"/>
          </p:cNvSpPr>
          <p:nvPr>
            <p:ph type="body" idx="1"/>
          </p:nvPr>
        </p:nvSpPr>
        <p:spPr/>
        <p:txBody>
          <a:bodyPr/>
          <a:lstStyle/>
          <a:p>
            <a:r>
              <a:rPr lang="en-US"/>
              <a:t>Recent Growth Rates</a:t>
            </a:r>
          </a:p>
        </p:txBody>
      </p:sp>
      <p:sp>
        <p:nvSpPr>
          <p:cNvPr id="3" name="Content Placeholder 2">
            <a:extLst>
              <a:ext uri="{FF2B5EF4-FFF2-40B4-BE49-F238E27FC236}">
                <a16:creationId xmlns:a16="http://schemas.microsoft.com/office/drawing/2014/main" id="{811FD9A3-2978-5EA9-F2AE-F9F67CF80A49}"/>
              </a:ext>
            </a:extLst>
          </p:cNvPr>
          <p:cNvSpPr>
            <a:spLocks noGrp="1"/>
          </p:cNvSpPr>
          <p:nvPr>
            <p:ph sz="half" idx="2"/>
          </p:nvPr>
        </p:nvSpPr>
        <p:spPr/>
        <p:txBody>
          <a:bodyPr>
            <a:normAutofit lnSpcReduction="10000"/>
          </a:bodyPr>
          <a:lstStyle/>
          <a:p>
            <a:pPr marL="0" indent="0">
              <a:buNone/>
            </a:pPr>
            <a:r>
              <a:rPr lang="en-US">
                <a:solidFill>
                  <a:srgbClr val="000000"/>
                </a:solidFill>
                <a:latin typeface="Times New Roman"/>
                <a:cs typeface="Times New Roman"/>
              </a:rPr>
              <a:t>  </a:t>
            </a:r>
            <a:endParaRPr lang="en-US"/>
          </a:p>
        </p:txBody>
      </p:sp>
      <p:sp>
        <p:nvSpPr>
          <p:cNvPr id="8" name="Text Placeholder 7">
            <a:extLst>
              <a:ext uri="{FF2B5EF4-FFF2-40B4-BE49-F238E27FC236}">
                <a16:creationId xmlns:a16="http://schemas.microsoft.com/office/drawing/2014/main" id="{F4E465AC-00FA-92EA-1C01-8BB9410DE2A8}"/>
              </a:ext>
            </a:extLst>
          </p:cNvPr>
          <p:cNvSpPr>
            <a:spLocks noGrp="1"/>
          </p:cNvSpPr>
          <p:nvPr>
            <p:ph type="body" sz="quarter" idx="3"/>
          </p:nvPr>
        </p:nvSpPr>
        <p:spPr/>
        <p:txBody>
          <a:bodyPr/>
          <a:lstStyle/>
          <a:p>
            <a:r>
              <a:rPr lang="en-US"/>
              <a:t>10-Year Average Growth Rates</a:t>
            </a:r>
          </a:p>
        </p:txBody>
      </p:sp>
      <p:sp>
        <p:nvSpPr>
          <p:cNvPr id="9" name="Content Placeholder 8">
            <a:extLst>
              <a:ext uri="{FF2B5EF4-FFF2-40B4-BE49-F238E27FC236}">
                <a16:creationId xmlns:a16="http://schemas.microsoft.com/office/drawing/2014/main" id="{F23A9239-B8C1-3190-12A7-B4AB9BD781E8}"/>
              </a:ext>
            </a:extLst>
          </p:cNvPr>
          <p:cNvSpPr>
            <a:spLocks noGrp="1"/>
          </p:cNvSpPr>
          <p:nvPr>
            <p:ph sz="quarter" idx="4"/>
          </p:nvPr>
        </p:nvSpPr>
        <p:spPr>
          <a:xfrm>
            <a:off x="725558" y="2926052"/>
            <a:ext cx="5393100" cy="2934999"/>
          </a:xfrm>
        </p:spPr>
        <p:txBody>
          <a:bodyPr>
            <a:normAutofit lnSpcReduction="10000"/>
          </a:bodyPr>
          <a:lstStyle/>
          <a:p>
            <a:pPr marL="285750" indent="-285750"/>
            <a:r>
              <a:rPr lang="en-US"/>
              <a:t>Revenue Growth (Q1 2025)</a:t>
            </a:r>
          </a:p>
          <a:p>
            <a:pPr marL="610235" lvl="1" indent="-285750">
              <a:buFont typeface="Courier New" panose="05020102010507070707" pitchFamily="18" charset="2"/>
              <a:buChar char="o"/>
            </a:pPr>
            <a:r>
              <a:rPr lang="en-US"/>
              <a:t>-4.7% YoY for the Financial Sector</a:t>
            </a:r>
          </a:p>
          <a:p>
            <a:pPr marL="285750" indent="-285750"/>
            <a:r>
              <a:rPr lang="ko-KR" altLang="en-US" err="1">
                <a:ea typeface="휴먼매직체"/>
              </a:rPr>
              <a:t>Major</a:t>
            </a:r>
            <a:r>
              <a:rPr lang="ko-KR" altLang="en-US">
                <a:ea typeface="휴먼매직체"/>
              </a:rPr>
              <a:t> Companies </a:t>
            </a:r>
          </a:p>
          <a:p>
            <a:pPr marL="610235" lvl="1" indent="-285750">
              <a:buFont typeface="Courier New" panose="05020102010507070707" pitchFamily="18" charset="2"/>
              <a:buChar char="o"/>
            </a:pPr>
            <a:r>
              <a:rPr lang="ko-KR" altLang="en-US" err="1">
                <a:ea typeface="휴먼매직체"/>
              </a:rPr>
              <a:t>JPMorgan</a:t>
            </a:r>
            <a:r>
              <a:rPr lang="ko-KR" altLang="en-US">
                <a:ea typeface="휴먼매직체"/>
              </a:rPr>
              <a:t>: 6.2% </a:t>
            </a:r>
            <a:r>
              <a:rPr lang="ko-KR" altLang="en-US" err="1">
                <a:ea typeface="휴먼매직체"/>
              </a:rPr>
              <a:t>YoY</a:t>
            </a:r>
          </a:p>
          <a:p>
            <a:pPr marL="610235" lvl="1" indent="-285750">
              <a:buFont typeface="Courier New" panose="05020102010507070707" pitchFamily="18" charset="2"/>
              <a:buChar char="o"/>
            </a:pPr>
            <a:r>
              <a:rPr lang="en-US" altLang="ko-KR">
                <a:ea typeface="휴먼매직체"/>
              </a:rPr>
              <a:t>Goldman</a:t>
            </a:r>
            <a:r>
              <a:rPr lang="ko-KR" altLang="en-US">
                <a:ea typeface="휴먼매직체"/>
              </a:rPr>
              <a:t> </a:t>
            </a:r>
            <a:r>
              <a:rPr lang="en-US" altLang="ko-KR">
                <a:ea typeface="휴먼매직체"/>
              </a:rPr>
              <a:t>Sachs: 8.1% YoY</a:t>
            </a:r>
            <a:endParaRPr lang="ko-KR"/>
          </a:p>
          <a:p>
            <a:pPr marL="610235" lvl="1" indent="-285750">
              <a:buFont typeface="Courier New" panose="05020102010507070707" pitchFamily="18" charset="2"/>
              <a:buChar char="o"/>
            </a:pPr>
            <a:r>
              <a:rPr lang="en-US" altLang="ko-KR">
                <a:ea typeface="휴먼매직체"/>
              </a:rPr>
              <a:t>Berkshire Hathaway: 3.5% YoY</a:t>
            </a:r>
          </a:p>
          <a:p>
            <a:pPr marL="610235" lvl="1" indent="-285750">
              <a:buFont typeface="Courier New" panose="05020102010507070707" pitchFamily="18" charset="2"/>
              <a:buChar char="o"/>
            </a:pPr>
            <a:r>
              <a:rPr lang="en-US" altLang="ko-KR">
                <a:ea typeface="휴먼매직체"/>
              </a:rPr>
              <a:t>Visa &amp; Mastercard: Double-digit EPS growth due to strong transaction volume.</a:t>
            </a:r>
          </a:p>
          <a:p>
            <a:pPr marL="610235" lvl="1" indent="-285750">
              <a:buFont typeface="Courier New" panose="05020102010507070707" pitchFamily="18" charset="2"/>
              <a:buChar char="o"/>
            </a:pPr>
            <a:endParaRPr lang="en-US"/>
          </a:p>
          <a:p>
            <a:pPr marL="324485" lvl="1" indent="0">
              <a:buNone/>
            </a:pPr>
            <a:endParaRPr lang="en-US"/>
          </a:p>
          <a:p>
            <a:pPr marL="324485" lvl="1" indent="0">
              <a:buNone/>
            </a:pPr>
            <a:endParaRPr lang="en-US"/>
          </a:p>
        </p:txBody>
      </p:sp>
      <p:sp>
        <p:nvSpPr>
          <p:cNvPr id="14" name="Content Placeholder 8">
            <a:extLst>
              <a:ext uri="{FF2B5EF4-FFF2-40B4-BE49-F238E27FC236}">
                <a16:creationId xmlns:a16="http://schemas.microsoft.com/office/drawing/2014/main" id="{B7EF056F-3144-7680-EC38-39404DB111B5}"/>
              </a:ext>
            </a:extLst>
          </p:cNvPr>
          <p:cNvSpPr txBox="1">
            <a:spLocks/>
          </p:cNvSpPr>
          <p:nvPr/>
        </p:nvSpPr>
        <p:spPr>
          <a:xfrm>
            <a:off x="6096939" y="2920301"/>
            <a:ext cx="5393100" cy="293499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a:r>
              <a:rPr lang="en-US">
                <a:ea typeface="휴먼매직체"/>
              </a:rPr>
              <a:t>Revenue Growth</a:t>
            </a:r>
          </a:p>
          <a:p>
            <a:pPr marL="610235" lvl="1" indent="-285750">
              <a:buFont typeface="Courier New" panose="05020102010507070707" pitchFamily="18" charset="2"/>
              <a:buChar char="o"/>
            </a:pPr>
            <a:r>
              <a:rPr lang="en-US">
                <a:ea typeface="휴먼매직체"/>
              </a:rPr>
              <a:t>Annualized ~3-5% across the sector</a:t>
            </a:r>
          </a:p>
          <a:p>
            <a:pPr marL="285750" indent="-285750"/>
            <a:r>
              <a:rPr lang="en-US">
                <a:ea typeface="휴먼매직체"/>
              </a:rPr>
              <a:t>EPS Growth</a:t>
            </a:r>
          </a:p>
          <a:p>
            <a:pPr marL="610235" lvl="1" indent="-285750">
              <a:buFont typeface="Courier New" panose="05020102010507070707" pitchFamily="18" charset="2"/>
              <a:buChar char="o"/>
            </a:pPr>
            <a:r>
              <a:rPr lang="en-US">
                <a:ea typeface="휴먼매직체"/>
              </a:rPr>
              <a:t>Annualized ~5-7% over the last decade</a:t>
            </a:r>
          </a:p>
          <a:p>
            <a:pPr marL="285750" indent="-285750"/>
            <a:r>
              <a:rPr lang="en-US">
                <a:ea typeface="휴먼매직체"/>
              </a:rPr>
              <a:t>Historical Trends</a:t>
            </a:r>
          </a:p>
          <a:p>
            <a:pPr marL="610235" lvl="1" indent="-285750">
              <a:buFont typeface="Courier New" panose="05020102010507070707" pitchFamily="18" charset="2"/>
              <a:buChar char="o"/>
            </a:pPr>
            <a:r>
              <a:rPr lang="en-US">
                <a:ea typeface="휴먼매직체"/>
              </a:rPr>
              <a:t>Financials have underperformed technology and healthcare in terms of revenue growth, but consistently provide strong earnings.</a:t>
            </a:r>
          </a:p>
          <a:p>
            <a:pPr marL="610235" lvl="1" indent="-285750">
              <a:buFont typeface="Courier New" panose="05020102010507070707" pitchFamily="18" charset="2"/>
              <a:buChar char="o"/>
            </a:pPr>
            <a:endParaRPr lang="en-US"/>
          </a:p>
          <a:p>
            <a:pPr marL="324485" lvl="1" indent="0">
              <a:buNone/>
            </a:pPr>
            <a:endParaRPr lang="en-US"/>
          </a:p>
          <a:p>
            <a:pPr marL="324485" lvl="1" indent="0">
              <a:buNone/>
            </a:pPr>
            <a:endParaRPr lang="en-US"/>
          </a:p>
        </p:txBody>
      </p:sp>
    </p:spTree>
    <p:extLst>
      <p:ext uri="{BB962C8B-B14F-4D97-AF65-F5344CB8AC3E}">
        <p14:creationId xmlns:p14="http://schemas.microsoft.com/office/powerpoint/2010/main" val="425357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0D43-CE3C-2A3F-5964-B4AFDCD7A364}"/>
              </a:ext>
            </a:extLst>
          </p:cNvPr>
          <p:cNvSpPr>
            <a:spLocks noGrp="1"/>
          </p:cNvSpPr>
          <p:nvPr>
            <p:ph type="title"/>
          </p:nvPr>
        </p:nvSpPr>
        <p:spPr/>
        <p:txBody>
          <a:bodyPr/>
          <a:lstStyle/>
          <a:p>
            <a:r>
              <a:rPr lang="en-US"/>
              <a:t>Margins &amp; Profitability</a:t>
            </a:r>
          </a:p>
        </p:txBody>
      </p:sp>
      <p:sp>
        <p:nvSpPr>
          <p:cNvPr id="3" name="Text Placeholder 2">
            <a:extLst>
              <a:ext uri="{FF2B5EF4-FFF2-40B4-BE49-F238E27FC236}">
                <a16:creationId xmlns:a16="http://schemas.microsoft.com/office/drawing/2014/main" id="{4709D0C1-7C3F-94F4-F027-C256B6952E28}"/>
              </a:ext>
            </a:extLst>
          </p:cNvPr>
          <p:cNvSpPr>
            <a:spLocks noGrp="1"/>
          </p:cNvSpPr>
          <p:nvPr>
            <p:ph type="body" idx="1"/>
          </p:nvPr>
        </p:nvSpPr>
        <p:spPr/>
        <p:txBody>
          <a:bodyPr/>
          <a:lstStyle/>
          <a:p>
            <a:r>
              <a:rPr lang="en-US"/>
              <a:t>Operating &amp; Net Profit Margins </a:t>
            </a:r>
          </a:p>
        </p:txBody>
      </p:sp>
      <p:sp>
        <p:nvSpPr>
          <p:cNvPr id="4" name="Content Placeholder 3">
            <a:extLst>
              <a:ext uri="{FF2B5EF4-FFF2-40B4-BE49-F238E27FC236}">
                <a16:creationId xmlns:a16="http://schemas.microsoft.com/office/drawing/2014/main" id="{4965486E-5171-8FD6-14A2-4548F8836DE0}"/>
              </a:ext>
            </a:extLst>
          </p:cNvPr>
          <p:cNvSpPr>
            <a:spLocks noGrp="1"/>
          </p:cNvSpPr>
          <p:nvPr>
            <p:ph sz="half" idx="2"/>
          </p:nvPr>
        </p:nvSpPr>
        <p:spPr/>
        <p:txBody>
          <a:bodyPr/>
          <a:lstStyle/>
          <a:p>
            <a:pPr marL="305435" indent="-305435"/>
            <a:r>
              <a:rPr lang="en-US"/>
              <a:t>Operating Margins</a:t>
            </a:r>
          </a:p>
          <a:p>
            <a:pPr marL="629920" lvl="1" indent="-305435">
              <a:buFont typeface="Courier New" panose="05020102010507070707" pitchFamily="18" charset="2"/>
              <a:buChar char="o"/>
            </a:pPr>
            <a:r>
              <a:rPr lang="en-US"/>
              <a:t>Asset Management &amp; Investment Firms: 18-19% operating margin</a:t>
            </a:r>
          </a:p>
          <a:p>
            <a:pPr marL="629920" lvl="1" indent="-305435">
              <a:buFont typeface="Courier New" panose="05020102010507070707" pitchFamily="18" charset="2"/>
              <a:buChar char="o"/>
            </a:pPr>
            <a:r>
              <a:rPr lang="en-US"/>
              <a:t>Banks &amp; Insurance: 5-10% operating margin</a:t>
            </a:r>
          </a:p>
          <a:p>
            <a:pPr marL="305435" indent="-285750"/>
            <a:r>
              <a:rPr lang="en-US"/>
              <a:t>Net Profit Margins</a:t>
            </a:r>
          </a:p>
          <a:p>
            <a:pPr marL="629920" lvl="1" indent="-305435">
              <a:buFont typeface="Courier New" panose="05020102010507070707" pitchFamily="18" charset="2"/>
              <a:buChar char="o"/>
            </a:pPr>
            <a:r>
              <a:rPr lang="en-US"/>
              <a:t>Financial Sector; 10-12%</a:t>
            </a:r>
          </a:p>
          <a:p>
            <a:pPr marL="629920" lvl="1" indent="-305435">
              <a:buFont typeface="Courier New" panose="05020102010507070707" pitchFamily="18" charset="2"/>
              <a:buChar char="o"/>
            </a:pPr>
            <a:r>
              <a:rPr lang="en-US"/>
              <a:t>Net Profit Margin for financial firms has grown from ~8% to ~14% over the past decade</a:t>
            </a:r>
          </a:p>
        </p:txBody>
      </p:sp>
      <p:sp>
        <p:nvSpPr>
          <p:cNvPr id="5" name="Text Placeholder 4">
            <a:extLst>
              <a:ext uri="{FF2B5EF4-FFF2-40B4-BE49-F238E27FC236}">
                <a16:creationId xmlns:a16="http://schemas.microsoft.com/office/drawing/2014/main" id="{58BDDD39-748D-6ECD-79F0-D04A28DA119E}"/>
              </a:ext>
            </a:extLst>
          </p:cNvPr>
          <p:cNvSpPr>
            <a:spLocks noGrp="1"/>
          </p:cNvSpPr>
          <p:nvPr>
            <p:ph type="body" sz="quarter" idx="3"/>
          </p:nvPr>
        </p:nvSpPr>
        <p:spPr/>
        <p:txBody>
          <a:bodyPr/>
          <a:lstStyle/>
          <a:p>
            <a:r>
              <a:rPr lang="en-US"/>
              <a:t>ROE &amp; Comparison to S&amp;P 500</a:t>
            </a:r>
          </a:p>
        </p:txBody>
      </p:sp>
      <p:sp>
        <p:nvSpPr>
          <p:cNvPr id="6" name="Content Placeholder 5">
            <a:extLst>
              <a:ext uri="{FF2B5EF4-FFF2-40B4-BE49-F238E27FC236}">
                <a16:creationId xmlns:a16="http://schemas.microsoft.com/office/drawing/2014/main" id="{47DF1265-D3A8-1CD3-9EC5-C9D8216B0376}"/>
              </a:ext>
            </a:extLst>
          </p:cNvPr>
          <p:cNvSpPr>
            <a:spLocks noGrp="1"/>
          </p:cNvSpPr>
          <p:nvPr>
            <p:ph sz="quarter" idx="4"/>
          </p:nvPr>
        </p:nvSpPr>
        <p:spPr/>
        <p:txBody>
          <a:bodyPr/>
          <a:lstStyle/>
          <a:p>
            <a:pPr marL="305435" indent="-305435"/>
            <a:r>
              <a:rPr lang="en-US"/>
              <a:t>ROE</a:t>
            </a:r>
          </a:p>
          <a:p>
            <a:pPr marL="629920" lvl="1" indent="-305435">
              <a:buFont typeface="Courier New" panose="05020102010507070707" pitchFamily="18" charset="2"/>
              <a:buChar char="o"/>
            </a:pPr>
            <a:r>
              <a:rPr lang="en-US"/>
              <a:t>11-12% for financial sector on average</a:t>
            </a:r>
          </a:p>
          <a:p>
            <a:pPr marL="305435" indent="-285750"/>
            <a:r>
              <a:rPr lang="en-US"/>
              <a:t>Comparison to S&amp;P 500</a:t>
            </a:r>
          </a:p>
          <a:p>
            <a:pPr marL="629920" lvl="1" indent="-305435">
              <a:buFont typeface="Courier New" panose="05020102010507070707" pitchFamily="18" charset="2"/>
              <a:buChar char="o"/>
            </a:pPr>
            <a:r>
              <a:rPr lang="en-US"/>
              <a:t>Financials have historically maintained higher operating and net margins compared to the broader S&amp;P 500, which has an average net margin of ~13%.</a:t>
            </a:r>
          </a:p>
        </p:txBody>
      </p:sp>
    </p:spTree>
    <p:extLst>
      <p:ext uri="{BB962C8B-B14F-4D97-AF65-F5344CB8AC3E}">
        <p14:creationId xmlns:p14="http://schemas.microsoft.com/office/powerpoint/2010/main" val="393989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3A81-4325-AC3D-949F-3DF5D0F7CE29}"/>
              </a:ext>
            </a:extLst>
          </p:cNvPr>
          <p:cNvSpPr>
            <a:spLocks noGrp="1"/>
          </p:cNvSpPr>
          <p:nvPr>
            <p:ph type="title"/>
          </p:nvPr>
        </p:nvSpPr>
        <p:spPr/>
        <p:txBody>
          <a:bodyPr/>
          <a:lstStyle/>
          <a:p>
            <a:r>
              <a:rPr lang="en-US"/>
              <a:t>Free Cash flow &amp; Capital Use</a:t>
            </a:r>
          </a:p>
        </p:txBody>
      </p:sp>
      <p:sp>
        <p:nvSpPr>
          <p:cNvPr id="3" name="Text Placeholder 2">
            <a:extLst>
              <a:ext uri="{FF2B5EF4-FFF2-40B4-BE49-F238E27FC236}">
                <a16:creationId xmlns:a16="http://schemas.microsoft.com/office/drawing/2014/main" id="{C2318E8B-2AA2-A8FB-33F0-7428BB54DE54}"/>
              </a:ext>
            </a:extLst>
          </p:cNvPr>
          <p:cNvSpPr>
            <a:spLocks noGrp="1"/>
          </p:cNvSpPr>
          <p:nvPr>
            <p:ph type="body" idx="1"/>
          </p:nvPr>
        </p:nvSpPr>
        <p:spPr/>
        <p:txBody>
          <a:bodyPr/>
          <a:lstStyle/>
          <a:p>
            <a:r>
              <a:rPr lang="en-US"/>
              <a:t>Free Cash Flow Generation</a:t>
            </a:r>
          </a:p>
        </p:txBody>
      </p:sp>
      <p:sp>
        <p:nvSpPr>
          <p:cNvPr id="4" name="Content Placeholder 3">
            <a:extLst>
              <a:ext uri="{FF2B5EF4-FFF2-40B4-BE49-F238E27FC236}">
                <a16:creationId xmlns:a16="http://schemas.microsoft.com/office/drawing/2014/main" id="{B88AD272-14AE-4DF7-A482-0BB78CFFCE09}"/>
              </a:ext>
            </a:extLst>
          </p:cNvPr>
          <p:cNvSpPr>
            <a:spLocks noGrp="1"/>
          </p:cNvSpPr>
          <p:nvPr>
            <p:ph sz="half" idx="2"/>
          </p:nvPr>
        </p:nvSpPr>
        <p:spPr/>
        <p:txBody>
          <a:bodyPr/>
          <a:lstStyle/>
          <a:p>
            <a:pPr marL="305435" indent="-305435"/>
            <a:r>
              <a:rPr lang="en-US"/>
              <a:t>Banks &amp; Financial Services</a:t>
            </a:r>
          </a:p>
          <a:p>
            <a:pPr marL="629920" lvl="1" indent="-305435">
              <a:buFont typeface="Courier New" panose="05020102010507070707" pitchFamily="18" charset="2"/>
              <a:buChar char="o"/>
            </a:pPr>
            <a:r>
              <a:rPr lang="en-US"/>
              <a:t>Financial firms typically generate high free cash flow, driven by interest income (banks) and management fees (asset managers)</a:t>
            </a:r>
          </a:p>
          <a:p>
            <a:pPr marL="629920" lvl="1" indent="-305435">
              <a:buFont typeface="Courier New" panose="05020102010507070707" pitchFamily="18" charset="2"/>
              <a:buChar char="o"/>
            </a:pPr>
            <a:r>
              <a:rPr lang="en-US"/>
              <a:t>Banks and insurers are strong cash flow generators but with lower capital expenditures</a:t>
            </a:r>
          </a:p>
          <a:p>
            <a:pPr marL="324485" lvl="1" indent="0">
              <a:buNone/>
            </a:pPr>
            <a:endParaRPr lang="en-US"/>
          </a:p>
        </p:txBody>
      </p:sp>
      <p:sp>
        <p:nvSpPr>
          <p:cNvPr id="5" name="Text Placeholder 4">
            <a:extLst>
              <a:ext uri="{FF2B5EF4-FFF2-40B4-BE49-F238E27FC236}">
                <a16:creationId xmlns:a16="http://schemas.microsoft.com/office/drawing/2014/main" id="{F84061C2-DC22-4640-1730-BCF963989750}"/>
              </a:ext>
            </a:extLst>
          </p:cNvPr>
          <p:cNvSpPr>
            <a:spLocks noGrp="1"/>
          </p:cNvSpPr>
          <p:nvPr>
            <p:ph type="body" sz="quarter" idx="3"/>
          </p:nvPr>
        </p:nvSpPr>
        <p:spPr/>
        <p:txBody>
          <a:bodyPr/>
          <a:lstStyle/>
          <a:p>
            <a:r>
              <a:rPr lang="en-US"/>
              <a:t>Capital Utilization</a:t>
            </a:r>
          </a:p>
        </p:txBody>
      </p:sp>
      <p:sp>
        <p:nvSpPr>
          <p:cNvPr id="6" name="Content Placeholder 5">
            <a:extLst>
              <a:ext uri="{FF2B5EF4-FFF2-40B4-BE49-F238E27FC236}">
                <a16:creationId xmlns:a16="http://schemas.microsoft.com/office/drawing/2014/main" id="{C5998BF1-839C-0EFD-6902-599A4AF8BFDD}"/>
              </a:ext>
            </a:extLst>
          </p:cNvPr>
          <p:cNvSpPr>
            <a:spLocks noGrp="1"/>
          </p:cNvSpPr>
          <p:nvPr>
            <p:ph sz="quarter" idx="4"/>
          </p:nvPr>
        </p:nvSpPr>
        <p:spPr/>
        <p:txBody>
          <a:bodyPr/>
          <a:lstStyle/>
          <a:p>
            <a:pPr marL="305435" indent="-305435"/>
            <a:r>
              <a:rPr lang="en-US"/>
              <a:t>Financial Companies tend to be capital-light, not requiring significant capital investment to grow (except for insurance companies that need reserves)</a:t>
            </a:r>
          </a:p>
          <a:p>
            <a:pPr marL="305435" indent="-305435"/>
            <a:r>
              <a:rPr lang="en-US"/>
              <a:t>Capital is primarily returned to shareholders through dividends and stock buybacks</a:t>
            </a:r>
          </a:p>
          <a:p>
            <a:pPr marL="0" indent="0">
              <a:buNone/>
            </a:pPr>
            <a:endParaRPr lang="en-US"/>
          </a:p>
        </p:txBody>
      </p:sp>
    </p:spTree>
    <p:extLst>
      <p:ext uri="{BB962C8B-B14F-4D97-AF65-F5344CB8AC3E}">
        <p14:creationId xmlns:p14="http://schemas.microsoft.com/office/powerpoint/2010/main" val="362200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C387-7ABE-EDD0-D902-9BD9BEA0AF5D}"/>
              </a:ext>
            </a:extLst>
          </p:cNvPr>
          <p:cNvSpPr>
            <a:spLocks noGrp="1"/>
          </p:cNvSpPr>
          <p:nvPr>
            <p:ph type="title"/>
          </p:nvPr>
        </p:nvSpPr>
        <p:spPr/>
        <p:txBody>
          <a:bodyPr/>
          <a:lstStyle/>
          <a:p>
            <a:r>
              <a:rPr lang="en-US"/>
              <a:t>Current and historical trends</a:t>
            </a:r>
          </a:p>
        </p:txBody>
      </p:sp>
      <p:sp>
        <p:nvSpPr>
          <p:cNvPr id="3" name="Text Placeholder 2">
            <a:extLst>
              <a:ext uri="{FF2B5EF4-FFF2-40B4-BE49-F238E27FC236}">
                <a16:creationId xmlns:a16="http://schemas.microsoft.com/office/drawing/2014/main" id="{68221E07-BAD2-1916-0631-5586C0B8BDE0}"/>
              </a:ext>
            </a:extLst>
          </p:cNvPr>
          <p:cNvSpPr>
            <a:spLocks noGrp="1"/>
          </p:cNvSpPr>
          <p:nvPr>
            <p:ph type="body" idx="1"/>
          </p:nvPr>
        </p:nvSpPr>
        <p:spPr/>
        <p:txBody>
          <a:bodyPr/>
          <a:lstStyle/>
          <a:p>
            <a:r>
              <a:rPr lang="en-US"/>
              <a:t>Current Margins</a:t>
            </a:r>
          </a:p>
        </p:txBody>
      </p:sp>
      <p:sp>
        <p:nvSpPr>
          <p:cNvPr id="4" name="Content Placeholder 3">
            <a:extLst>
              <a:ext uri="{FF2B5EF4-FFF2-40B4-BE49-F238E27FC236}">
                <a16:creationId xmlns:a16="http://schemas.microsoft.com/office/drawing/2014/main" id="{55E7C1D8-417A-642F-6CA1-C8ECB61E022F}"/>
              </a:ext>
            </a:extLst>
          </p:cNvPr>
          <p:cNvSpPr>
            <a:spLocks noGrp="1"/>
          </p:cNvSpPr>
          <p:nvPr>
            <p:ph sz="half" idx="2"/>
          </p:nvPr>
        </p:nvSpPr>
        <p:spPr/>
        <p:txBody>
          <a:bodyPr/>
          <a:lstStyle/>
          <a:p>
            <a:pPr marL="305435" indent="-305435"/>
            <a:r>
              <a:rPr lang="en-US"/>
              <a:t>Current Margins</a:t>
            </a:r>
          </a:p>
          <a:p>
            <a:pPr marL="629920" lvl="1" indent="-305435">
              <a:buFont typeface="Courier New" panose="05020102010507070707" pitchFamily="18" charset="2"/>
              <a:buChar char="o"/>
            </a:pPr>
            <a:r>
              <a:rPr lang="en-US"/>
              <a:t>Financial sector net profit margins are at historical highs (around 14%)</a:t>
            </a:r>
          </a:p>
          <a:p>
            <a:pPr marL="629920" lvl="1" indent="-305435">
              <a:buFont typeface="Courier New" panose="05020102010507070707" pitchFamily="18" charset="2"/>
              <a:buChar char="o"/>
            </a:pPr>
            <a:r>
              <a:rPr lang="en-US"/>
              <a:t>Future Outlook</a:t>
            </a:r>
          </a:p>
          <a:p>
            <a:pPr marL="899795" lvl="2" indent="-269875">
              <a:buFont typeface="Wingdings" panose="05020102010507070707" pitchFamily="18" charset="2"/>
              <a:buChar char="§"/>
            </a:pPr>
            <a:r>
              <a:rPr lang="en-US"/>
              <a:t>Margin expansion is likely to slow in the future due to rising capital costs and inflationary pressures</a:t>
            </a:r>
          </a:p>
          <a:p>
            <a:pPr marL="899795" lvl="2" indent="-269875">
              <a:buFont typeface="Wingdings" panose="05020102010507070707" pitchFamily="18" charset="2"/>
              <a:buChar char="§"/>
            </a:pPr>
            <a:r>
              <a:rPr lang="en-US"/>
              <a:t>While banks benefit from higher interest rates, some insurance companies face underwriting losses.</a:t>
            </a:r>
          </a:p>
        </p:txBody>
      </p:sp>
      <p:sp>
        <p:nvSpPr>
          <p:cNvPr id="5" name="Text Placeholder 4">
            <a:extLst>
              <a:ext uri="{FF2B5EF4-FFF2-40B4-BE49-F238E27FC236}">
                <a16:creationId xmlns:a16="http://schemas.microsoft.com/office/drawing/2014/main" id="{407C5764-7182-8E5E-59BE-24D38BE5AF00}"/>
              </a:ext>
            </a:extLst>
          </p:cNvPr>
          <p:cNvSpPr>
            <a:spLocks noGrp="1"/>
          </p:cNvSpPr>
          <p:nvPr>
            <p:ph type="body" sz="quarter" idx="3"/>
          </p:nvPr>
        </p:nvSpPr>
        <p:spPr/>
        <p:txBody>
          <a:bodyPr/>
          <a:lstStyle/>
          <a:p>
            <a:r>
              <a:rPr lang="en-US"/>
              <a:t>Margins vs. S&amp;P 500</a:t>
            </a:r>
          </a:p>
        </p:txBody>
      </p:sp>
      <p:sp>
        <p:nvSpPr>
          <p:cNvPr id="6" name="Content Placeholder 5">
            <a:extLst>
              <a:ext uri="{FF2B5EF4-FFF2-40B4-BE49-F238E27FC236}">
                <a16:creationId xmlns:a16="http://schemas.microsoft.com/office/drawing/2014/main" id="{CA98E8D1-FC7D-0BFE-AC79-427E99836AF4}"/>
              </a:ext>
            </a:extLst>
          </p:cNvPr>
          <p:cNvSpPr>
            <a:spLocks noGrp="1"/>
          </p:cNvSpPr>
          <p:nvPr>
            <p:ph sz="quarter" idx="4"/>
          </p:nvPr>
        </p:nvSpPr>
        <p:spPr/>
        <p:txBody>
          <a:bodyPr/>
          <a:lstStyle/>
          <a:p>
            <a:pPr marL="305435" indent="-305435"/>
            <a:r>
              <a:rPr lang="en-US"/>
              <a:t>The financial sector's margins are typically higher than the broader S&amp;P 500 which is around 13%</a:t>
            </a:r>
          </a:p>
          <a:p>
            <a:pPr marL="305435" indent="-305435"/>
            <a:r>
              <a:rPr lang="en-US"/>
              <a:t>Future Trend</a:t>
            </a:r>
          </a:p>
          <a:p>
            <a:pPr marL="629920" lvl="1" indent="-305435">
              <a:buFont typeface="Courier New" panose="05020102010507070707" pitchFamily="18" charset="2"/>
              <a:buChar char="o"/>
            </a:pPr>
            <a:r>
              <a:rPr lang="en-US"/>
              <a:t>Financials are likely to maintain their margins or see them slightly contract compared to the broader market.</a:t>
            </a:r>
          </a:p>
        </p:txBody>
      </p:sp>
    </p:spTree>
    <p:extLst>
      <p:ext uri="{BB962C8B-B14F-4D97-AF65-F5344CB8AC3E}">
        <p14:creationId xmlns:p14="http://schemas.microsoft.com/office/powerpoint/2010/main" val="295575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16D4-5EA1-3BB8-2EC1-D10A38E3DA71}"/>
              </a:ext>
            </a:extLst>
          </p:cNvPr>
          <p:cNvSpPr>
            <a:spLocks noGrp="1"/>
          </p:cNvSpPr>
          <p:nvPr>
            <p:ph type="title"/>
          </p:nvPr>
        </p:nvSpPr>
        <p:spPr/>
        <p:txBody>
          <a:bodyPr/>
          <a:lstStyle/>
          <a:p>
            <a:r>
              <a:rPr lang="en-US"/>
              <a:t>Valuation Analysis </a:t>
            </a:r>
          </a:p>
        </p:txBody>
      </p:sp>
      <p:sp>
        <p:nvSpPr>
          <p:cNvPr id="5" name="Text Placeholder 4">
            <a:extLst>
              <a:ext uri="{FF2B5EF4-FFF2-40B4-BE49-F238E27FC236}">
                <a16:creationId xmlns:a16="http://schemas.microsoft.com/office/drawing/2014/main" id="{6AF7C028-29A4-4187-3A64-6CB7E09173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61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FD9A3-2978-5EA9-F2AE-F9F67CF80A49}"/>
              </a:ext>
            </a:extLst>
          </p:cNvPr>
          <p:cNvSpPr>
            <a:spLocks noGrp="1"/>
          </p:cNvSpPr>
          <p:nvPr>
            <p:ph idx="1"/>
          </p:nvPr>
        </p:nvSpPr>
        <p:spPr/>
        <p:txBody>
          <a:bodyPr/>
          <a:lstStyle/>
          <a:p>
            <a:pPr marL="0" indent="0">
              <a:buNone/>
            </a:pPr>
            <a:r>
              <a:rPr lang="en-US">
                <a:solidFill>
                  <a:srgbClr val="000000"/>
                </a:solidFill>
                <a:latin typeface="Times New Roman"/>
                <a:cs typeface="Times New Roman"/>
              </a:rPr>
              <a:t>      </a:t>
            </a:r>
            <a:endParaRPr lang="en-US"/>
          </a:p>
        </p:txBody>
      </p:sp>
      <p:sp>
        <p:nvSpPr>
          <p:cNvPr id="6" name="Title 5">
            <a:extLst>
              <a:ext uri="{FF2B5EF4-FFF2-40B4-BE49-F238E27FC236}">
                <a16:creationId xmlns:a16="http://schemas.microsoft.com/office/drawing/2014/main" id="{8F7203C6-7453-D2FE-3992-8E0B93B348B5}"/>
              </a:ext>
            </a:extLst>
          </p:cNvPr>
          <p:cNvSpPr>
            <a:spLocks noGrp="1"/>
          </p:cNvSpPr>
          <p:nvPr>
            <p:ph type="title"/>
          </p:nvPr>
        </p:nvSpPr>
        <p:spPr/>
        <p:txBody>
          <a:bodyPr/>
          <a:lstStyle/>
          <a:p>
            <a:r>
              <a:rPr lang="en-US"/>
              <a:t>P/E Analysis</a:t>
            </a:r>
          </a:p>
        </p:txBody>
      </p:sp>
      <p:pic>
        <p:nvPicPr>
          <p:cNvPr id="2" name="Picture 1" descr="A graph of stock market&#10;&#10;AI-generated content may be incorrect.">
            <a:extLst>
              <a:ext uri="{FF2B5EF4-FFF2-40B4-BE49-F238E27FC236}">
                <a16:creationId xmlns:a16="http://schemas.microsoft.com/office/drawing/2014/main" id="{51F467EA-0E56-F385-A779-8A06197D9C77}"/>
              </a:ext>
            </a:extLst>
          </p:cNvPr>
          <p:cNvPicPr>
            <a:picLocks noChangeAspect="1"/>
          </p:cNvPicPr>
          <p:nvPr/>
        </p:nvPicPr>
        <p:blipFill>
          <a:blip r:embed="rId2"/>
          <a:stretch>
            <a:fillRect/>
          </a:stretch>
        </p:blipFill>
        <p:spPr>
          <a:xfrm>
            <a:off x="414618" y="2178543"/>
            <a:ext cx="7877736" cy="3285324"/>
          </a:xfrm>
          <a:prstGeom prst="rect">
            <a:avLst/>
          </a:prstGeom>
        </p:spPr>
      </p:pic>
      <p:sp>
        <p:nvSpPr>
          <p:cNvPr id="7" name="TextBox 6">
            <a:extLst>
              <a:ext uri="{FF2B5EF4-FFF2-40B4-BE49-F238E27FC236}">
                <a16:creationId xmlns:a16="http://schemas.microsoft.com/office/drawing/2014/main" id="{BC6D31BB-3332-6C3A-D213-1F4055CC15DF}"/>
              </a:ext>
            </a:extLst>
          </p:cNvPr>
          <p:cNvSpPr txBox="1"/>
          <p:nvPr/>
        </p:nvSpPr>
        <p:spPr>
          <a:xfrm>
            <a:off x="8296825" y="2095085"/>
            <a:ext cx="389194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-2x discount to the S&amp;P 500 in 2012, peaking at –21x during 2021 and expected to be –5x in 2025E</a:t>
            </a:r>
          </a:p>
          <a:p>
            <a:pPr marL="285750" indent="-285750">
              <a:buFont typeface="Arial"/>
              <a:buChar char="•"/>
            </a:pPr>
            <a:r>
              <a:rPr lang="en-US"/>
              <a:t>Widest gap during 2020-2021 due to pandemic-induced credit fears and tech bubble multiples.</a:t>
            </a:r>
          </a:p>
          <a:p>
            <a:pPr marL="285750" indent="-285750">
              <a:buFont typeface="Arial"/>
              <a:buChar char="•"/>
            </a:pPr>
            <a:r>
              <a:rPr lang="en-US"/>
              <a:t>Narrowing margin since 2022 due to tech rerates and rebuilt NIM due to Fed hikes.</a:t>
            </a:r>
          </a:p>
          <a:p>
            <a:pPr marL="285750" indent="-285750">
              <a:buFont typeface="Arial"/>
              <a:buChar char="•"/>
            </a:pPr>
            <a:r>
              <a:rPr lang="en-US"/>
              <a:t>Outlook seems to be a narrower gap: -4x from –5x in 2025E from a conservative standpoint. Basel III, CCAR lifts and tech valuations all carry implications.</a:t>
            </a:r>
          </a:p>
          <a:p>
            <a:pPr marL="285750" indent="-285750">
              <a:buFont typeface="Arial"/>
              <a:buChar char="•"/>
            </a:pPr>
            <a:endParaRPr lang="en-US"/>
          </a:p>
          <a:p>
            <a:pPr marL="285750" indent="-285750">
              <a:buFont typeface="Arial"/>
              <a:buChar char="•"/>
            </a:pPr>
            <a:endParaRPr lang="en-US"/>
          </a:p>
        </p:txBody>
      </p:sp>
    </p:spTree>
    <p:extLst>
      <p:ext uri="{BB962C8B-B14F-4D97-AF65-F5344CB8AC3E}">
        <p14:creationId xmlns:p14="http://schemas.microsoft.com/office/powerpoint/2010/main" val="191893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95EB3-0A3F-E3EE-7A59-C3355EAF04F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28C7C48-4151-654D-3F8E-109422D3DE4A}"/>
              </a:ext>
            </a:extLst>
          </p:cNvPr>
          <p:cNvSpPr>
            <a:spLocks noGrp="1"/>
          </p:cNvSpPr>
          <p:nvPr>
            <p:ph type="title"/>
          </p:nvPr>
        </p:nvSpPr>
        <p:spPr/>
        <p:txBody>
          <a:bodyPr/>
          <a:lstStyle/>
          <a:p>
            <a:r>
              <a:rPr lang="en-US"/>
              <a:t>Financials Industry Overview</a:t>
            </a:r>
          </a:p>
        </p:txBody>
      </p:sp>
      <p:sp>
        <p:nvSpPr>
          <p:cNvPr id="4" name="Content Placeholder 3">
            <a:extLst>
              <a:ext uri="{FF2B5EF4-FFF2-40B4-BE49-F238E27FC236}">
                <a16:creationId xmlns:a16="http://schemas.microsoft.com/office/drawing/2014/main" id="{D890205A-35F5-FF62-D2F9-835679956BB4}"/>
              </a:ext>
            </a:extLst>
          </p:cNvPr>
          <p:cNvSpPr>
            <a:spLocks noGrp="1"/>
          </p:cNvSpPr>
          <p:nvPr>
            <p:ph idx="1"/>
          </p:nvPr>
        </p:nvSpPr>
        <p:spPr/>
        <p:txBody>
          <a:bodyPr>
            <a:normAutofit/>
          </a:bodyPr>
          <a:lstStyle/>
          <a:p>
            <a:pPr marL="285750" indent="-285750">
              <a:buFont typeface="Arial" panose="020B0604020202020204" pitchFamily="34" charset="0"/>
              <a:buChar char="•"/>
            </a:pPr>
            <a:r>
              <a:rPr lang="en-US"/>
              <a:t>The Financials Sector contains companies engaged in banking, financial services, consumer finance, capital markets and insurance activities. </a:t>
            </a:r>
          </a:p>
          <a:p>
            <a:pPr marL="285750" indent="-285750">
              <a:buFont typeface="Arial" panose="020B0604020202020204" pitchFamily="34" charset="0"/>
              <a:buChar char="•"/>
            </a:pPr>
            <a:r>
              <a:rPr lang="en-US"/>
              <a:t>$7.6 trillion market cap; 73 constituents</a:t>
            </a:r>
          </a:p>
          <a:p>
            <a:pPr marL="285750" indent="-285750">
              <a:buFont typeface="Arial" panose="020B0604020202020204" pitchFamily="34" charset="0"/>
              <a:buChar char="•"/>
            </a:pPr>
            <a:endParaRPr lang="en-US"/>
          </a:p>
          <a:p>
            <a:pPr marL="0" indent="0">
              <a:buNone/>
            </a:pPr>
            <a:r>
              <a:rPr lang="en-US" b="1"/>
              <a:t>Financials sector is:</a:t>
            </a:r>
          </a:p>
          <a:p>
            <a:pPr marL="285750" indent="-285750">
              <a:buFont typeface="Arial" panose="020B0604020202020204" pitchFamily="34" charset="0"/>
              <a:buChar char="•"/>
            </a:pPr>
            <a:r>
              <a:rPr lang="en-US"/>
              <a:t>14.31% of the S&amp;P 500</a:t>
            </a:r>
          </a:p>
          <a:p>
            <a:pPr marL="285750" indent="-285750">
              <a:buFont typeface="Arial" panose="020B0604020202020204" pitchFamily="34" charset="0"/>
              <a:buChar char="•"/>
            </a:pPr>
            <a:r>
              <a:rPr lang="en-US"/>
              <a:t>14.96% of the SIM Portfolio  </a:t>
            </a:r>
          </a:p>
          <a:p>
            <a:pPr marL="305435" indent="-305435"/>
            <a:endParaRPr lang="en-US"/>
          </a:p>
        </p:txBody>
      </p:sp>
      <p:pic>
        <p:nvPicPr>
          <p:cNvPr id="3" name="Picture 2" descr="A close-up of a building&#10;&#10;AI-generated content may be incorrect.">
            <a:extLst>
              <a:ext uri="{FF2B5EF4-FFF2-40B4-BE49-F238E27FC236}">
                <a16:creationId xmlns:a16="http://schemas.microsoft.com/office/drawing/2014/main" id="{BE268BC6-84CE-F41B-C0BC-A6CA5E708AD7}"/>
              </a:ext>
            </a:extLst>
          </p:cNvPr>
          <p:cNvPicPr>
            <a:picLocks noChangeAspect="1"/>
          </p:cNvPicPr>
          <p:nvPr/>
        </p:nvPicPr>
        <p:blipFill>
          <a:blip r:embed="rId3"/>
          <a:stretch>
            <a:fillRect/>
          </a:stretch>
        </p:blipFill>
        <p:spPr>
          <a:xfrm>
            <a:off x="6337024" y="3291233"/>
            <a:ext cx="4686300" cy="2705100"/>
          </a:xfrm>
          <a:prstGeom prst="rect">
            <a:avLst/>
          </a:prstGeom>
        </p:spPr>
      </p:pic>
    </p:spTree>
    <p:extLst>
      <p:ext uri="{BB962C8B-B14F-4D97-AF65-F5344CB8AC3E}">
        <p14:creationId xmlns:p14="http://schemas.microsoft.com/office/powerpoint/2010/main" val="62805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13AC-9CC2-422E-578C-CD98C88240CD}"/>
              </a:ext>
            </a:extLst>
          </p:cNvPr>
          <p:cNvSpPr>
            <a:spLocks noGrp="1"/>
          </p:cNvSpPr>
          <p:nvPr>
            <p:ph type="title"/>
          </p:nvPr>
        </p:nvSpPr>
        <p:spPr/>
        <p:txBody>
          <a:bodyPr/>
          <a:lstStyle/>
          <a:p>
            <a:r>
              <a:rPr lang="en-US"/>
              <a:t>P/B Analysis</a:t>
            </a:r>
          </a:p>
        </p:txBody>
      </p:sp>
      <p:pic>
        <p:nvPicPr>
          <p:cNvPr id="9" name="Picture 8" descr="A graph with blue lines and numbers on a black background&#10;&#10;AI-generated content may be incorrect.">
            <a:extLst>
              <a:ext uri="{FF2B5EF4-FFF2-40B4-BE49-F238E27FC236}">
                <a16:creationId xmlns:a16="http://schemas.microsoft.com/office/drawing/2014/main" id="{A03DAE01-D4C6-E0F3-D6DA-7DBA7CEAD178}"/>
              </a:ext>
            </a:extLst>
          </p:cNvPr>
          <p:cNvPicPr>
            <a:picLocks noChangeAspect="1"/>
          </p:cNvPicPr>
          <p:nvPr/>
        </p:nvPicPr>
        <p:blipFill>
          <a:blip r:embed="rId2"/>
          <a:stretch>
            <a:fillRect/>
          </a:stretch>
        </p:blipFill>
        <p:spPr>
          <a:xfrm>
            <a:off x="425823" y="2174474"/>
            <a:ext cx="7877736" cy="3293464"/>
          </a:xfrm>
          <a:prstGeom prst="rect">
            <a:avLst/>
          </a:prstGeom>
        </p:spPr>
      </p:pic>
      <p:sp>
        <p:nvSpPr>
          <p:cNvPr id="4" name="TextBox 3">
            <a:extLst>
              <a:ext uri="{FF2B5EF4-FFF2-40B4-BE49-F238E27FC236}">
                <a16:creationId xmlns:a16="http://schemas.microsoft.com/office/drawing/2014/main" id="{1E72A4A3-49F6-0689-851F-8A2389378F99}"/>
              </a:ext>
            </a:extLst>
          </p:cNvPr>
          <p:cNvSpPr txBox="1"/>
          <p:nvPr/>
        </p:nvSpPr>
        <p:spPr>
          <a:xfrm>
            <a:off x="8296825" y="2173526"/>
            <a:ext cx="389194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Financials trades at 2.37x, -2.7x discount to S&amp;P 500's 5.05x </a:t>
            </a:r>
            <a:r>
              <a:rPr lang="en-US">
                <a:ea typeface="+mn-lt"/>
                <a:cs typeface="+mn-lt"/>
              </a:rPr>
              <a:t>≈ -53% discount</a:t>
            </a:r>
            <a:endParaRPr lang="en-US"/>
          </a:p>
          <a:p>
            <a:pPr marL="285750" indent="-285750">
              <a:buFont typeface="Arial"/>
              <a:buChar char="•"/>
            </a:pPr>
            <a:r>
              <a:rPr lang="en-US"/>
              <a:t>2018-2020 ROE capped due to low rates limiting P/B, 2021-present P/B climbs across industry.</a:t>
            </a:r>
          </a:p>
          <a:p>
            <a:pPr marL="285750" indent="-285750">
              <a:buFont typeface="Arial"/>
              <a:buChar char="•"/>
            </a:pPr>
            <a:r>
              <a:rPr lang="en-US"/>
              <a:t>Gap movers: Higher NIM lifts returns, Basel buffers tie sector books down compared to peers, Tech &amp; Pharma premiums boost S&amp;P books.</a:t>
            </a:r>
          </a:p>
          <a:p>
            <a:pPr marL="285750" indent="-285750">
              <a:buFont typeface="Arial"/>
              <a:buChar char="•"/>
            </a:pPr>
            <a:r>
              <a:rPr lang="en-US"/>
              <a:t>Potential outlook sees 2026E industry P/B rise to 2.5x with softer Basel restrictions and increased buybacks.</a:t>
            </a:r>
          </a:p>
          <a:p>
            <a:pPr marL="285750" indent="-285750">
              <a:buFont typeface="Arial"/>
              <a:buChar char="•"/>
            </a:pPr>
            <a:endParaRPr lang="en-US"/>
          </a:p>
          <a:p>
            <a:pPr marL="285750" indent="-285750">
              <a:buFont typeface="Arial"/>
              <a:buChar char="•"/>
            </a:pPr>
            <a:endParaRPr lang="en-US"/>
          </a:p>
        </p:txBody>
      </p:sp>
    </p:spTree>
    <p:extLst>
      <p:ext uri="{BB962C8B-B14F-4D97-AF65-F5344CB8AC3E}">
        <p14:creationId xmlns:p14="http://schemas.microsoft.com/office/powerpoint/2010/main" val="34951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0EAC-77E0-3823-E964-E60FB51AC16E}"/>
              </a:ext>
            </a:extLst>
          </p:cNvPr>
          <p:cNvSpPr>
            <a:spLocks noGrp="1"/>
          </p:cNvSpPr>
          <p:nvPr>
            <p:ph type="title"/>
          </p:nvPr>
        </p:nvSpPr>
        <p:spPr/>
        <p:txBody>
          <a:bodyPr/>
          <a:lstStyle/>
          <a:p>
            <a:r>
              <a:rPr lang="en-US"/>
              <a:t>P/S Analysis</a:t>
            </a:r>
          </a:p>
        </p:txBody>
      </p:sp>
      <p:pic>
        <p:nvPicPr>
          <p:cNvPr id="6" name="Picture 5" descr="A graph of stock market&#10;&#10;AI-generated content may be incorrect.">
            <a:extLst>
              <a:ext uri="{FF2B5EF4-FFF2-40B4-BE49-F238E27FC236}">
                <a16:creationId xmlns:a16="http://schemas.microsoft.com/office/drawing/2014/main" id="{8AA9DE36-8414-3C7E-324F-0D86C71A76C8}"/>
              </a:ext>
            </a:extLst>
          </p:cNvPr>
          <p:cNvPicPr>
            <a:picLocks noChangeAspect="1"/>
          </p:cNvPicPr>
          <p:nvPr/>
        </p:nvPicPr>
        <p:blipFill>
          <a:blip r:embed="rId2"/>
          <a:stretch>
            <a:fillRect/>
          </a:stretch>
        </p:blipFill>
        <p:spPr>
          <a:xfrm>
            <a:off x="425824" y="2171144"/>
            <a:ext cx="7877736" cy="3300124"/>
          </a:xfrm>
          <a:prstGeom prst="rect">
            <a:avLst/>
          </a:prstGeom>
        </p:spPr>
      </p:pic>
      <p:sp>
        <p:nvSpPr>
          <p:cNvPr id="8" name="TextBox 7">
            <a:extLst>
              <a:ext uri="{FF2B5EF4-FFF2-40B4-BE49-F238E27FC236}">
                <a16:creationId xmlns:a16="http://schemas.microsoft.com/office/drawing/2014/main" id="{D796DA5E-F4E6-47B1-D039-1934CF5789C3}"/>
              </a:ext>
            </a:extLst>
          </p:cNvPr>
          <p:cNvSpPr txBox="1"/>
          <p:nvPr/>
        </p:nvSpPr>
        <p:spPr>
          <a:xfrm>
            <a:off x="8296825" y="2173526"/>
            <a:ext cx="389194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Financials trades at 3.43x to S&amp;P 500's 3.14x, +0.29x premium </a:t>
            </a:r>
            <a:r>
              <a:rPr lang="en-US">
                <a:ea typeface="+mn-lt"/>
                <a:cs typeface="+mn-lt"/>
              </a:rPr>
              <a:t>≈ 9%</a:t>
            </a:r>
            <a:endParaRPr lang="en-US"/>
          </a:p>
          <a:p>
            <a:pPr marL="285750" indent="-285750">
              <a:buFont typeface="Arial"/>
              <a:buChar char="•"/>
            </a:pPr>
            <a:r>
              <a:rPr lang="en-US"/>
              <a:t>2018-2019 no sector edge traded at 2.2x, 2020 crash due to falling NII down to 1.5x, 2021 onwards rate hikes drive back revenue surge with a new high of 3.77x Feb '25 trading above market</a:t>
            </a:r>
          </a:p>
          <a:p>
            <a:pPr marL="285750" indent="-285750">
              <a:buFont typeface="Arial"/>
              <a:buChar char="•"/>
            </a:pPr>
            <a:r>
              <a:rPr lang="en-US"/>
              <a:t>Gap movers: Capital-light fintech industries comprise 20% of the sector index and carry high P/S, Energy &amp; Staples laggards for S&amp;P 500 P/S</a:t>
            </a:r>
          </a:p>
          <a:p>
            <a:pPr marL="285750" indent="-285750">
              <a:buFont typeface="Arial"/>
              <a:buChar char="•"/>
            </a:pPr>
            <a:r>
              <a:rPr lang="en-US"/>
              <a:t>Conservative outlook: 3.1x by 2026 as revenue growth cools but stays positive.</a:t>
            </a:r>
          </a:p>
          <a:p>
            <a:pPr marL="285750" indent="-285750">
              <a:buFont typeface="Arial"/>
              <a:buChar char="•"/>
            </a:pPr>
            <a:endParaRPr lang="en-US"/>
          </a:p>
        </p:txBody>
      </p:sp>
    </p:spTree>
    <p:extLst>
      <p:ext uri="{BB962C8B-B14F-4D97-AF65-F5344CB8AC3E}">
        <p14:creationId xmlns:p14="http://schemas.microsoft.com/office/powerpoint/2010/main" val="16954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9CBE-30C0-74F7-2E66-8FB738F47398}"/>
              </a:ext>
            </a:extLst>
          </p:cNvPr>
          <p:cNvSpPr>
            <a:spLocks noGrp="1"/>
          </p:cNvSpPr>
          <p:nvPr>
            <p:ph type="title"/>
          </p:nvPr>
        </p:nvSpPr>
        <p:spPr/>
        <p:txBody>
          <a:bodyPr/>
          <a:lstStyle/>
          <a:p>
            <a:r>
              <a:rPr lang="en-US"/>
              <a:t>P/CF Analysis</a:t>
            </a:r>
          </a:p>
        </p:txBody>
      </p:sp>
      <p:pic>
        <p:nvPicPr>
          <p:cNvPr id="8" name="Picture 7" descr="A graph of stock market&#10;&#10;AI-generated content may be incorrect.">
            <a:extLst>
              <a:ext uri="{FF2B5EF4-FFF2-40B4-BE49-F238E27FC236}">
                <a16:creationId xmlns:a16="http://schemas.microsoft.com/office/drawing/2014/main" id="{BEF4125F-C87A-A3A3-34E7-0DC0B005D1D9}"/>
              </a:ext>
            </a:extLst>
          </p:cNvPr>
          <p:cNvPicPr>
            <a:picLocks noChangeAspect="1"/>
          </p:cNvPicPr>
          <p:nvPr/>
        </p:nvPicPr>
        <p:blipFill>
          <a:blip r:embed="rId2"/>
          <a:stretch>
            <a:fillRect/>
          </a:stretch>
        </p:blipFill>
        <p:spPr>
          <a:xfrm>
            <a:off x="422182" y="2184586"/>
            <a:ext cx="7896225" cy="3295650"/>
          </a:xfrm>
          <a:prstGeom prst="rect">
            <a:avLst/>
          </a:prstGeom>
        </p:spPr>
      </p:pic>
      <p:sp>
        <p:nvSpPr>
          <p:cNvPr id="10" name="TextBox 9">
            <a:extLst>
              <a:ext uri="{FF2B5EF4-FFF2-40B4-BE49-F238E27FC236}">
                <a16:creationId xmlns:a16="http://schemas.microsoft.com/office/drawing/2014/main" id="{61675903-BD3F-AAB5-00F3-02165C30196C}"/>
              </a:ext>
            </a:extLst>
          </p:cNvPr>
          <p:cNvSpPr txBox="1"/>
          <p:nvPr/>
        </p:nvSpPr>
        <p:spPr>
          <a:xfrm>
            <a:off x="8296825" y="2184732"/>
            <a:ext cx="389194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Financials trades at 79x to S&amp;P 500's 21x with a premium of +58x ≈ 275%</a:t>
            </a:r>
          </a:p>
          <a:p>
            <a:pPr marL="285750" indent="-285750">
              <a:buFont typeface="Arial"/>
              <a:buChar char="•"/>
            </a:pPr>
            <a:r>
              <a:rPr lang="en-US"/>
              <a:t>C/F for Financials especially jumpy as operating C/F fluctuates with large deposit flows</a:t>
            </a:r>
          </a:p>
          <a:p>
            <a:pPr marL="285750" indent="-285750">
              <a:buFont typeface="Arial"/>
              <a:buChar char="•"/>
            </a:pPr>
            <a:r>
              <a:rPr lang="en-US"/>
              <a:t>Most recent spike due to SVB incident inducing bank run of $42 bn attempted withdrawals in March '23 (largest bank run on record)</a:t>
            </a:r>
          </a:p>
          <a:p>
            <a:pPr marL="285750" indent="-285750">
              <a:buFont typeface="Arial"/>
              <a:buChar char="•"/>
            </a:pPr>
            <a:r>
              <a:rPr lang="en-US"/>
              <a:t>Sector will eventually revert to mean between 8x and 22x as deposit growth stabilizes</a:t>
            </a:r>
          </a:p>
          <a:p>
            <a:pPr marL="285750" indent="-285750">
              <a:buFont typeface="Arial"/>
              <a:buChar char="•"/>
            </a:pPr>
            <a:r>
              <a:rPr lang="en-US"/>
              <a:t>Mean reversion already underway, expected to be 35x by 2026E bar renewed deposit outflows</a:t>
            </a:r>
          </a:p>
          <a:p>
            <a:pPr marL="285750" indent="-285750">
              <a:buFont typeface="Arial"/>
              <a:buChar char="•"/>
            </a:pPr>
            <a:endParaRPr lang="en-US"/>
          </a:p>
        </p:txBody>
      </p:sp>
    </p:spTree>
    <p:extLst>
      <p:ext uri="{BB962C8B-B14F-4D97-AF65-F5344CB8AC3E}">
        <p14:creationId xmlns:p14="http://schemas.microsoft.com/office/powerpoint/2010/main" val="101872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8614C-6887-4253-79DA-ABC2DB183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A66EC-FEB3-84D8-8C35-B85886C66245}"/>
              </a:ext>
            </a:extLst>
          </p:cNvPr>
          <p:cNvSpPr>
            <a:spLocks noGrp="1"/>
          </p:cNvSpPr>
          <p:nvPr>
            <p:ph type="title"/>
          </p:nvPr>
        </p:nvSpPr>
        <p:spPr/>
        <p:txBody>
          <a:bodyPr/>
          <a:lstStyle/>
          <a:p>
            <a:r>
              <a:rPr lang="en-US" err="1"/>
              <a:t>REcommendation</a:t>
            </a:r>
          </a:p>
        </p:txBody>
      </p:sp>
      <p:sp>
        <p:nvSpPr>
          <p:cNvPr id="5" name="Content Placeholder 4">
            <a:extLst>
              <a:ext uri="{FF2B5EF4-FFF2-40B4-BE49-F238E27FC236}">
                <a16:creationId xmlns:a16="http://schemas.microsoft.com/office/drawing/2014/main" id="{598A2DFD-C230-27DE-2170-8D20AC84E0B1}"/>
              </a:ext>
            </a:extLst>
          </p:cNvPr>
          <p:cNvSpPr>
            <a:spLocks noGrp="1"/>
          </p:cNvSpPr>
          <p:nvPr>
            <p:ph idx="1"/>
          </p:nvPr>
        </p:nvSpPr>
        <p:spPr/>
        <p:txBody>
          <a:bodyPr/>
          <a:lstStyle/>
          <a:p>
            <a:pPr marL="0" indent="0">
              <a:buNone/>
            </a:pPr>
            <a:r>
              <a:rPr lang="en-US"/>
              <a:t>Key considerations</a:t>
            </a:r>
          </a:p>
          <a:p>
            <a:pPr marL="0" indent="0">
              <a:buNone/>
            </a:pPr>
            <a:r>
              <a:rPr lang="en-US"/>
              <a:t>1. Economic Outlook </a:t>
            </a:r>
          </a:p>
          <a:p>
            <a:pPr marL="0" indent="0">
              <a:buNone/>
            </a:pPr>
            <a:r>
              <a:rPr lang="en-US"/>
              <a:t>2. Interest Rates</a:t>
            </a:r>
          </a:p>
          <a:p>
            <a:pPr marL="0" indent="0">
              <a:buNone/>
            </a:pPr>
            <a:r>
              <a:rPr lang="en-US"/>
              <a:t>3. Underrepresentation of Consumer Finance sub-industry within portfolio</a:t>
            </a:r>
          </a:p>
          <a:p>
            <a:pPr marL="0" indent="0">
              <a:buNone/>
            </a:pPr>
            <a:endParaRPr lang="en-US"/>
          </a:p>
          <a:p>
            <a:pPr marL="0" indent="0">
              <a:buNone/>
            </a:pPr>
            <a:endParaRPr lang="en-US"/>
          </a:p>
        </p:txBody>
      </p:sp>
      <p:sp>
        <p:nvSpPr>
          <p:cNvPr id="3" name="TextBox 2">
            <a:extLst>
              <a:ext uri="{FF2B5EF4-FFF2-40B4-BE49-F238E27FC236}">
                <a16:creationId xmlns:a16="http://schemas.microsoft.com/office/drawing/2014/main" id="{6E218693-41A8-03AA-DADF-10E0240CADE5}"/>
              </a:ext>
            </a:extLst>
          </p:cNvPr>
          <p:cNvSpPr txBox="1"/>
          <p:nvPr/>
        </p:nvSpPr>
        <p:spPr>
          <a:xfrm>
            <a:off x="576118" y="4761576"/>
            <a:ext cx="82538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Recommendation</a:t>
            </a:r>
            <a:r>
              <a:rPr lang="en-US"/>
              <a:t>: Keep Financials at 15% of the total portfolio, but rebalance holdings, selling bank stocks and buying from higher-upside Consumer Finance industry</a:t>
            </a:r>
          </a:p>
        </p:txBody>
      </p:sp>
    </p:spTree>
    <p:extLst>
      <p:ext uri="{BB962C8B-B14F-4D97-AF65-F5344CB8AC3E}">
        <p14:creationId xmlns:p14="http://schemas.microsoft.com/office/powerpoint/2010/main" val="73602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0607D36-3A56-1DEB-42E8-73158D501FE1}"/>
              </a:ext>
            </a:extLst>
          </p:cNvPr>
          <p:cNvGraphicFramePr>
            <a:graphicFrameLocks noGrp="1"/>
          </p:cNvGraphicFramePr>
          <p:nvPr>
            <p:ph idx="1"/>
            <p:extLst>
              <p:ext uri="{D42A27DB-BD31-4B8C-83A1-F6EECF244321}">
                <p14:modId xmlns:p14="http://schemas.microsoft.com/office/powerpoint/2010/main" val="2440198975"/>
              </p:ext>
            </p:extLst>
          </p:nvPr>
        </p:nvGraphicFramePr>
        <p:xfrm>
          <a:off x="581192" y="2070258"/>
          <a:ext cx="11029950" cy="4085586"/>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3346405956"/>
                    </a:ext>
                  </a:extLst>
                </a:gridCol>
                <a:gridCol w="3676650">
                  <a:extLst>
                    <a:ext uri="{9D8B030D-6E8A-4147-A177-3AD203B41FA5}">
                      <a16:colId xmlns:a16="http://schemas.microsoft.com/office/drawing/2014/main" val="836433069"/>
                    </a:ext>
                  </a:extLst>
                </a:gridCol>
                <a:gridCol w="3676650">
                  <a:extLst>
                    <a:ext uri="{9D8B030D-6E8A-4147-A177-3AD203B41FA5}">
                      <a16:colId xmlns:a16="http://schemas.microsoft.com/office/drawing/2014/main" val="1708534057"/>
                    </a:ext>
                  </a:extLst>
                </a:gridCol>
              </a:tblGrid>
              <a:tr h="285232">
                <a:tc>
                  <a:txBody>
                    <a:bodyPr/>
                    <a:lstStyle/>
                    <a:p>
                      <a:r>
                        <a:rPr lang="en-US"/>
                        <a:t>Industry</a:t>
                      </a:r>
                    </a:p>
                  </a:txBody>
                  <a:tcPr>
                    <a:solidFill>
                      <a:schemeClr val="accent1">
                        <a:lumMod val="40000"/>
                        <a:lumOff val="60000"/>
                      </a:schemeClr>
                    </a:solidFill>
                  </a:tcPr>
                </a:tc>
                <a:tc>
                  <a:txBody>
                    <a:bodyPr/>
                    <a:lstStyle/>
                    <a:p>
                      <a:r>
                        <a:rPr lang="en-US"/>
                        <a:t>Purpose</a:t>
                      </a:r>
                    </a:p>
                  </a:txBody>
                  <a:tcPr>
                    <a:solidFill>
                      <a:schemeClr val="accent1">
                        <a:lumMod val="40000"/>
                        <a:lumOff val="60000"/>
                      </a:schemeClr>
                    </a:solidFill>
                  </a:tcPr>
                </a:tc>
                <a:tc>
                  <a:txBody>
                    <a:bodyPr/>
                    <a:lstStyle/>
                    <a:p>
                      <a:r>
                        <a:rPr lang="en-US"/>
                        <a:t>Examples</a:t>
                      </a:r>
                    </a:p>
                  </a:txBody>
                  <a:tcPr>
                    <a:solidFill>
                      <a:schemeClr val="accent1">
                        <a:lumMod val="40000"/>
                        <a:lumOff val="60000"/>
                      </a:schemeClr>
                    </a:solidFill>
                  </a:tcPr>
                </a:tc>
                <a:extLst>
                  <a:ext uri="{0D108BD9-81ED-4DB2-BD59-A6C34878D82A}">
                    <a16:rowId xmlns:a16="http://schemas.microsoft.com/office/drawing/2014/main" val="2690298902"/>
                  </a:ext>
                </a:extLst>
              </a:tr>
              <a:tr h="820532">
                <a:tc>
                  <a:txBody>
                    <a:bodyPr/>
                    <a:lstStyle/>
                    <a:p>
                      <a:r>
                        <a:rPr lang="en-US" sz="2000" b="1"/>
                        <a:t>Banks</a:t>
                      </a:r>
                    </a:p>
                  </a:txBody>
                  <a:tcPr/>
                </a:tc>
                <a:tc>
                  <a:txBody>
                    <a:bodyPr/>
                    <a:lstStyle/>
                    <a:p>
                      <a:r>
                        <a:rPr lang="en-US" sz="1400"/>
                        <a:t>Accept deposits, make loans, and provide other financial services to individuals and businesses. Includes commercial and regional banks</a:t>
                      </a:r>
                    </a:p>
                  </a:txBody>
                  <a:tcPr/>
                </a:tc>
                <a:tc>
                  <a:txBody>
                    <a:bodyPr/>
                    <a:lstStyle/>
                    <a:p>
                      <a:r>
                        <a:rPr lang="en-US" sz="1600">
                          <a:solidFill>
                            <a:srgbClr val="FF0000"/>
                          </a:solidFill>
                        </a:rPr>
                        <a:t>JPMorgan Chase, Bank of America, Wells Fargo, </a:t>
                      </a:r>
                      <a:r>
                        <a:rPr lang="en-US" sz="1600"/>
                        <a:t>U.S. Bancorp, Truist</a:t>
                      </a:r>
                    </a:p>
                  </a:txBody>
                  <a:tcPr/>
                </a:tc>
                <a:extLst>
                  <a:ext uri="{0D108BD9-81ED-4DB2-BD59-A6C34878D82A}">
                    <a16:rowId xmlns:a16="http://schemas.microsoft.com/office/drawing/2014/main" val="3581168868"/>
                  </a:ext>
                </a:extLst>
              </a:tr>
              <a:tr h="632981">
                <a:tc>
                  <a:txBody>
                    <a:bodyPr/>
                    <a:lstStyle/>
                    <a:p>
                      <a:r>
                        <a:rPr lang="en-US" sz="2000" b="1"/>
                        <a:t>Capital Markets</a:t>
                      </a:r>
                    </a:p>
                  </a:txBody>
                  <a:tcPr/>
                </a:tc>
                <a:tc>
                  <a:txBody>
                    <a:bodyPr/>
                    <a:lstStyle/>
                    <a:p>
                      <a:r>
                        <a:rPr lang="en-US" sz="1400"/>
                        <a:t>Firms involved in investment banking, brokerage, asset management, and trading of securities</a:t>
                      </a:r>
                    </a:p>
                  </a:txBody>
                  <a:tcPr anchor="ctr"/>
                </a:tc>
                <a:tc>
                  <a:txBody>
                    <a:bodyPr/>
                    <a:lstStyle/>
                    <a:p>
                      <a:r>
                        <a:rPr lang="de-DE" sz="1600">
                          <a:solidFill>
                            <a:srgbClr val="FF0000"/>
                          </a:solidFill>
                        </a:rPr>
                        <a:t>Goldman Sachs, </a:t>
                      </a:r>
                      <a:r>
                        <a:rPr lang="de-DE" sz="1600"/>
                        <a:t>Morgan Stanley, Charles Schwab, BlackRock</a:t>
                      </a:r>
                      <a:endParaRPr lang="en-US" sz="1600"/>
                    </a:p>
                  </a:txBody>
                  <a:tcPr/>
                </a:tc>
                <a:extLst>
                  <a:ext uri="{0D108BD9-81ED-4DB2-BD59-A6C34878D82A}">
                    <a16:rowId xmlns:a16="http://schemas.microsoft.com/office/drawing/2014/main" val="466792437"/>
                  </a:ext>
                </a:extLst>
              </a:tr>
              <a:tr h="714261">
                <a:tc>
                  <a:txBody>
                    <a:bodyPr/>
                    <a:lstStyle/>
                    <a:p>
                      <a:r>
                        <a:rPr lang="en-US" sz="2000" b="1"/>
                        <a:t>Insurance</a:t>
                      </a:r>
                    </a:p>
                  </a:txBody>
                  <a:tcPr/>
                </a:tc>
                <a:tc>
                  <a:txBody>
                    <a:bodyPr/>
                    <a:lstStyle/>
                    <a:p>
                      <a:r>
                        <a:rPr lang="en-US" sz="1400"/>
                        <a:t>Offer risk protection products like life, health, property, and casualty insurance</a:t>
                      </a:r>
                    </a:p>
                  </a:txBody>
                  <a:tcPr/>
                </a:tc>
                <a:tc>
                  <a:txBody>
                    <a:bodyPr/>
                    <a:lstStyle/>
                    <a:p>
                      <a:r>
                        <a:rPr lang="en-US" sz="1600"/>
                        <a:t>MetLife, Prudential Financial, AIG, Chubb, </a:t>
                      </a:r>
                      <a:r>
                        <a:rPr lang="en-US" sz="1600">
                          <a:solidFill>
                            <a:srgbClr val="FF0000"/>
                          </a:solidFill>
                        </a:rPr>
                        <a:t>Progressive</a:t>
                      </a:r>
                      <a:r>
                        <a:rPr lang="en-US" sz="1600"/>
                        <a:t>, Travelers</a:t>
                      </a:r>
                    </a:p>
                  </a:txBody>
                  <a:tcPr/>
                </a:tc>
                <a:extLst>
                  <a:ext uri="{0D108BD9-81ED-4DB2-BD59-A6C34878D82A}">
                    <a16:rowId xmlns:a16="http://schemas.microsoft.com/office/drawing/2014/main" val="2687074667"/>
                  </a:ext>
                </a:extLst>
              </a:tr>
              <a:tr h="820532">
                <a:tc>
                  <a:txBody>
                    <a:bodyPr/>
                    <a:lstStyle/>
                    <a:p>
                      <a:r>
                        <a:rPr lang="en-US" sz="2000" b="1"/>
                        <a:t>Financial Services </a:t>
                      </a:r>
                    </a:p>
                  </a:txBody>
                  <a:tcPr/>
                </a:tc>
                <a:tc>
                  <a:txBody>
                    <a:bodyPr/>
                    <a:lstStyle/>
                    <a:p>
                      <a:r>
                        <a:rPr lang="en-US" sz="1400"/>
                        <a:t>Offer services such as credit rating, data analytics, mortgage services, and payment processing</a:t>
                      </a:r>
                    </a:p>
                  </a:txBody>
                  <a:tcPr/>
                </a:tc>
                <a:tc>
                  <a:txBody>
                    <a:bodyPr/>
                    <a:lstStyle/>
                    <a:p>
                      <a:r>
                        <a:rPr lang="en-US" sz="1600">
                          <a:solidFill>
                            <a:srgbClr val="FF0000"/>
                          </a:solidFill>
                        </a:rPr>
                        <a:t>S&amp;P Global, </a:t>
                      </a:r>
                      <a:r>
                        <a:rPr lang="en-US" sz="1600"/>
                        <a:t>Moody’s, Fiserv, </a:t>
                      </a:r>
                      <a:r>
                        <a:rPr lang="en-US" sz="1600">
                          <a:solidFill>
                            <a:srgbClr val="FF0000"/>
                          </a:solidFill>
                        </a:rPr>
                        <a:t>Visa</a:t>
                      </a:r>
                    </a:p>
                  </a:txBody>
                  <a:tcPr/>
                </a:tc>
                <a:extLst>
                  <a:ext uri="{0D108BD9-81ED-4DB2-BD59-A6C34878D82A}">
                    <a16:rowId xmlns:a16="http://schemas.microsoft.com/office/drawing/2014/main" val="3354581963"/>
                  </a:ext>
                </a:extLst>
              </a:tr>
              <a:tr h="632981">
                <a:tc>
                  <a:txBody>
                    <a:bodyPr/>
                    <a:lstStyle/>
                    <a:p>
                      <a:r>
                        <a:rPr lang="en-US" sz="2000" b="1"/>
                        <a:t>Consumer Finance</a:t>
                      </a:r>
                    </a:p>
                  </a:txBody>
                  <a:tcPr/>
                </a:tc>
                <a:tc>
                  <a:txBody>
                    <a:bodyPr/>
                    <a:lstStyle/>
                    <a:p>
                      <a:r>
                        <a:rPr lang="en-US" sz="1400"/>
                        <a:t>Provide credit cards, personal loans, auto financing, and other lending directly to individuals</a:t>
                      </a:r>
                    </a:p>
                  </a:txBody>
                  <a:tcPr/>
                </a:tc>
                <a:tc>
                  <a:txBody>
                    <a:bodyPr/>
                    <a:lstStyle/>
                    <a:p>
                      <a:r>
                        <a:rPr lang="en-US" sz="1600">
                          <a:solidFill>
                            <a:srgbClr val="FF0000"/>
                          </a:solidFill>
                        </a:rPr>
                        <a:t>American Express, </a:t>
                      </a:r>
                      <a:r>
                        <a:rPr lang="en-US" sz="1600"/>
                        <a:t>Capital One, Discover Financial</a:t>
                      </a:r>
                    </a:p>
                  </a:txBody>
                  <a:tcPr/>
                </a:tc>
                <a:extLst>
                  <a:ext uri="{0D108BD9-81ED-4DB2-BD59-A6C34878D82A}">
                    <a16:rowId xmlns:a16="http://schemas.microsoft.com/office/drawing/2014/main" val="1778954539"/>
                  </a:ext>
                </a:extLst>
              </a:tr>
            </a:tbl>
          </a:graphicData>
        </a:graphic>
      </p:graphicFrame>
      <p:sp>
        <p:nvSpPr>
          <p:cNvPr id="7" name="Title 6">
            <a:extLst>
              <a:ext uri="{FF2B5EF4-FFF2-40B4-BE49-F238E27FC236}">
                <a16:creationId xmlns:a16="http://schemas.microsoft.com/office/drawing/2014/main" id="{243FF3FA-49EC-2FE7-0EFC-1BC888731DD6}"/>
              </a:ext>
            </a:extLst>
          </p:cNvPr>
          <p:cNvSpPr>
            <a:spLocks noGrp="1"/>
          </p:cNvSpPr>
          <p:nvPr>
            <p:ph type="title"/>
          </p:nvPr>
        </p:nvSpPr>
        <p:spPr/>
        <p:txBody>
          <a:bodyPr/>
          <a:lstStyle/>
          <a:p>
            <a:r>
              <a:rPr lang="en-US"/>
              <a:t>Financials Industry Overview</a:t>
            </a:r>
          </a:p>
        </p:txBody>
      </p:sp>
      <p:sp>
        <p:nvSpPr>
          <p:cNvPr id="3" name="TextBox 2">
            <a:extLst>
              <a:ext uri="{FF2B5EF4-FFF2-40B4-BE49-F238E27FC236}">
                <a16:creationId xmlns:a16="http://schemas.microsoft.com/office/drawing/2014/main" id="{ED0A3F5E-0B8D-237A-7438-3BFA89ACF412}"/>
              </a:ext>
            </a:extLst>
          </p:cNvPr>
          <p:cNvSpPr txBox="1"/>
          <p:nvPr/>
        </p:nvSpPr>
        <p:spPr>
          <a:xfrm>
            <a:off x="8550112" y="6155844"/>
            <a:ext cx="4242062" cy="276999"/>
          </a:xfrm>
          <a:prstGeom prst="rect">
            <a:avLst/>
          </a:prstGeom>
          <a:noFill/>
        </p:spPr>
        <p:txBody>
          <a:bodyPr wrap="square" rtlCol="0">
            <a:spAutoFit/>
          </a:bodyPr>
          <a:lstStyle/>
          <a:p>
            <a:r>
              <a:rPr lang="en-US" sz="1200">
                <a:solidFill>
                  <a:srgbClr val="FF0000"/>
                </a:solidFill>
              </a:rPr>
              <a:t>Within the top-10 constituents by index weight</a:t>
            </a:r>
          </a:p>
        </p:txBody>
      </p:sp>
    </p:spTree>
    <p:extLst>
      <p:ext uri="{BB962C8B-B14F-4D97-AF65-F5344CB8AC3E}">
        <p14:creationId xmlns:p14="http://schemas.microsoft.com/office/powerpoint/2010/main" val="90254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A graph of financials and financials&#10;&#10;AI-generated content may be incorrect.">
            <a:extLst>
              <a:ext uri="{FF2B5EF4-FFF2-40B4-BE49-F238E27FC236}">
                <a16:creationId xmlns:a16="http://schemas.microsoft.com/office/drawing/2014/main" id="{81A3668D-C11D-76A9-E469-1988F62B2B17}"/>
              </a:ext>
            </a:extLst>
          </p:cNvPr>
          <p:cNvPicPr>
            <a:picLocks noGrp="1" noChangeAspect="1"/>
          </p:cNvPicPr>
          <p:nvPr>
            <p:ph idx="1"/>
          </p:nvPr>
        </p:nvPicPr>
        <p:blipFill>
          <a:blip r:embed="rId3"/>
          <a:stretch>
            <a:fillRect/>
          </a:stretch>
        </p:blipFill>
        <p:spPr>
          <a:xfrm>
            <a:off x="1480459" y="2158933"/>
            <a:ext cx="6563860" cy="4095335"/>
          </a:xfrm>
        </p:spPr>
      </p:pic>
      <p:sp>
        <p:nvSpPr>
          <p:cNvPr id="8" name="Title 7">
            <a:extLst>
              <a:ext uri="{FF2B5EF4-FFF2-40B4-BE49-F238E27FC236}">
                <a16:creationId xmlns:a16="http://schemas.microsoft.com/office/drawing/2014/main" id="{34582B5D-2473-0D04-AA06-54E99D5AE878}"/>
              </a:ext>
            </a:extLst>
          </p:cNvPr>
          <p:cNvSpPr>
            <a:spLocks noGrp="1"/>
          </p:cNvSpPr>
          <p:nvPr>
            <p:ph type="title"/>
          </p:nvPr>
        </p:nvSpPr>
        <p:spPr/>
        <p:txBody>
          <a:bodyPr/>
          <a:lstStyle/>
          <a:p>
            <a:r>
              <a:rPr lang="en-US"/>
              <a:t>Sector Performance</a:t>
            </a:r>
          </a:p>
        </p:txBody>
      </p:sp>
      <p:graphicFrame>
        <p:nvGraphicFramePr>
          <p:cNvPr id="3" name="Table 2">
            <a:extLst>
              <a:ext uri="{FF2B5EF4-FFF2-40B4-BE49-F238E27FC236}">
                <a16:creationId xmlns:a16="http://schemas.microsoft.com/office/drawing/2014/main" id="{8C83A7E7-4164-30F2-2BAB-9AA294007B2A}"/>
              </a:ext>
            </a:extLst>
          </p:cNvPr>
          <p:cNvGraphicFramePr>
            <a:graphicFrameLocks noGrp="1"/>
          </p:cNvGraphicFramePr>
          <p:nvPr>
            <p:extLst>
              <p:ext uri="{D42A27DB-BD31-4B8C-83A1-F6EECF244321}">
                <p14:modId xmlns:p14="http://schemas.microsoft.com/office/powerpoint/2010/main" val="2395956966"/>
              </p:ext>
            </p:extLst>
          </p:nvPr>
        </p:nvGraphicFramePr>
        <p:xfrm>
          <a:off x="8046720" y="3902456"/>
          <a:ext cx="3100070" cy="741680"/>
        </p:xfrm>
        <a:graphic>
          <a:graphicData uri="http://schemas.openxmlformats.org/drawingml/2006/table">
            <a:tbl>
              <a:tblPr firstRow="1" bandRow="1">
                <a:tableStyleId>{5C22544A-7EE6-4342-B048-85BDC9FD1C3A}</a:tableStyleId>
              </a:tblPr>
              <a:tblGrid>
                <a:gridCol w="3100070">
                  <a:extLst>
                    <a:ext uri="{9D8B030D-6E8A-4147-A177-3AD203B41FA5}">
                      <a16:colId xmlns:a16="http://schemas.microsoft.com/office/drawing/2014/main" val="700417610"/>
                    </a:ext>
                  </a:extLst>
                </a:gridCol>
              </a:tblGrid>
              <a:tr h="370840">
                <a:tc>
                  <a:txBody>
                    <a:bodyPr/>
                    <a:lstStyle/>
                    <a:p>
                      <a:r>
                        <a:rPr lang="en-US"/>
                        <a:t>S&amp;P 500 1–year return</a:t>
                      </a:r>
                    </a:p>
                  </a:txBody>
                  <a:tcPr/>
                </a:tc>
                <a:extLst>
                  <a:ext uri="{0D108BD9-81ED-4DB2-BD59-A6C34878D82A}">
                    <a16:rowId xmlns:a16="http://schemas.microsoft.com/office/drawing/2014/main" val="383204321"/>
                  </a:ext>
                </a:extLst>
              </a:tr>
              <a:tr h="370840">
                <a:tc>
                  <a:txBody>
                    <a:bodyPr/>
                    <a:lstStyle/>
                    <a:p>
                      <a:pPr algn="ctr"/>
                      <a:r>
                        <a:rPr lang="en-US"/>
                        <a:t>10.26%</a:t>
                      </a:r>
                    </a:p>
                  </a:txBody>
                  <a:tcPr/>
                </a:tc>
                <a:extLst>
                  <a:ext uri="{0D108BD9-81ED-4DB2-BD59-A6C34878D82A}">
                    <a16:rowId xmlns:a16="http://schemas.microsoft.com/office/drawing/2014/main" val="3153664591"/>
                  </a:ext>
                </a:extLst>
              </a:tr>
            </a:tbl>
          </a:graphicData>
        </a:graphic>
      </p:graphicFrame>
      <p:graphicFrame>
        <p:nvGraphicFramePr>
          <p:cNvPr id="4" name="Table 3">
            <a:extLst>
              <a:ext uri="{FF2B5EF4-FFF2-40B4-BE49-F238E27FC236}">
                <a16:creationId xmlns:a16="http://schemas.microsoft.com/office/drawing/2014/main" id="{49A93AE2-702D-AEE3-648E-148EFFC0F8F8}"/>
              </a:ext>
            </a:extLst>
          </p:cNvPr>
          <p:cNvGraphicFramePr>
            <a:graphicFrameLocks noGrp="1"/>
          </p:cNvGraphicFramePr>
          <p:nvPr>
            <p:extLst>
              <p:ext uri="{D42A27DB-BD31-4B8C-83A1-F6EECF244321}">
                <p14:modId xmlns:p14="http://schemas.microsoft.com/office/powerpoint/2010/main" val="1059404066"/>
              </p:ext>
            </p:extLst>
          </p:nvPr>
        </p:nvGraphicFramePr>
        <p:xfrm>
          <a:off x="8046719" y="3160775"/>
          <a:ext cx="3100070" cy="741680"/>
        </p:xfrm>
        <a:graphic>
          <a:graphicData uri="http://schemas.openxmlformats.org/drawingml/2006/table">
            <a:tbl>
              <a:tblPr firstRow="1" bandRow="1">
                <a:tableStyleId>{5C22544A-7EE6-4342-B048-85BDC9FD1C3A}</a:tableStyleId>
              </a:tblPr>
              <a:tblGrid>
                <a:gridCol w="3100070">
                  <a:extLst>
                    <a:ext uri="{9D8B030D-6E8A-4147-A177-3AD203B41FA5}">
                      <a16:colId xmlns:a16="http://schemas.microsoft.com/office/drawing/2014/main" val="700417610"/>
                    </a:ext>
                  </a:extLst>
                </a:gridCol>
              </a:tblGrid>
              <a:tr h="370840">
                <a:tc>
                  <a:txBody>
                    <a:bodyPr/>
                    <a:lstStyle/>
                    <a:p>
                      <a:r>
                        <a:rPr lang="en-US"/>
                        <a:t>Financials 1 –year return</a:t>
                      </a:r>
                    </a:p>
                  </a:txBody>
                  <a:tcPr/>
                </a:tc>
                <a:extLst>
                  <a:ext uri="{0D108BD9-81ED-4DB2-BD59-A6C34878D82A}">
                    <a16:rowId xmlns:a16="http://schemas.microsoft.com/office/drawing/2014/main" val="383204321"/>
                  </a:ext>
                </a:extLst>
              </a:tr>
              <a:tr h="370840">
                <a:tc>
                  <a:txBody>
                    <a:bodyPr/>
                    <a:lstStyle/>
                    <a:p>
                      <a:pPr algn="ctr"/>
                      <a:r>
                        <a:rPr lang="en-US"/>
                        <a:t>23.36%</a:t>
                      </a:r>
                    </a:p>
                  </a:txBody>
                  <a:tcPr/>
                </a:tc>
                <a:extLst>
                  <a:ext uri="{0D108BD9-81ED-4DB2-BD59-A6C34878D82A}">
                    <a16:rowId xmlns:a16="http://schemas.microsoft.com/office/drawing/2014/main" val="3153664591"/>
                  </a:ext>
                </a:extLst>
              </a:tr>
            </a:tbl>
          </a:graphicData>
        </a:graphic>
      </p:graphicFrame>
    </p:spTree>
    <p:extLst>
      <p:ext uri="{BB962C8B-B14F-4D97-AF65-F5344CB8AC3E}">
        <p14:creationId xmlns:p14="http://schemas.microsoft.com/office/powerpoint/2010/main" val="389285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D3F1-9A01-A038-5B75-DA1FAEE591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274517E-A8E8-9508-C182-9A83372435AB}"/>
              </a:ext>
            </a:extLst>
          </p:cNvPr>
          <p:cNvSpPr>
            <a:spLocks noGrp="1"/>
          </p:cNvSpPr>
          <p:nvPr>
            <p:ph type="title"/>
          </p:nvPr>
        </p:nvSpPr>
        <p:spPr/>
        <p:txBody>
          <a:bodyPr/>
          <a:lstStyle/>
          <a:p>
            <a:r>
              <a:rPr lang="en-US"/>
              <a:t>Financials Industry Overview</a:t>
            </a:r>
          </a:p>
        </p:txBody>
      </p:sp>
      <p:pic>
        <p:nvPicPr>
          <p:cNvPr id="10" name="Content Placeholder 9">
            <a:extLst>
              <a:ext uri="{FF2B5EF4-FFF2-40B4-BE49-F238E27FC236}">
                <a16:creationId xmlns:a16="http://schemas.microsoft.com/office/drawing/2014/main" id="{C9BEAD36-A829-A0BF-B3F0-FB050126276C}"/>
              </a:ext>
            </a:extLst>
          </p:cNvPr>
          <p:cNvPicPr>
            <a:picLocks noGrp="1" noChangeAspect="1"/>
          </p:cNvPicPr>
          <p:nvPr>
            <p:ph idx="1"/>
          </p:nvPr>
        </p:nvPicPr>
        <p:blipFill>
          <a:blip r:embed="rId3"/>
          <a:stretch>
            <a:fillRect/>
          </a:stretch>
        </p:blipFill>
        <p:spPr>
          <a:xfrm>
            <a:off x="489902" y="5770342"/>
            <a:ext cx="2962275" cy="400050"/>
          </a:xfrm>
        </p:spPr>
      </p:pic>
      <p:pic>
        <p:nvPicPr>
          <p:cNvPr id="6" name="Content Placeholder 11">
            <a:extLst>
              <a:ext uri="{FF2B5EF4-FFF2-40B4-BE49-F238E27FC236}">
                <a16:creationId xmlns:a16="http://schemas.microsoft.com/office/drawing/2014/main" id="{990AA553-90A0-5A89-3B11-D028591F3C89}"/>
              </a:ext>
            </a:extLst>
          </p:cNvPr>
          <p:cNvPicPr>
            <a:picLocks noChangeAspect="1"/>
          </p:cNvPicPr>
          <p:nvPr/>
        </p:nvPicPr>
        <p:blipFill>
          <a:blip r:embed="rId4"/>
          <a:stretch>
            <a:fillRect/>
          </a:stretch>
        </p:blipFill>
        <p:spPr>
          <a:xfrm>
            <a:off x="489865" y="1940800"/>
            <a:ext cx="7721591" cy="3659211"/>
          </a:xfrm>
          <a:prstGeom prst="rect">
            <a:avLst/>
          </a:prstGeom>
        </p:spPr>
      </p:pic>
      <p:pic>
        <p:nvPicPr>
          <p:cNvPr id="12" name="Picture 11">
            <a:extLst>
              <a:ext uri="{FF2B5EF4-FFF2-40B4-BE49-F238E27FC236}">
                <a16:creationId xmlns:a16="http://schemas.microsoft.com/office/drawing/2014/main" id="{AB254E9E-E8FE-4DDB-C5D4-7FE558CDA956}"/>
              </a:ext>
            </a:extLst>
          </p:cNvPr>
          <p:cNvPicPr>
            <a:picLocks noChangeAspect="1"/>
          </p:cNvPicPr>
          <p:nvPr/>
        </p:nvPicPr>
        <p:blipFill>
          <a:blip r:embed="rId5"/>
          <a:stretch>
            <a:fillRect/>
          </a:stretch>
        </p:blipFill>
        <p:spPr>
          <a:xfrm>
            <a:off x="488950" y="6167120"/>
            <a:ext cx="3390900" cy="457200"/>
          </a:xfrm>
          <a:prstGeom prst="rect">
            <a:avLst/>
          </a:prstGeom>
        </p:spPr>
      </p:pic>
      <p:pic>
        <p:nvPicPr>
          <p:cNvPr id="13" name="Picture 12" descr="A white text on a black background&#10;&#10;AI-generated content may be incorrect.">
            <a:extLst>
              <a:ext uri="{FF2B5EF4-FFF2-40B4-BE49-F238E27FC236}">
                <a16:creationId xmlns:a16="http://schemas.microsoft.com/office/drawing/2014/main" id="{FCFFB6B4-2C07-B359-622E-7FB97D67EBCD}"/>
              </a:ext>
            </a:extLst>
          </p:cNvPr>
          <p:cNvPicPr>
            <a:picLocks noChangeAspect="1"/>
          </p:cNvPicPr>
          <p:nvPr/>
        </p:nvPicPr>
        <p:blipFill>
          <a:blip r:embed="rId6"/>
          <a:stretch>
            <a:fillRect/>
          </a:stretch>
        </p:blipFill>
        <p:spPr>
          <a:xfrm>
            <a:off x="4200525" y="5685472"/>
            <a:ext cx="3790950" cy="485775"/>
          </a:xfrm>
          <a:prstGeom prst="rect">
            <a:avLst/>
          </a:prstGeom>
        </p:spPr>
      </p:pic>
      <p:pic>
        <p:nvPicPr>
          <p:cNvPr id="14" name="Picture 13">
            <a:extLst>
              <a:ext uri="{FF2B5EF4-FFF2-40B4-BE49-F238E27FC236}">
                <a16:creationId xmlns:a16="http://schemas.microsoft.com/office/drawing/2014/main" id="{F0625F38-3F56-613F-D46D-EBF36C3BEA24}"/>
              </a:ext>
            </a:extLst>
          </p:cNvPr>
          <p:cNvPicPr>
            <a:picLocks noChangeAspect="1"/>
          </p:cNvPicPr>
          <p:nvPr/>
        </p:nvPicPr>
        <p:blipFill>
          <a:blip r:embed="rId7"/>
          <a:stretch>
            <a:fillRect/>
          </a:stretch>
        </p:blipFill>
        <p:spPr>
          <a:xfrm>
            <a:off x="4196080" y="6167120"/>
            <a:ext cx="4876800" cy="457200"/>
          </a:xfrm>
          <a:prstGeom prst="rect">
            <a:avLst/>
          </a:prstGeom>
        </p:spPr>
      </p:pic>
      <p:sp>
        <p:nvSpPr>
          <p:cNvPr id="2" name="TextBox 1">
            <a:extLst>
              <a:ext uri="{FF2B5EF4-FFF2-40B4-BE49-F238E27FC236}">
                <a16:creationId xmlns:a16="http://schemas.microsoft.com/office/drawing/2014/main" id="{3B00C8FB-EBC2-E58A-BB63-4C59D688D0D6}"/>
              </a:ext>
            </a:extLst>
          </p:cNvPr>
          <p:cNvSpPr txBox="1"/>
          <p:nvPr/>
        </p:nvSpPr>
        <p:spPr>
          <a:xfrm>
            <a:off x="8296825" y="2095085"/>
            <a:ext cx="389194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Pre-2023, Banking, Insurance, and Consumer Finance indices largely moved together </a:t>
            </a:r>
          </a:p>
          <a:p>
            <a:pPr marL="285750" indent="-285750">
              <a:buFont typeface="Arial"/>
              <a:buChar char="•"/>
            </a:pPr>
            <a:endParaRPr lang="en-US"/>
          </a:p>
          <a:p>
            <a:pPr marL="285750" indent="-285750">
              <a:buFont typeface="Arial"/>
              <a:buChar char="•"/>
            </a:pPr>
            <a:r>
              <a:rPr lang="en-US"/>
              <a:t>After the SVB failure, Bank stocks have underperformed</a:t>
            </a:r>
          </a:p>
          <a:p>
            <a:pPr marL="285750" indent="-285750">
              <a:buFont typeface="Arial"/>
              <a:buChar char="•"/>
            </a:pPr>
            <a:endParaRPr lang="en-US"/>
          </a:p>
          <a:p>
            <a:pPr marL="285750" indent="-285750">
              <a:buFont typeface="Arial"/>
              <a:buChar char="•"/>
            </a:pPr>
            <a:r>
              <a:rPr lang="en-US"/>
              <a:t>Consumer finance outperforming since 2024, driven by technology enhancements and new products</a:t>
            </a:r>
          </a:p>
          <a:p>
            <a:pPr marL="285750" indent="-285750">
              <a:buFont typeface="Arial"/>
              <a:buChar char="•"/>
            </a:pPr>
            <a:endParaRPr lang="en-US"/>
          </a:p>
        </p:txBody>
      </p:sp>
    </p:spTree>
    <p:extLst>
      <p:ext uri="{BB962C8B-B14F-4D97-AF65-F5344CB8AC3E}">
        <p14:creationId xmlns:p14="http://schemas.microsoft.com/office/powerpoint/2010/main" val="20224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16D4-5EA1-3BB8-2EC1-D10A38E3DA71}"/>
              </a:ext>
            </a:extLst>
          </p:cNvPr>
          <p:cNvSpPr>
            <a:spLocks noGrp="1"/>
          </p:cNvSpPr>
          <p:nvPr>
            <p:ph type="title"/>
          </p:nvPr>
        </p:nvSpPr>
        <p:spPr/>
        <p:txBody>
          <a:bodyPr/>
          <a:lstStyle/>
          <a:p>
            <a:r>
              <a:rPr lang="en-US"/>
              <a:t>Business Analysis </a:t>
            </a:r>
          </a:p>
        </p:txBody>
      </p:sp>
      <p:sp>
        <p:nvSpPr>
          <p:cNvPr id="3" name="Text Placeholder 2">
            <a:extLst>
              <a:ext uri="{FF2B5EF4-FFF2-40B4-BE49-F238E27FC236}">
                <a16:creationId xmlns:a16="http://schemas.microsoft.com/office/drawing/2014/main" id="{44FD778C-EEBC-1BAF-AAD9-358047A3C8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646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E23A02-2D25-9493-0BCC-811D9D490FE3}"/>
              </a:ext>
            </a:extLst>
          </p:cNvPr>
          <p:cNvSpPr>
            <a:spLocks noGrp="1"/>
          </p:cNvSpPr>
          <p:nvPr>
            <p:ph type="title"/>
          </p:nvPr>
        </p:nvSpPr>
        <p:spPr/>
        <p:txBody>
          <a:bodyPr/>
          <a:lstStyle/>
          <a:p>
            <a:r>
              <a:rPr lang="en-US"/>
              <a:t>Demand Review</a:t>
            </a:r>
          </a:p>
        </p:txBody>
      </p:sp>
      <p:pic>
        <p:nvPicPr>
          <p:cNvPr id="2" name="Content Placeholder 1" descr="https://www.twi-global.com/CachedImage.axd?ImageHeight=611&amp;ImageModified=20210621110712&amp;ImageName=Product-Life-Cycle-Diagram.jpg&amp;ImageVersionID=107543&amp;ImageWidth=800">
            <a:extLst>
              <a:ext uri="{FF2B5EF4-FFF2-40B4-BE49-F238E27FC236}">
                <a16:creationId xmlns:a16="http://schemas.microsoft.com/office/drawing/2014/main" id="{9AFF1C6A-4295-BEB4-CA7F-ECA5115E5199}"/>
              </a:ext>
            </a:extLst>
          </p:cNvPr>
          <p:cNvPicPr>
            <a:picLocks noGrp="1" noChangeAspect="1"/>
          </p:cNvPicPr>
          <p:nvPr>
            <p:ph idx="1"/>
          </p:nvPr>
        </p:nvPicPr>
        <p:blipFill>
          <a:blip r:embed="rId3"/>
          <a:stretch>
            <a:fillRect/>
          </a:stretch>
        </p:blipFill>
        <p:spPr>
          <a:xfrm>
            <a:off x="313864" y="2411860"/>
            <a:ext cx="3448050" cy="3448050"/>
          </a:xfrm>
        </p:spPr>
      </p:pic>
      <p:pic>
        <p:nvPicPr>
          <p:cNvPr id="3" name="Picture 2" descr="https://as1.ftcdn.net/v2/jpg/04/74/72/26/1000_F_474722649_M5FSR0y104cSnF3fARDUmpkxPulcF9M5.jpg">
            <a:extLst>
              <a:ext uri="{FF2B5EF4-FFF2-40B4-BE49-F238E27FC236}">
                <a16:creationId xmlns:a16="http://schemas.microsoft.com/office/drawing/2014/main" id="{4D4CDC39-47A5-016F-D71C-A6711AB16924}"/>
              </a:ext>
            </a:extLst>
          </p:cNvPr>
          <p:cNvPicPr>
            <a:picLocks noChangeAspect="1"/>
          </p:cNvPicPr>
          <p:nvPr/>
        </p:nvPicPr>
        <p:blipFill>
          <a:blip r:embed="rId4"/>
          <a:stretch>
            <a:fillRect/>
          </a:stretch>
        </p:blipFill>
        <p:spPr>
          <a:xfrm>
            <a:off x="8194890" y="2415314"/>
            <a:ext cx="3163914" cy="3448050"/>
          </a:xfrm>
          <a:prstGeom prst="rect">
            <a:avLst/>
          </a:prstGeom>
        </p:spPr>
      </p:pic>
      <p:sp>
        <p:nvSpPr>
          <p:cNvPr id="4" name="TextBox 3">
            <a:extLst>
              <a:ext uri="{FF2B5EF4-FFF2-40B4-BE49-F238E27FC236}">
                <a16:creationId xmlns:a16="http://schemas.microsoft.com/office/drawing/2014/main" id="{A90C67A8-B35F-E6AA-52A1-B70951906480}"/>
              </a:ext>
            </a:extLst>
          </p:cNvPr>
          <p:cNvSpPr txBox="1"/>
          <p:nvPr/>
        </p:nvSpPr>
        <p:spPr>
          <a:xfrm>
            <a:off x="4182325" y="2555865"/>
            <a:ext cx="3388458" cy="2923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2458A211-B940-0121-A6B0-E26C712EAC17}"/>
              </a:ext>
            </a:extLst>
          </p:cNvPr>
          <p:cNvSpPr txBox="1"/>
          <p:nvPr/>
        </p:nvSpPr>
        <p:spPr>
          <a:xfrm>
            <a:off x="3966081" y="2561935"/>
            <a:ext cx="373861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finance sector is very cyclical and considered in its maturity phase. </a:t>
            </a:r>
          </a:p>
          <a:p>
            <a:endParaRPr lang="en-US"/>
          </a:p>
          <a:p>
            <a:r>
              <a:rPr lang="en-US"/>
              <a:t>Key Drivers: Interest rate cycle,  credit markets, inflation, global liquidity</a:t>
            </a:r>
          </a:p>
          <a:p>
            <a:endParaRPr lang="en-US"/>
          </a:p>
          <a:p>
            <a:r>
              <a:rPr lang="en-US"/>
              <a:t>Inputs/Outputs: Primarily capital and tech as the input, and an output of loans, asset management, and other capital services</a:t>
            </a:r>
          </a:p>
          <a:p>
            <a:endParaRPr lang="en-US"/>
          </a:p>
          <a:p>
            <a:endParaRPr lang="en-US"/>
          </a:p>
          <a:p>
            <a:endParaRPr lang="en-US"/>
          </a:p>
        </p:txBody>
      </p:sp>
    </p:spTree>
    <p:extLst>
      <p:ext uri="{BB962C8B-B14F-4D97-AF65-F5344CB8AC3E}">
        <p14:creationId xmlns:p14="http://schemas.microsoft.com/office/powerpoint/2010/main" val="7511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E8450D-9646-2E1B-FF97-8DF763F3EE7A}"/>
              </a:ext>
            </a:extLst>
          </p:cNvPr>
          <p:cNvSpPr>
            <a:spLocks noGrp="1"/>
          </p:cNvSpPr>
          <p:nvPr>
            <p:ph type="title"/>
          </p:nvPr>
        </p:nvSpPr>
        <p:spPr>
          <a:xfrm>
            <a:off x="581192" y="702156"/>
            <a:ext cx="11029616" cy="1013800"/>
          </a:xfrm>
        </p:spPr>
        <p:txBody>
          <a:bodyPr>
            <a:normAutofit/>
          </a:bodyPr>
          <a:lstStyle/>
          <a:p>
            <a:r>
              <a:rPr lang="en-US">
                <a:solidFill>
                  <a:srgbClr val="FFFEFF"/>
                </a:solidFill>
              </a:rPr>
              <a:t>Supply Review</a:t>
            </a:r>
          </a:p>
        </p:txBody>
      </p:sp>
      <p:graphicFrame>
        <p:nvGraphicFramePr>
          <p:cNvPr id="23" name="Content Placeholder 6">
            <a:extLst>
              <a:ext uri="{FF2B5EF4-FFF2-40B4-BE49-F238E27FC236}">
                <a16:creationId xmlns:a16="http://schemas.microsoft.com/office/drawing/2014/main" id="{C81A8990-C97B-DB15-3BE3-1674134E9B0A}"/>
              </a:ext>
            </a:extLst>
          </p:cNvPr>
          <p:cNvGraphicFramePr>
            <a:graphicFrameLocks noGrp="1"/>
          </p:cNvGraphicFramePr>
          <p:nvPr>
            <p:ph idx="1"/>
            <p:extLst>
              <p:ext uri="{D42A27DB-BD31-4B8C-83A1-F6EECF244321}">
                <p14:modId xmlns:p14="http://schemas.microsoft.com/office/powerpoint/2010/main" val="86949221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92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3AAC-F7AD-039A-F48B-2A036C146CE1}"/>
              </a:ext>
            </a:extLst>
          </p:cNvPr>
          <p:cNvSpPr>
            <a:spLocks noGrp="1"/>
          </p:cNvSpPr>
          <p:nvPr>
            <p:ph type="title"/>
          </p:nvPr>
        </p:nvSpPr>
        <p:spPr/>
        <p:txBody>
          <a:bodyPr/>
          <a:lstStyle/>
          <a:p>
            <a:r>
              <a:rPr lang="en-US"/>
              <a:t>Profitability and Pricing</a:t>
            </a:r>
          </a:p>
        </p:txBody>
      </p:sp>
      <p:sp>
        <p:nvSpPr>
          <p:cNvPr id="3" name="Content Placeholder 2">
            <a:extLst>
              <a:ext uri="{FF2B5EF4-FFF2-40B4-BE49-F238E27FC236}">
                <a16:creationId xmlns:a16="http://schemas.microsoft.com/office/drawing/2014/main" id="{A198C439-CD45-5B03-DB34-6F225F85ECE1}"/>
              </a:ext>
            </a:extLst>
          </p:cNvPr>
          <p:cNvSpPr>
            <a:spLocks noGrp="1"/>
          </p:cNvSpPr>
          <p:nvPr>
            <p:ph idx="1"/>
          </p:nvPr>
        </p:nvSpPr>
        <p:spPr>
          <a:xfrm>
            <a:off x="581192" y="2180496"/>
            <a:ext cx="4773194" cy="3678303"/>
          </a:xfrm>
        </p:spPr>
        <p:txBody>
          <a:bodyPr>
            <a:normAutofit/>
          </a:bodyPr>
          <a:lstStyle/>
          <a:p>
            <a:pPr marL="305435" indent="-305435"/>
            <a:r>
              <a:rPr lang="en-US" sz="2000" b="1">
                <a:ea typeface="+mn-lt"/>
                <a:cs typeface="+mn-lt"/>
              </a:rPr>
              <a:t>Supply &amp; Demand:</a:t>
            </a:r>
            <a:endParaRPr lang="en-US" sz="2000"/>
          </a:p>
          <a:p>
            <a:pPr marL="305435" indent="-305435"/>
            <a:r>
              <a:rPr lang="en-US" sz="2000">
                <a:ea typeface="+mn-lt"/>
                <a:cs typeface="+mn-lt"/>
              </a:rPr>
              <a:t>Strong demand &amp; tight capital = higher margins</a:t>
            </a:r>
            <a:endParaRPr lang="en-US" sz="2000"/>
          </a:p>
          <a:p>
            <a:pPr marL="305435" indent="-305435"/>
            <a:r>
              <a:rPr lang="en-US" sz="2000">
                <a:ea typeface="+mn-lt"/>
                <a:cs typeface="+mn-lt"/>
              </a:rPr>
              <a:t>Oversupply = fee &amp; margin compression</a:t>
            </a:r>
            <a:endParaRPr lang="en-US" sz="2000"/>
          </a:p>
          <a:p>
            <a:pPr marL="305435" indent="-305435"/>
            <a:r>
              <a:rPr lang="en-US" sz="2000" b="1">
                <a:ea typeface="+mn-lt"/>
                <a:cs typeface="+mn-lt"/>
              </a:rPr>
              <a:t>Product Segmentation:</a:t>
            </a:r>
            <a:endParaRPr lang="en-US" sz="2000"/>
          </a:p>
          <a:p>
            <a:pPr marL="305435" indent="-305435"/>
            <a:r>
              <a:rPr lang="en-US" sz="2000">
                <a:ea typeface="+mn-lt"/>
                <a:cs typeface="+mn-lt"/>
              </a:rPr>
              <a:t>High-margin: Investment banking, asset </a:t>
            </a:r>
            <a:r>
              <a:rPr lang="en-US" sz="2000" err="1">
                <a:ea typeface="+mn-lt"/>
                <a:cs typeface="+mn-lt"/>
              </a:rPr>
              <a:t>mgmt</a:t>
            </a:r>
            <a:endParaRPr lang="en-US" sz="2000"/>
          </a:p>
          <a:p>
            <a:pPr marL="305435" indent="-305435"/>
            <a:r>
              <a:rPr lang="en-US" sz="2000">
                <a:ea typeface="+mn-lt"/>
                <a:cs typeface="+mn-lt"/>
              </a:rPr>
              <a:t>Low-margin: Retail banking, insurance</a:t>
            </a:r>
            <a:endParaRPr lang="en-US" sz="2000"/>
          </a:p>
          <a:p>
            <a:pPr marL="305435" indent="-305435"/>
            <a:endParaRPr lang="en-US"/>
          </a:p>
        </p:txBody>
      </p:sp>
      <p:sp>
        <p:nvSpPr>
          <p:cNvPr id="4" name="TextBox 3">
            <a:extLst>
              <a:ext uri="{FF2B5EF4-FFF2-40B4-BE49-F238E27FC236}">
                <a16:creationId xmlns:a16="http://schemas.microsoft.com/office/drawing/2014/main" id="{FE27D2F8-E746-F2B9-C2E9-AA5C98E560C6}"/>
              </a:ext>
            </a:extLst>
          </p:cNvPr>
          <p:cNvSpPr txBox="1"/>
          <p:nvPr/>
        </p:nvSpPr>
        <p:spPr>
          <a:xfrm>
            <a:off x="6274693" y="2172559"/>
            <a:ext cx="4402290" cy="4065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05435" indent="-305435">
              <a:spcBef>
                <a:spcPct val="20000"/>
              </a:spcBef>
              <a:spcAft>
                <a:spcPts val="600"/>
              </a:spcAft>
              <a:buFont typeface="Arial"/>
              <a:buChar char="•"/>
            </a:pPr>
            <a:r>
              <a:rPr lang="en-US" b="1">
                <a:solidFill>
                  <a:srgbClr val="3D3D3D"/>
                </a:solidFill>
              </a:rPr>
              <a:t>Market Dynamics:</a:t>
            </a:r>
            <a:endParaRPr lang="en-US"/>
          </a:p>
          <a:p>
            <a:pPr marL="305435" indent="-305435">
              <a:spcBef>
                <a:spcPct val="20000"/>
              </a:spcBef>
              <a:spcAft>
                <a:spcPts val="600"/>
              </a:spcAft>
              <a:buFont typeface="Arial"/>
              <a:buChar char="•"/>
            </a:pPr>
            <a:r>
              <a:rPr lang="en-US">
                <a:solidFill>
                  <a:srgbClr val="3D3D3D"/>
                </a:solidFill>
              </a:rPr>
              <a:t>Highly concentrated among top firms</a:t>
            </a:r>
            <a:endParaRPr lang="en-US"/>
          </a:p>
          <a:p>
            <a:pPr marL="305435" indent="-305435">
              <a:spcBef>
                <a:spcPct val="20000"/>
              </a:spcBef>
              <a:spcAft>
                <a:spcPts val="600"/>
              </a:spcAft>
              <a:buFont typeface="Arial"/>
              <a:buChar char="•"/>
            </a:pPr>
            <a:r>
              <a:rPr lang="en-US">
                <a:solidFill>
                  <a:srgbClr val="3D3D3D"/>
                </a:solidFill>
              </a:rPr>
              <a:t>Fintech is fragmenting and applying pricing pressure</a:t>
            </a:r>
            <a:endParaRPr lang="en-US"/>
          </a:p>
          <a:p>
            <a:pPr marL="305435" indent="-305435">
              <a:spcBef>
                <a:spcPct val="20000"/>
              </a:spcBef>
              <a:spcAft>
                <a:spcPts val="600"/>
              </a:spcAft>
              <a:buFont typeface="Arial"/>
              <a:buChar char="•"/>
            </a:pPr>
            <a:r>
              <a:rPr lang="en-US">
                <a:solidFill>
                  <a:srgbClr val="3D3D3D"/>
                </a:solidFill>
              </a:rPr>
              <a:t>Customers have more power due to digital switching</a:t>
            </a:r>
            <a:endParaRPr lang="en-US"/>
          </a:p>
          <a:p>
            <a:pPr marL="305435" indent="-305435">
              <a:spcBef>
                <a:spcPct val="20000"/>
              </a:spcBef>
              <a:spcAft>
                <a:spcPts val="600"/>
              </a:spcAft>
              <a:buFont typeface="Arial"/>
              <a:buChar char="•"/>
            </a:pPr>
            <a:r>
              <a:rPr lang="en-US" b="1">
                <a:solidFill>
                  <a:srgbClr val="3D3D3D"/>
                </a:solidFill>
              </a:rPr>
              <a:t>Substitution &amp; Entry:</a:t>
            </a:r>
            <a:endParaRPr lang="en-US"/>
          </a:p>
          <a:p>
            <a:pPr marL="305435" indent="-305435">
              <a:spcBef>
                <a:spcPct val="20000"/>
              </a:spcBef>
              <a:spcAft>
                <a:spcPts val="600"/>
              </a:spcAft>
              <a:buFont typeface="Arial"/>
              <a:buChar char="•"/>
            </a:pPr>
            <a:r>
              <a:rPr lang="en-US">
                <a:solidFill>
                  <a:srgbClr val="3D3D3D"/>
                </a:solidFill>
              </a:rPr>
              <a:t>Substitutes: Crypto, DeFi, P2P lending (emerging)</a:t>
            </a:r>
            <a:endParaRPr lang="en-US"/>
          </a:p>
          <a:p>
            <a:pPr marL="305435" indent="-305435">
              <a:spcBef>
                <a:spcPct val="20000"/>
              </a:spcBef>
              <a:spcAft>
                <a:spcPts val="600"/>
              </a:spcAft>
              <a:buFont typeface="Arial"/>
              <a:buChar char="•"/>
            </a:pPr>
            <a:r>
              <a:rPr lang="en-US">
                <a:solidFill>
                  <a:srgbClr val="3D3D3D"/>
                </a:solidFill>
              </a:rPr>
              <a:t>Entry barriers high in legacy finance, lower in fintech</a:t>
            </a:r>
            <a:endParaRPr lang="en-US"/>
          </a:p>
        </p:txBody>
      </p:sp>
    </p:spTree>
    <p:extLst>
      <p:ext uri="{BB962C8B-B14F-4D97-AF65-F5344CB8AC3E}">
        <p14:creationId xmlns:p14="http://schemas.microsoft.com/office/powerpoint/2010/main" val="99793364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b095636-1052-4895-952b-1ff9df1d1121}" enabled="0" method="" siteId="{eb095636-1052-4895-952b-1ff9df1d1121}"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7</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Dividend</vt:lpstr>
      <vt:lpstr>FINANCIALS Sector overview </vt:lpstr>
      <vt:lpstr>Financials Industry Overview</vt:lpstr>
      <vt:lpstr>Financials Industry Overview</vt:lpstr>
      <vt:lpstr>Sector Performance</vt:lpstr>
      <vt:lpstr>Financials Industry Overview</vt:lpstr>
      <vt:lpstr>Business Analysis </vt:lpstr>
      <vt:lpstr>Demand Review</vt:lpstr>
      <vt:lpstr>Supply Review</vt:lpstr>
      <vt:lpstr>Profitability and Pricing</vt:lpstr>
      <vt:lpstr>Porter's 5 Forces</vt:lpstr>
      <vt:lpstr>Economic Factors </vt:lpstr>
      <vt:lpstr>Economic Factors</vt:lpstr>
      <vt:lpstr>Financial Analysis </vt:lpstr>
      <vt:lpstr>Sales &amp; earnings growth rates</vt:lpstr>
      <vt:lpstr>Margins &amp; Profitability</vt:lpstr>
      <vt:lpstr>Free Cash flow &amp; Capital Use</vt:lpstr>
      <vt:lpstr>Current and historical trends</vt:lpstr>
      <vt:lpstr>Valuation Analysis </vt:lpstr>
      <vt:lpstr>P/E Analysis</vt:lpstr>
      <vt:lpstr>P/B Analysis</vt:lpstr>
      <vt:lpstr>P/S Analysis</vt:lpstr>
      <vt:lpstr>P/CF Analysis</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cp:revision>
  <dcterms:created xsi:type="dcterms:W3CDTF">2025-06-21T16:10:20Z</dcterms:created>
  <dcterms:modified xsi:type="dcterms:W3CDTF">2025-06-24T21:17:58Z</dcterms:modified>
</cp:coreProperties>
</file>