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s/modernComment_10E_B16EFF2C.xml" ContentType="application/vnd.ms-powerpoint.comments+xml"/>
  <Override PartName="/ppt/comments/modernComment_112_3DB2D0B7.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77" r:id="rId5"/>
    <p:sldId id="270" r:id="rId6"/>
    <p:sldId id="290" r:id="rId7"/>
    <p:sldId id="273" r:id="rId8"/>
    <p:sldId id="274" r:id="rId9"/>
    <p:sldId id="299" r:id="rId10"/>
    <p:sldId id="300" r:id="rId11"/>
    <p:sldId id="318" r:id="rId12"/>
    <p:sldId id="319" r:id="rId13"/>
    <p:sldId id="320" r:id="rId14"/>
    <p:sldId id="298" r:id="rId15"/>
    <p:sldId id="301" r:id="rId16"/>
    <p:sldId id="321" r:id="rId17"/>
    <p:sldId id="322" r:id="rId18"/>
    <p:sldId id="323" r:id="rId19"/>
    <p:sldId id="324" r:id="rId20"/>
    <p:sldId id="280" r:id="rId21"/>
    <p:sldId id="257" r:id="rId22"/>
    <p:sldId id="262" r:id="rId23"/>
    <p:sldId id="263" r:id="rId24"/>
    <p:sldId id="264" r:id="rId25"/>
    <p:sldId id="294" r:id="rId26"/>
    <p:sldId id="265" r:id="rId27"/>
    <p:sldId id="266" r:id="rId28"/>
    <p:sldId id="291" r:id="rId29"/>
    <p:sldId id="292" r:id="rId30"/>
    <p:sldId id="297" r:id="rId31"/>
    <p:sldId id="302" r:id="rId32"/>
    <p:sldId id="303" r:id="rId33"/>
    <p:sldId id="315" r:id="rId34"/>
    <p:sldId id="304" r:id="rId35"/>
    <p:sldId id="316" r:id="rId36"/>
    <p:sldId id="317" r:id="rId37"/>
    <p:sldId id="305" r:id="rId38"/>
    <p:sldId id="278" r:id="rId39"/>
    <p:sldId id="272" r:id="rId40"/>
    <p:sldId id="293" r:id="rId41"/>
    <p:sldId id="311" r:id="rId42"/>
    <p:sldId id="312" r:id="rId43"/>
    <p:sldId id="313" r:id="rId44"/>
    <p:sldId id="314" r:id="rId45"/>
    <p:sldId id="31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40B4D-9E0B-82CD-AB73-BDE3F62C7F1F}" name="Schofield, Luke" initials="LS" userId="S::schofield.81@buckeyemail.osu.edu::15a8d8a5-4c26-4ad2-bdeb-c6ad2afa0d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0F1"/>
    <a:srgbClr val="980039"/>
    <a:srgbClr val="D8D8D8"/>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358E6-0C67-576D-59D9-7E97E473C181}" v="3" dt="2025-12-01T23:23:07.157"/>
    <p1510:client id="{80A38133-D7C6-9CB7-923D-A23D0830F981}" v="422" dt="2025-12-01T23:36:33.839"/>
    <p1510:client id="{9EF39C48-A4BF-D49A-721C-8FBCA2A7DEE4}" v="2623" dt="2025-12-01T04:32:49.634"/>
    <p1510:client id="{A2FAE44E-1005-491B-88E7-66D70E3DD59E}" v="235" dt="2025-12-01T23:39:12.553"/>
    <p1510:client id="{E0145EF0-7E8C-5577-5424-6DE53BC6294F}" v="10" dt="2025-12-01T15:45:51.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buckeyemailosu-my.sharepoint.com/personal/schworer_2_buckeyemail_osu_edu/Documents/Stock%20Recommendation_P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uckeyemailosu-my.sharepoint.com/personal/schworer_2_buckeyemail_osu_edu/Documents/Stock%20Recommendation_Pie%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kes\AppData\Roaming\Microsoft\Excel\Assignment%25204%2520-%2520Luke%2520Schofield%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2288957a21163956/Documents/OSU/OSU%20Fall%202025/Stock%20Market/Assignment%204%20-%20Luke%20Schofiel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Net Income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AC-45D4-9799-652D58975E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AC-45D4-9799-652D58975E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AC-45D4-9799-652D58975E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AC-45D4-9799-652D58975E6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Consumer Banking</c:v>
                </c:pt>
                <c:pt idx="1">
                  <c:v>Global WM</c:v>
                </c:pt>
                <c:pt idx="2">
                  <c:v>Global Banking</c:v>
                </c:pt>
                <c:pt idx="3">
                  <c:v>Global Markets</c:v>
                </c:pt>
              </c:strCache>
            </c:strRef>
          </c:cat>
          <c:val>
            <c:numRef>
              <c:f>Sheet1!$B$2:$B$5</c:f>
              <c:numCache>
                <c:formatCode>0%</c:formatCode>
                <c:ptCount val="4"/>
                <c:pt idx="0">
                  <c:v>0.40476190476190471</c:v>
                </c:pt>
                <c:pt idx="1">
                  <c:v>0.15476190476190477</c:v>
                </c:pt>
                <c:pt idx="2">
                  <c:v>0.25</c:v>
                </c:pt>
                <c:pt idx="3">
                  <c:v>0.19047619047619047</c:v>
                </c:pt>
              </c:numCache>
            </c:numRef>
          </c:val>
          <c:extLst>
            <c:ext xmlns:c16="http://schemas.microsoft.com/office/drawing/2014/chart" uri="{C3380CC4-5D6E-409C-BE32-E72D297353CC}">
              <c16:uniqueId val="{00000000-6A3C-4B36-9FCA-F848AD8F8503}"/>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Net Income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55-473E-9553-C3EF68E11F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55-473E-9553-C3EF68E11F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55-473E-9553-C3EF68E11F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55-473E-9553-C3EF68E11F3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CCB</c:v>
                </c:pt>
                <c:pt idx="1">
                  <c:v>CIB</c:v>
                </c:pt>
                <c:pt idx="2">
                  <c:v>AWM</c:v>
                </c:pt>
                <c:pt idx="3">
                  <c:v>Corporate</c:v>
                </c:pt>
              </c:strCache>
            </c:strRef>
          </c:cat>
          <c:val>
            <c:numRef>
              <c:f>Sheet1!$B$2:$B$5</c:f>
              <c:numCache>
                <c:formatCode>0%</c:formatCode>
                <c:ptCount val="4"/>
                <c:pt idx="0">
                  <c:v>0.34662045060658581</c:v>
                </c:pt>
                <c:pt idx="1">
                  <c:v>0.47833622183708846</c:v>
                </c:pt>
                <c:pt idx="2">
                  <c:v>0.11785095320623917</c:v>
                </c:pt>
                <c:pt idx="3">
                  <c:v>5.7192374350086658E-2</c:v>
                </c:pt>
              </c:numCache>
            </c:numRef>
          </c:val>
          <c:extLst>
            <c:ext xmlns:c16="http://schemas.microsoft.com/office/drawing/2014/chart" uri="{C3380CC4-5D6E-409C-BE32-E72D297353CC}">
              <c16:uniqueId val="{00000000-C14A-4725-8E36-FDDFA1E418C3}"/>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0">
                <a:latin typeface="Arial" panose="020B0604020202020204" pitchFamily="34" charset="0"/>
                <a:cs typeface="Arial" panose="020B0604020202020204" pitchFamily="34" charset="0"/>
              </a:rPr>
              <a:t>FY24</a:t>
            </a:r>
            <a:r>
              <a:rPr lang="en-US" b="0" baseline="0">
                <a:latin typeface="Arial" panose="020B0604020202020204" pitchFamily="34" charset="0"/>
                <a:cs typeface="Arial" panose="020B0604020202020204" pitchFamily="34" charset="0"/>
              </a:rPr>
              <a:t> Sales by Segment</a:t>
            </a:r>
            <a:endParaRPr lang="en-US" b="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'Chart 2'!$E$8</c:f>
              <c:strCache>
                <c:ptCount val="1"/>
                <c:pt idx="0">
                  <c:v>FY24 Sales (in thousands)</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DA92-47A5-99D2-2906EC57445E}"/>
              </c:ext>
            </c:extLst>
          </c:dPt>
          <c:dPt>
            <c:idx val="1"/>
            <c:bubble3D val="0"/>
            <c:spPr>
              <a:solidFill>
                <a:srgbClr val="C00000"/>
              </a:solidFill>
              <a:ln w="19050">
                <a:noFill/>
              </a:ln>
              <a:effectLst/>
            </c:spPr>
            <c:extLst>
              <c:ext xmlns:c16="http://schemas.microsoft.com/office/drawing/2014/chart" uri="{C3380CC4-5D6E-409C-BE32-E72D297353CC}">
                <c16:uniqueId val="{00000003-DA92-47A5-99D2-2906EC57445E}"/>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DA92-47A5-99D2-2906EC57445E}"/>
              </c:ext>
            </c:extLst>
          </c:dPt>
          <c:dLbls>
            <c:dLbl>
              <c:idx val="0"/>
              <c:layout>
                <c:manualLayout>
                  <c:x val="0.17152956563023478"/>
                  <c:y val="9.056603773584905E-2"/>
                </c:manualLayout>
              </c:layout>
              <c:showLegendKey val="0"/>
              <c:showVal val="1"/>
              <c:showCatName val="0"/>
              <c:showSerName val="0"/>
              <c:showPercent val="1"/>
              <c:showBubbleSize val="0"/>
              <c:extLst>
                <c:ext xmlns:c15="http://schemas.microsoft.com/office/drawing/2012/chart" uri="{CE6537A1-D6FC-4f65-9D91-7224C49458BB}">
                  <c15:layout>
                    <c:manualLayout>
                      <c:w val="0.28112798186916055"/>
                      <c:h val="0.12686217996335364"/>
                    </c:manualLayout>
                  </c15:layout>
                </c:ext>
                <c:ext xmlns:c16="http://schemas.microsoft.com/office/drawing/2014/chart" uri="{C3380CC4-5D6E-409C-BE32-E72D297353CC}">
                  <c16:uniqueId val="{00000001-DA92-47A5-99D2-2906EC57445E}"/>
                </c:ext>
              </c:extLst>
            </c:dLbl>
            <c:dLbl>
              <c:idx val="1"/>
              <c:layout>
                <c:manualLayout>
                  <c:x val="-0.18657565415244595"/>
                  <c:y val="-7.5471698113207544E-2"/>
                </c:manualLayout>
              </c:layout>
              <c:showLegendKey val="0"/>
              <c:showVal val="1"/>
              <c:showCatName val="0"/>
              <c:showSerName val="0"/>
              <c:showPercent val="1"/>
              <c:showBubbleSize val="0"/>
              <c:extLst>
                <c:ext xmlns:c15="http://schemas.microsoft.com/office/drawing/2012/chart" uri="{CE6537A1-D6FC-4f65-9D91-7224C49458BB}">
                  <c15:layout>
                    <c:manualLayout>
                      <c:w val="0.28391640464737128"/>
                      <c:h val="0.12686217996335364"/>
                    </c:manualLayout>
                  </c15:layout>
                </c:ext>
                <c:ext xmlns:c16="http://schemas.microsoft.com/office/drawing/2014/chart" uri="{C3380CC4-5D6E-409C-BE32-E72D297353CC}">
                  <c16:uniqueId val="{00000003-DA92-47A5-99D2-2906EC57445E}"/>
                </c:ext>
              </c:extLst>
            </c:dLbl>
            <c:dLbl>
              <c:idx val="2"/>
              <c:layout>
                <c:manualLayout>
                  <c:x val="0.28668941979522178"/>
                  <c:y val="-2.012578616352203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92-47A5-99D2-2906EC57445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'Chart 2'!$D$9:$D$11</c:f>
              <c:strCache>
                <c:ptCount val="3"/>
                <c:pt idx="0">
                  <c:v>Merchant Solutions</c:v>
                </c:pt>
                <c:pt idx="1">
                  <c:v>Issuer Solutions</c:v>
                </c:pt>
                <c:pt idx="2">
                  <c:v>Consumer Solutions</c:v>
                </c:pt>
              </c:strCache>
            </c:strRef>
          </c:cat>
          <c:val>
            <c:numRef>
              <c:f>'Chart 2'!$E$9:$E$11</c:f>
              <c:numCache>
                <c:formatCode>"$"#,##0_);[Red]\("$"#,##0\)</c:formatCode>
                <c:ptCount val="3"/>
                <c:pt idx="0">
                  <c:v>7688703</c:v>
                </c:pt>
                <c:pt idx="1">
                  <c:v>2483657</c:v>
                </c:pt>
                <c:pt idx="2" formatCode="General">
                  <c:v>0</c:v>
                </c:pt>
              </c:numCache>
            </c:numRef>
          </c:val>
          <c:extLst>
            <c:ext xmlns:c16="http://schemas.microsoft.com/office/drawing/2014/chart" uri="{C3380CC4-5D6E-409C-BE32-E72D297353CC}">
              <c16:uniqueId val="{00000006-DA92-47A5-99D2-2906EC57445E}"/>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2700"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Quarterly</a:t>
            </a:r>
            <a:r>
              <a:rPr lang="en-US" baseline="0">
                <a:latin typeface="Arial" panose="020B0604020202020204" pitchFamily="34" charset="0"/>
                <a:cs typeface="Arial" panose="020B0604020202020204" pitchFamily="34" charset="0"/>
              </a:rPr>
              <a:t> Revenue and Operating Margin </a:t>
            </a:r>
            <a:r>
              <a:rPr lang="en-US" i="1" baseline="0">
                <a:latin typeface="Arial" panose="020B0604020202020204" pitchFamily="34" charset="0"/>
                <a:cs typeface="Arial" panose="020B0604020202020204" pitchFamily="34" charset="0"/>
              </a:rPr>
              <a:t>($ millions)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Sheet5!$B$1</c:f>
              <c:strCache>
                <c:ptCount val="1"/>
                <c:pt idx="0">
                  <c:v>Revenue</c:v>
                </c:pt>
              </c:strCache>
            </c:strRef>
          </c:tx>
          <c:spPr>
            <a:solidFill>
              <a:srgbClr val="C00000"/>
            </a:solidFill>
            <a:ln>
              <a:noFill/>
            </a:ln>
            <a:effectLst/>
          </c:spPr>
          <c:invertIfNegative val="0"/>
          <c:cat>
            <c:strRef>
              <c:f>Sheet5!$A$2:$A$19</c:f>
              <c:strCache>
                <c:ptCount val="18"/>
                <c:pt idx="0">
                  <c:v>2021 Q2</c:v>
                </c:pt>
                <c:pt idx="1">
                  <c:v>2021 Q3</c:v>
                </c:pt>
                <c:pt idx="2">
                  <c:v>2021 Q4</c:v>
                </c:pt>
                <c:pt idx="3">
                  <c:v>2022 Q1</c:v>
                </c:pt>
                <c:pt idx="4">
                  <c:v>2022 Q2</c:v>
                </c:pt>
                <c:pt idx="5">
                  <c:v>2022 Q3</c:v>
                </c:pt>
                <c:pt idx="6">
                  <c:v>2022 Q4</c:v>
                </c:pt>
                <c:pt idx="7">
                  <c:v>2023 Q1</c:v>
                </c:pt>
                <c:pt idx="8">
                  <c:v>2023 Q2</c:v>
                </c:pt>
                <c:pt idx="9">
                  <c:v>2023 Q3</c:v>
                </c:pt>
                <c:pt idx="10">
                  <c:v>2023 Q4</c:v>
                </c:pt>
                <c:pt idx="11">
                  <c:v>2024 Q1</c:v>
                </c:pt>
                <c:pt idx="12">
                  <c:v>2024 Q2</c:v>
                </c:pt>
                <c:pt idx="13">
                  <c:v>2024 Q3</c:v>
                </c:pt>
                <c:pt idx="14">
                  <c:v>2024 Q4</c:v>
                </c:pt>
                <c:pt idx="15">
                  <c:v>2025 Q1</c:v>
                </c:pt>
                <c:pt idx="16">
                  <c:v>2025 Q2</c:v>
                </c:pt>
                <c:pt idx="17">
                  <c:v>2025 Q3</c:v>
                </c:pt>
              </c:strCache>
            </c:strRef>
          </c:cat>
          <c:val>
            <c:numRef>
              <c:f>Sheet5!$B$2:$B$19</c:f>
              <c:numCache>
                <c:formatCode>General</c:formatCode>
                <c:ptCount val="18"/>
                <c:pt idx="0">
                  <c:v>2137.1</c:v>
                </c:pt>
                <c:pt idx="1">
                  <c:v>2203.3000000000002</c:v>
                </c:pt>
                <c:pt idx="2">
                  <c:v>2194</c:v>
                </c:pt>
                <c:pt idx="3">
                  <c:v>2156.3000000000002</c:v>
                </c:pt>
                <c:pt idx="4">
                  <c:v>2280.9</c:v>
                </c:pt>
                <c:pt idx="5">
                  <c:v>2285.4</c:v>
                </c:pt>
                <c:pt idx="6">
                  <c:v>2253</c:v>
                </c:pt>
                <c:pt idx="7">
                  <c:v>2292.4</c:v>
                </c:pt>
                <c:pt idx="8">
                  <c:v>2452.5</c:v>
                </c:pt>
                <c:pt idx="9">
                  <c:v>2475.6999999999998</c:v>
                </c:pt>
                <c:pt idx="10">
                  <c:v>2433.8000000000002</c:v>
                </c:pt>
                <c:pt idx="11">
                  <c:v>2420.1999999999998</c:v>
                </c:pt>
                <c:pt idx="12">
                  <c:v>1971</c:v>
                </c:pt>
                <c:pt idx="13">
                  <c:v>1997.7</c:v>
                </c:pt>
                <c:pt idx="14">
                  <c:v>2515.4</c:v>
                </c:pt>
                <c:pt idx="15">
                  <c:v>2412.1</c:v>
                </c:pt>
                <c:pt idx="16">
                  <c:v>1956.7</c:v>
                </c:pt>
                <c:pt idx="17">
                  <c:v>2007.9</c:v>
                </c:pt>
              </c:numCache>
            </c:numRef>
          </c:val>
          <c:extLst>
            <c:ext xmlns:c16="http://schemas.microsoft.com/office/drawing/2014/chart" uri="{C3380CC4-5D6E-409C-BE32-E72D297353CC}">
              <c16:uniqueId val="{00000000-9C6F-4194-973C-06BFB67218C5}"/>
            </c:ext>
          </c:extLst>
        </c:ser>
        <c:dLbls>
          <c:showLegendKey val="0"/>
          <c:showVal val="0"/>
          <c:showCatName val="0"/>
          <c:showSerName val="0"/>
          <c:showPercent val="0"/>
          <c:showBubbleSize val="0"/>
        </c:dLbls>
        <c:gapWidth val="219"/>
        <c:overlap val="-27"/>
        <c:axId val="46090560"/>
        <c:axId val="46093920"/>
      </c:barChart>
      <c:lineChart>
        <c:grouping val="standard"/>
        <c:varyColors val="0"/>
        <c:ser>
          <c:idx val="1"/>
          <c:order val="1"/>
          <c:tx>
            <c:strRef>
              <c:f>Sheet5!$D$1</c:f>
              <c:strCache>
                <c:ptCount val="1"/>
                <c:pt idx="0">
                  <c:v>Operating Margin</c:v>
                </c:pt>
              </c:strCache>
            </c:strRef>
          </c:tx>
          <c:spPr>
            <a:ln w="28575" cap="rnd">
              <a:solidFill>
                <a:schemeClr val="bg2">
                  <a:lumMod val="90000"/>
                </a:schemeClr>
              </a:solidFill>
              <a:round/>
            </a:ln>
            <a:effectLst/>
          </c:spPr>
          <c:marker>
            <c:symbol val="none"/>
          </c:marker>
          <c:cat>
            <c:strRef>
              <c:f>Sheet5!$A$2:$A$19</c:f>
              <c:strCache>
                <c:ptCount val="18"/>
                <c:pt idx="0">
                  <c:v>2021 Q2</c:v>
                </c:pt>
                <c:pt idx="1">
                  <c:v>2021 Q3</c:v>
                </c:pt>
                <c:pt idx="2">
                  <c:v>2021 Q4</c:v>
                </c:pt>
                <c:pt idx="3">
                  <c:v>2022 Q1</c:v>
                </c:pt>
                <c:pt idx="4">
                  <c:v>2022 Q2</c:v>
                </c:pt>
                <c:pt idx="5">
                  <c:v>2022 Q3</c:v>
                </c:pt>
                <c:pt idx="6">
                  <c:v>2022 Q4</c:v>
                </c:pt>
                <c:pt idx="7">
                  <c:v>2023 Q1</c:v>
                </c:pt>
                <c:pt idx="8">
                  <c:v>2023 Q2</c:v>
                </c:pt>
                <c:pt idx="9">
                  <c:v>2023 Q3</c:v>
                </c:pt>
                <c:pt idx="10">
                  <c:v>2023 Q4</c:v>
                </c:pt>
                <c:pt idx="11">
                  <c:v>2024 Q1</c:v>
                </c:pt>
                <c:pt idx="12">
                  <c:v>2024 Q2</c:v>
                </c:pt>
                <c:pt idx="13">
                  <c:v>2024 Q3</c:v>
                </c:pt>
                <c:pt idx="14">
                  <c:v>2024 Q4</c:v>
                </c:pt>
                <c:pt idx="15">
                  <c:v>2025 Q1</c:v>
                </c:pt>
                <c:pt idx="16">
                  <c:v>2025 Q2</c:v>
                </c:pt>
                <c:pt idx="17">
                  <c:v>2025 Q3</c:v>
                </c:pt>
              </c:strCache>
            </c:strRef>
          </c:cat>
          <c:val>
            <c:numRef>
              <c:f>Sheet5!$D$2:$D$19</c:f>
              <c:numCache>
                <c:formatCode>0.0%</c:formatCode>
                <c:ptCount val="18"/>
                <c:pt idx="0">
                  <c:v>0.20691591408918628</c:v>
                </c:pt>
                <c:pt idx="1">
                  <c:v>0.21336177551854035</c:v>
                </c:pt>
                <c:pt idx="2">
                  <c:v>0.21768459434822243</c:v>
                </c:pt>
                <c:pt idx="3">
                  <c:v>0.20173445253443398</c:v>
                </c:pt>
                <c:pt idx="4">
                  <c:v>0.2275417598316454</c:v>
                </c:pt>
                <c:pt idx="5">
                  <c:v>0.26122341822000522</c:v>
                </c:pt>
                <c:pt idx="6">
                  <c:v>0.25210830004438528</c:v>
                </c:pt>
                <c:pt idx="7">
                  <c:v>0.22072936660268713</c:v>
                </c:pt>
                <c:pt idx="8">
                  <c:v>0.23816513761467892</c:v>
                </c:pt>
                <c:pt idx="9">
                  <c:v>0.26142101223896275</c:v>
                </c:pt>
                <c:pt idx="10">
                  <c:v>0.20396088421398634</c:v>
                </c:pt>
                <c:pt idx="11">
                  <c:v>0.23382365093793903</c:v>
                </c:pt>
                <c:pt idx="12">
                  <c:v>0.28589548452562152</c:v>
                </c:pt>
                <c:pt idx="13">
                  <c:v>0.32767682835260548</c:v>
                </c:pt>
                <c:pt idx="14">
                  <c:v>0.26695555378866181</c:v>
                </c:pt>
                <c:pt idx="15">
                  <c:v>0.25384519713113052</c:v>
                </c:pt>
                <c:pt idx="16">
                  <c:v>0.32554811672714262</c:v>
                </c:pt>
                <c:pt idx="17">
                  <c:v>0.33159021863638621</c:v>
                </c:pt>
              </c:numCache>
            </c:numRef>
          </c:val>
          <c:smooth val="0"/>
          <c:extLst>
            <c:ext xmlns:c16="http://schemas.microsoft.com/office/drawing/2014/chart" uri="{C3380CC4-5D6E-409C-BE32-E72D297353CC}">
              <c16:uniqueId val="{00000001-9C6F-4194-973C-06BFB67218C5}"/>
            </c:ext>
          </c:extLst>
        </c:ser>
        <c:dLbls>
          <c:showLegendKey val="0"/>
          <c:showVal val="0"/>
          <c:showCatName val="0"/>
          <c:showSerName val="0"/>
          <c:showPercent val="0"/>
          <c:showBubbleSize val="0"/>
        </c:dLbls>
        <c:marker val="1"/>
        <c:smooth val="0"/>
        <c:axId val="46088640"/>
        <c:axId val="46094880"/>
      </c:lineChart>
      <c:catAx>
        <c:axId val="4609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93920"/>
        <c:crosses val="autoZero"/>
        <c:auto val="1"/>
        <c:lblAlgn val="ctr"/>
        <c:lblOffset val="100"/>
        <c:noMultiLvlLbl val="0"/>
      </c:catAx>
      <c:valAx>
        <c:axId val="4609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90560"/>
        <c:crosses val="autoZero"/>
        <c:crossBetween val="between"/>
      </c:valAx>
      <c:valAx>
        <c:axId val="46094880"/>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88640"/>
        <c:crosses val="max"/>
        <c:crossBetween val="between"/>
      </c:valAx>
      <c:catAx>
        <c:axId val="46088640"/>
        <c:scaling>
          <c:orientation val="minMax"/>
        </c:scaling>
        <c:delete val="1"/>
        <c:axPos val="b"/>
        <c:numFmt formatCode="General" sourceLinked="1"/>
        <c:majorTickMark val="none"/>
        <c:minorTickMark val="none"/>
        <c:tickLblPos val="nextTo"/>
        <c:crossAx val="460948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E_B16EFF2C.xml><?xml version="1.0" encoding="utf-8"?>
<p188:cmLst xmlns:a="http://schemas.openxmlformats.org/drawingml/2006/main" xmlns:r="http://schemas.openxmlformats.org/officeDocument/2006/relationships" xmlns:p188="http://schemas.microsoft.com/office/powerpoint/2018/8/main">
  <p188:cm id="{8093943A-8F09-4066-957A-8F442F6789A7}" authorId="{57640B4D-9E0B-82CD-AB73-BDE3F62C7F1F}" created="2025-11-26T23:00:07.528">
    <pc:sldMkLst xmlns:pc="http://schemas.microsoft.com/office/powerpoint/2013/main/command">
      <pc:docMk/>
      <pc:sldMk cId="2976841516" sldId="270"/>
    </pc:sldMkLst>
    <p188:txBody>
      <a:bodyPr/>
      <a:lstStyle/>
      <a:p>
        <a:r>
          <a:rPr lang="en-US"/>
          <a:t>Financials sector looks undervalued relative to the S&amp;P 500.
1. P/E Comparison
-Financial Sector P/E: 19.24×
-S&amp;P 500 P/E: 28.02×
-Financials trade at a significant discount to the market, suggesting cheaper earnings relative to the broader index.
2. P/B Comparison
-Financial Sector P/B: 2.43×
-S&amp;P 500 P/B: 5.50×
-Financials are priced at less than half the market’s price-to-book multiple — typical for banks, but still a sign of undervaluation.
3. P/S Comparison
-Financial Sector P/S: 2.83×
-S&amp;P 500 P/S: 3.35×
-Price-to-sales also shows a discount to the market.</a:t>
        </a:r>
      </a:p>
    </p188:txBody>
  </p188:cm>
</p188:cmLst>
</file>

<file path=ppt/comments/modernComment_112_3DB2D0B7.xml><?xml version="1.0" encoding="utf-8"?>
<p188:cmLst xmlns:a="http://schemas.openxmlformats.org/drawingml/2006/main" xmlns:r="http://schemas.openxmlformats.org/officeDocument/2006/relationships" xmlns:p188="http://schemas.microsoft.com/office/powerpoint/2018/8/main">
  <p188:cm id="{D9AFF843-1AB5-40DF-90C7-0A6C1D86475C}" authorId="{57640B4D-9E0B-82CD-AB73-BDE3F62C7F1F}" created="2025-11-26T23:04:31.826">
    <pc:sldMkLst xmlns:pc="http://schemas.microsoft.com/office/powerpoint/2013/main/command">
      <pc:docMk/>
      <pc:sldMk cId="1035129015" sldId="274"/>
    </pc:sldMkLst>
    <p188:txBody>
      <a:bodyPr/>
      <a:lstStyle/>
      <a:p>
        <a:r>
          <a:rPr lang="en-US"/>
          <a:t>December rate cut seems to be back on track</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191435"/>
            <a:ext cx="11262866" cy="319913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980039"/>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tx2">
                    <a:lumMod val="60000"/>
                    <a:lumOff val="40000"/>
                  </a:schemeClr>
                </a:solidFill>
              </a:defRPr>
            </a:lvl1pPr>
          </a:lstStyle>
          <a:p>
            <a:fld id="{B61BEF0D-F0BB-DE4B-95CE-6DB70DBA9567}" type="datetimeFigureOut">
              <a:rPr lang="en-US" smtClean="0"/>
              <a:pPr/>
              <a:t>12/1/2025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tx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tx2">
                    <a:lumMod val="60000"/>
                    <a:lumOff val="40000"/>
                  </a:schemeClr>
                </a:solidFill>
              </a:defRPr>
            </a:lvl1pPr>
          </a:lstStyle>
          <a:p>
            <a:fld id="{D57F1E4F-1CFF-5643-939E-217C01CDF565}" type="slidenum">
              <a:rPr lang="en-US" smtClean="0"/>
              <a:pPr/>
              <a:t>‹#›</a:t>
            </a:fld>
            <a:endParaRPr lang="en-US"/>
          </a:p>
        </p:txBody>
      </p:sp>
      <p:pic>
        <p:nvPicPr>
          <p:cNvPr id="9" name="Picture 2" descr="Fisher College of Business MBA 2023-2024: A Strategic Pathway to Business  Leadership - Strategy4GMAT">
            <a:extLst>
              <a:ext uri="{FF2B5EF4-FFF2-40B4-BE49-F238E27FC236}">
                <a16:creationId xmlns:a16="http://schemas.microsoft.com/office/drawing/2014/main" id="{42E57498-BBBA-2D1E-38B5-F249CB5F29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42148" y="995643"/>
            <a:ext cx="3703320" cy="87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0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223083"/>
            <a:ext cx="11029615" cy="363571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
        <p:nvSpPr>
          <p:cNvPr id="8" name="Rectangle 7">
            <a:extLst>
              <a:ext uri="{FF2B5EF4-FFF2-40B4-BE49-F238E27FC236}">
                <a16:creationId xmlns:a16="http://schemas.microsoft.com/office/drawing/2014/main" id="{B3054270-1CD2-6DE6-FDE5-5BBDD50FB7B6}"/>
              </a:ext>
            </a:extLst>
          </p:cNvPr>
          <p:cNvSpPr>
            <a:spLocks noChangeAspect="1"/>
          </p:cNvSpPr>
          <p:nvPr userDrawn="1"/>
        </p:nvSpPr>
        <p:spPr>
          <a:xfrm>
            <a:off x="445982" y="842768"/>
            <a:ext cx="11300036" cy="125882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itle 1">
            <a:extLst>
              <a:ext uri="{FF2B5EF4-FFF2-40B4-BE49-F238E27FC236}">
                <a16:creationId xmlns:a16="http://schemas.microsoft.com/office/drawing/2014/main" id="{906DBE98-0C6D-6F79-0820-3C318FDF061B}"/>
              </a:ext>
            </a:extLst>
          </p:cNvPr>
          <p:cNvSpPr>
            <a:spLocks noGrp="1"/>
          </p:cNvSpPr>
          <p:nvPr>
            <p:ph type="title"/>
          </p:nvPr>
        </p:nvSpPr>
        <p:spPr>
          <a:xfrm>
            <a:off x="581192" y="978015"/>
            <a:ext cx="11029616" cy="988332"/>
          </a:xfrm>
        </p:spPr>
        <p:txBody>
          <a:bodyPr/>
          <a:lstStyle>
            <a:lvl1pPr>
              <a:defRPr>
                <a:solidFill>
                  <a:srgbClr val="980039"/>
                </a:solidFill>
              </a:defRPr>
            </a:lvl1pPr>
          </a:lstStyle>
          <a:p>
            <a:r>
              <a:rPr lang="en-US"/>
              <a:t>Click to edit Master title style</a:t>
            </a:r>
          </a:p>
        </p:txBody>
      </p:sp>
    </p:spTree>
    <p:extLst>
      <p:ext uri="{BB962C8B-B14F-4D97-AF65-F5344CB8AC3E}">
        <p14:creationId xmlns:p14="http://schemas.microsoft.com/office/powerpoint/2010/main" val="127066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rgbClr val="980039"/>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lumMod val="60000"/>
                    <a:lumOff val="40000"/>
                  </a:schemeClr>
                </a:solidFill>
              </a:defRPr>
            </a:lvl1pPr>
          </a:lstStyle>
          <a:p>
            <a:fld id="{B61BEF0D-F0BB-DE4B-95CE-6DB70DBA9567}" type="datetimeFigureOut">
              <a:rPr lang="en-US" smtClean="0"/>
              <a:pPr/>
              <a:t>12/1/2025</a:t>
            </a:fld>
            <a:endParaRPr lang="en-US"/>
          </a:p>
        </p:txBody>
      </p:sp>
      <p:sp>
        <p:nvSpPr>
          <p:cNvPr id="5" name="Footer Placeholder 4"/>
          <p:cNvSpPr>
            <a:spLocks noGrp="1"/>
          </p:cNvSpPr>
          <p:nvPr>
            <p:ph type="ftr" sz="quarter" idx="11"/>
          </p:nvPr>
        </p:nvSpPr>
        <p:spPr/>
        <p:txBody>
          <a:bodyPr/>
          <a:lstStyle>
            <a:lvl1pPr>
              <a:defRPr>
                <a:solidFill>
                  <a:schemeClr val="tx2">
                    <a:lumMod val="60000"/>
                    <a:lumOff val="4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42586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842768"/>
            <a:ext cx="11300036" cy="125882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itle 1"/>
          <p:cNvSpPr>
            <a:spLocks noGrp="1"/>
          </p:cNvSpPr>
          <p:nvPr>
            <p:ph type="title"/>
          </p:nvPr>
        </p:nvSpPr>
        <p:spPr>
          <a:xfrm>
            <a:off x="581192" y="978015"/>
            <a:ext cx="11029616" cy="988332"/>
          </a:xfrm>
        </p:spPr>
        <p:txBody>
          <a:bodyPr/>
          <a:lstStyle>
            <a:lvl1pPr>
              <a:defRPr>
                <a:solidFill>
                  <a:srgbClr val="980039"/>
                </a:solidFill>
              </a:defRPr>
            </a:lvl1p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9800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9800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040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406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a:xfrm>
            <a:off x="447816" y="830510"/>
            <a:ext cx="11292840" cy="397549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tx2">
                    <a:lumMod val="60000"/>
                    <a:lumOff val="40000"/>
                  </a:schemeClr>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lumMod val="60000"/>
                    <a:lumOff val="40000"/>
                  </a:schemeClr>
                </a:solidFill>
              </a:defRPr>
            </a:lvl1pPr>
          </a:lstStyle>
          <a:p>
            <a:fld id="{B61BEF0D-F0BB-DE4B-95CE-6DB70DBA9567}" type="datetimeFigureOut">
              <a:rPr lang="en-US" smtClean="0"/>
              <a:pPr/>
              <a:t>12/1/2025</a:t>
            </a:fld>
            <a:endParaRPr lang="en-US"/>
          </a:p>
        </p:txBody>
      </p:sp>
      <p:sp>
        <p:nvSpPr>
          <p:cNvPr id="6" name="Footer Placeholder 5"/>
          <p:cNvSpPr>
            <a:spLocks noGrp="1"/>
          </p:cNvSpPr>
          <p:nvPr>
            <p:ph type="ftr" sz="quarter" idx="11"/>
          </p:nvPr>
        </p:nvSpPr>
        <p:spPr/>
        <p:txBody>
          <a:bodyPr/>
          <a:lstStyle>
            <a:lvl1pPr>
              <a:defRPr>
                <a:solidFill>
                  <a:schemeClr val="tx2">
                    <a:lumMod val="60000"/>
                    <a:lumOff val="40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lumMod val="60000"/>
                    <a:lumOff val="40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574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999202"/>
            <a:ext cx="11029616" cy="8954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tx2">
                    <a:lumMod val="60000"/>
                    <a:lumOff val="40000"/>
                  </a:schemeClr>
                </a:solidFill>
              </a:defRPr>
            </a:lvl1pPr>
          </a:lstStyle>
          <a:p>
            <a:fld id="{B61BEF0D-F0BB-DE4B-95CE-6DB70DBA9567}" type="datetimeFigureOut">
              <a:rPr lang="en-US" smtClean="0"/>
              <a:pPr/>
              <a:t>12/1/2025</a:t>
            </a:fld>
            <a:endParaRPr lang="en-US"/>
          </a:p>
        </p:txBody>
      </p:sp>
      <p:sp>
        <p:nvSpPr>
          <p:cNvPr id="5" name="Footer Placeholder 4"/>
          <p:cNvSpPr>
            <a:spLocks noGrp="1"/>
          </p:cNvSpPr>
          <p:nvPr>
            <p:ph type="ftr" sz="quarter" idx="3"/>
          </p:nvPr>
        </p:nvSpPr>
        <p:spPr>
          <a:xfrm>
            <a:off x="2345948" y="5951811"/>
            <a:ext cx="5152453" cy="365125"/>
          </a:xfrm>
          <a:prstGeom prst="rect">
            <a:avLst/>
          </a:prstGeom>
        </p:spPr>
        <p:txBody>
          <a:bodyPr vert="horz" lIns="91440" tIns="45720" rIns="91440" bIns="45720" rtlCol="0" anchor="ctr"/>
          <a:lstStyle>
            <a:lvl1pPr algn="l">
              <a:defRPr sz="900" cap="all">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tx2">
                    <a:lumMod val="60000"/>
                    <a:lumOff val="40000"/>
                  </a:schemeClr>
                </a:solidFill>
              </a:defRPr>
            </a:lvl1pPr>
          </a:lstStyle>
          <a:p>
            <a:fld id="{D57F1E4F-1CFF-5643-939E-217C01CDF565}" type="slidenum">
              <a:rPr lang="en-US" smtClean="0"/>
              <a:pPr/>
              <a:t>‹#›</a:t>
            </a:fld>
            <a:endParaRPr lang="en-US"/>
          </a:p>
        </p:txBody>
      </p:sp>
      <p:sp>
        <p:nvSpPr>
          <p:cNvPr id="9" name="Rectangle 8"/>
          <p:cNvSpPr/>
          <p:nvPr/>
        </p:nvSpPr>
        <p:spPr>
          <a:xfrm>
            <a:off x="446534" y="457200"/>
            <a:ext cx="3703320" cy="255864"/>
          </a:xfrm>
          <a:prstGeom prst="rect">
            <a:avLst/>
          </a:prstGeom>
          <a:solidFill>
            <a:srgbClr val="98003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2"/>
            <a:ext cx="3703320" cy="25586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199"/>
            <a:ext cx="3703320" cy="25586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2" descr="Fisher College of Business MBA 2023-2024: A Strategic Pathway to Business  Leadership - Strategy4GMAT">
            <a:extLst>
              <a:ext uri="{FF2B5EF4-FFF2-40B4-BE49-F238E27FC236}">
                <a16:creationId xmlns:a16="http://schemas.microsoft.com/office/drawing/2014/main" id="{833B02B6-CB4E-A256-3003-B12E57534C2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81190" y="5951811"/>
            <a:ext cx="1657208" cy="39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62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800" kern="1200">
          <a:solidFill>
            <a:schemeClr val="tx2">
              <a:lumMod val="60000"/>
              <a:lumOff val="40000"/>
            </a:schemeClr>
          </a:solidFill>
          <a:latin typeface="+mn-lt"/>
          <a:ea typeface="+mn-ea"/>
          <a:cs typeface="+mn-cs"/>
        </a:defRPr>
      </a:lvl1pPr>
      <a:lvl2pPr marL="630000" indent="-306000" algn="l" defTabSz="457200" rtl="0" eaLnBrk="1" latinLnBrk="0" hangingPunct="1">
        <a:spcBef>
          <a:spcPct val="20000"/>
        </a:spcBef>
        <a:spcAft>
          <a:spcPts val="600"/>
        </a:spcAft>
        <a:buClr>
          <a:srgbClr val="980039"/>
        </a:buClr>
        <a:buSzPct val="92000"/>
        <a:buFont typeface="Arial" panose="020B0604020202020204" pitchFamily="34" charset="0"/>
        <a:buChar char="•"/>
        <a:defRPr sz="1600" kern="1200">
          <a:solidFill>
            <a:schemeClr val="tx2">
              <a:lumMod val="60000"/>
              <a:lumOff val="40000"/>
            </a:schemeClr>
          </a:solidFill>
          <a:latin typeface="+mn-lt"/>
          <a:ea typeface="+mn-ea"/>
          <a:cs typeface="+mn-cs"/>
        </a:defRPr>
      </a:lvl2pPr>
      <a:lvl3pPr marL="900000" indent="-270000" algn="l" defTabSz="457200" rtl="0" eaLnBrk="1" latinLnBrk="0" hangingPunct="1">
        <a:spcBef>
          <a:spcPct val="20000"/>
        </a:spcBef>
        <a:spcAft>
          <a:spcPts val="600"/>
        </a:spcAft>
        <a:buClr>
          <a:srgbClr val="980039"/>
        </a:buClr>
        <a:buSzPct val="92000"/>
        <a:buFont typeface="Courier New" panose="02070309020205020404" pitchFamily="49" charset="0"/>
        <a:buChar char="o"/>
        <a:defRPr sz="1400" kern="1200">
          <a:solidFill>
            <a:schemeClr val="tx2">
              <a:lumMod val="60000"/>
              <a:lumOff val="40000"/>
            </a:schemeClr>
          </a:solidFill>
          <a:latin typeface="+mn-lt"/>
          <a:ea typeface="+mn-ea"/>
          <a:cs typeface="+mn-cs"/>
        </a:defRPr>
      </a:lvl3pPr>
      <a:lvl4pPr marL="124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4pPr>
      <a:lvl5pPr marL="160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5pPr>
      <a:lvl6pPr marL="19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6pPr>
      <a:lvl7pPr marL="22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7pPr>
      <a:lvl8pPr marL="25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8pPr>
      <a:lvl9pPr marL="28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0E_B16EFF2C.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12_3DB2D0B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F76D-F118-D63D-3BF3-139FFAE52299}"/>
              </a:ext>
            </a:extLst>
          </p:cNvPr>
          <p:cNvSpPr>
            <a:spLocks noGrp="1"/>
          </p:cNvSpPr>
          <p:nvPr>
            <p:ph type="ctrTitle"/>
          </p:nvPr>
        </p:nvSpPr>
        <p:spPr>
          <a:xfrm>
            <a:off x="581188" y="1137878"/>
            <a:ext cx="10993549" cy="1351294"/>
          </a:xfrm>
        </p:spPr>
        <p:txBody>
          <a:bodyPr/>
          <a:lstStyle/>
          <a:p>
            <a:r>
              <a:rPr lang="en-US"/>
              <a:t>Financials stock recommendations</a:t>
            </a:r>
          </a:p>
        </p:txBody>
      </p:sp>
      <p:sp>
        <p:nvSpPr>
          <p:cNvPr id="3" name="Subtitle 2">
            <a:extLst>
              <a:ext uri="{FF2B5EF4-FFF2-40B4-BE49-F238E27FC236}">
                <a16:creationId xmlns:a16="http://schemas.microsoft.com/office/drawing/2014/main" id="{B199979C-18D4-8806-5018-8A6A55F28B6C}"/>
              </a:ext>
            </a:extLst>
          </p:cNvPr>
          <p:cNvSpPr>
            <a:spLocks noGrp="1"/>
          </p:cNvSpPr>
          <p:nvPr>
            <p:ph type="subTitle" idx="1"/>
          </p:nvPr>
        </p:nvSpPr>
        <p:spPr>
          <a:xfrm>
            <a:off x="581191" y="2328976"/>
            <a:ext cx="10993546" cy="1009755"/>
          </a:xfrm>
        </p:spPr>
        <p:txBody>
          <a:bodyPr>
            <a:noAutofit/>
          </a:bodyPr>
          <a:lstStyle/>
          <a:p>
            <a:pPr>
              <a:spcAft>
                <a:spcPts val="0"/>
              </a:spcAft>
            </a:pPr>
            <a:r>
              <a:rPr lang="en-US"/>
              <a:t>Luke Schofield,  adam schworer, &amp; Christopher Tompkins</a:t>
            </a:r>
          </a:p>
          <a:p>
            <a:pPr>
              <a:spcAft>
                <a:spcPts val="0"/>
              </a:spcAft>
            </a:pPr>
            <a:r>
              <a:rPr lang="en-US"/>
              <a:t>Professor Royce west</a:t>
            </a:r>
          </a:p>
          <a:p>
            <a:pPr>
              <a:spcAft>
                <a:spcPts val="0"/>
              </a:spcAft>
            </a:pPr>
            <a:r>
              <a:rPr lang="en-US"/>
              <a:t>BUSFIN 4228</a:t>
            </a:r>
          </a:p>
        </p:txBody>
      </p:sp>
    </p:spTree>
    <p:extLst>
      <p:ext uri="{BB962C8B-B14F-4D97-AF65-F5344CB8AC3E}">
        <p14:creationId xmlns:p14="http://schemas.microsoft.com/office/powerpoint/2010/main" val="28362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FEE51B-94A0-8B04-8B76-FF3468D6AD32}"/>
              </a:ext>
            </a:extLst>
          </p:cNvPr>
          <p:cNvSpPr>
            <a:spLocks noGrp="1"/>
          </p:cNvSpPr>
          <p:nvPr>
            <p:ph idx="1"/>
          </p:nvPr>
        </p:nvSpPr>
        <p:spPr/>
        <p:txBody>
          <a:bodyPr/>
          <a:lstStyle/>
          <a:p>
            <a:pPr marL="305435" indent="-305435"/>
            <a:r>
              <a:rPr lang="en-US" dirty="0"/>
              <a:t>$3.4 trillion in Assets</a:t>
            </a:r>
          </a:p>
          <a:p>
            <a:pPr marL="305435" indent="-305435"/>
            <a:r>
              <a:rPr lang="en-US" dirty="0"/>
              <a:t>2nd Largest U.S. Bank, headquartered in Charlotte, NC</a:t>
            </a:r>
            <a:endParaRPr lang="en-US"/>
          </a:p>
          <a:p>
            <a:pPr marL="305435" indent="-305435"/>
            <a:r>
              <a:rPr lang="en-US" dirty="0"/>
              <a:t>8 Lines of Business: Retail Banking, Preferred, Merril Lynch Wealth Management, Bank of America Private Bank, Business Banking, Global Commercial Banking, Global Corporate &amp; Investment Banking, Global Markets</a:t>
            </a:r>
          </a:p>
          <a:p>
            <a:pPr marL="305435" indent="-305435"/>
            <a:r>
              <a:rPr lang="en-US" dirty="0"/>
              <a:t>Over 200,000 employees, operating in over 35 countries</a:t>
            </a:r>
          </a:p>
        </p:txBody>
      </p:sp>
      <p:sp>
        <p:nvSpPr>
          <p:cNvPr id="4" name="Title 3">
            <a:extLst>
              <a:ext uri="{FF2B5EF4-FFF2-40B4-BE49-F238E27FC236}">
                <a16:creationId xmlns:a16="http://schemas.microsoft.com/office/drawing/2014/main" id="{022B4638-5303-1ED7-1593-A166E10BA6B3}"/>
              </a:ext>
            </a:extLst>
          </p:cNvPr>
          <p:cNvSpPr>
            <a:spLocks noGrp="1"/>
          </p:cNvSpPr>
          <p:nvPr>
            <p:ph type="title"/>
          </p:nvPr>
        </p:nvSpPr>
        <p:spPr/>
        <p:txBody>
          <a:bodyPr/>
          <a:lstStyle/>
          <a:p>
            <a:r>
              <a:rPr lang="en-US" dirty="0"/>
              <a:t>Overview</a:t>
            </a:r>
          </a:p>
        </p:txBody>
      </p:sp>
      <p:pic>
        <p:nvPicPr>
          <p:cNvPr id="6" name="Picture 2">
            <a:extLst>
              <a:ext uri="{FF2B5EF4-FFF2-40B4-BE49-F238E27FC236}">
                <a16:creationId xmlns:a16="http://schemas.microsoft.com/office/drawing/2014/main" id="{3CEB9F0C-7E23-CF3A-352D-2CCD8211A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985" y="6024134"/>
            <a:ext cx="4898822" cy="4898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57C1CF67-2B86-5F0E-70F1-A5E934404905}"/>
              </a:ext>
            </a:extLst>
          </p:cNvPr>
          <p:cNvGraphicFramePr>
            <a:graphicFrameLocks noGrp="1"/>
          </p:cNvGraphicFramePr>
          <p:nvPr>
            <p:extLst>
              <p:ext uri="{D42A27DB-BD31-4B8C-83A1-F6EECF244321}">
                <p14:modId xmlns:p14="http://schemas.microsoft.com/office/powerpoint/2010/main" val="1140895741"/>
              </p:ext>
            </p:extLst>
          </p:nvPr>
        </p:nvGraphicFramePr>
        <p:xfrm>
          <a:off x="707454" y="4416506"/>
          <a:ext cx="10786388" cy="1438775"/>
        </p:xfrm>
        <a:graphic>
          <a:graphicData uri="http://schemas.openxmlformats.org/drawingml/2006/table">
            <a:tbl>
              <a:tblPr firstRow="1" bandRow="1">
                <a:tableStyleId>{5C22544A-7EE6-4342-B048-85BDC9FD1C3A}</a:tableStyleId>
              </a:tblPr>
              <a:tblGrid>
                <a:gridCol w="1608664">
                  <a:extLst>
                    <a:ext uri="{9D8B030D-6E8A-4147-A177-3AD203B41FA5}">
                      <a16:colId xmlns:a16="http://schemas.microsoft.com/office/drawing/2014/main" val="1563258217"/>
                    </a:ext>
                  </a:extLst>
                </a:gridCol>
                <a:gridCol w="1923709">
                  <a:extLst>
                    <a:ext uri="{9D8B030D-6E8A-4147-A177-3AD203B41FA5}">
                      <a16:colId xmlns:a16="http://schemas.microsoft.com/office/drawing/2014/main" val="2095758959"/>
                    </a:ext>
                  </a:extLst>
                </a:gridCol>
                <a:gridCol w="1904999">
                  <a:extLst>
                    <a:ext uri="{9D8B030D-6E8A-4147-A177-3AD203B41FA5}">
                      <a16:colId xmlns:a16="http://schemas.microsoft.com/office/drawing/2014/main" val="3455459686"/>
                    </a:ext>
                  </a:extLst>
                </a:gridCol>
                <a:gridCol w="1174749">
                  <a:extLst>
                    <a:ext uri="{9D8B030D-6E8A-4147-A177-3AD203B41FA5}">
                      <a16:colId xmlns:a16="http://schemas.microsoft.com/office/drawing/2014/main" val="1284289519"/>
                    </a:ext>
                  </a:extLst>
                </a:gridCol>
                <a:gridCol w="1058333">
                  <a:extLst>
                    <a:ext uri="{9D8B030D-6E8A-4147-A177-3AD203B41FA5}">
                      <a16:colId xmlns:a16="http://schemas.microsoft.com/office/drawing/2014/main" val="2451628359"/>
                    </a:ext>
                  </a:extLst>
                </a:gridCol>
                <a:gridCol w="878415">
                  <a:extLst>
                    <a:ext uri="{9D8B030D-6E8A-4147-A177-3AD203B41FA5}">
                      <a16:colId xmlns:a16="http://schemas.microsoft.com/office/drawing/2014/main" val="545016730"/>
                    </a:ext>
                  </a:extLst>
                </a:gridCol>
                <a:gridCol w="1016000">
                  <a:extLst>
                    <a:ext uri="{9D8B030D-6E8A-4147-A177-3AD203B41FA5}">
                      <a16:colId xmlns:a16="http://schemas.microsoft.com/office/drawing/2014/main" val="1206014237"/>
                    </a:ext>
                  </a:extLst>
                </a:gridCol>
                <a:gridCol w="1221519">
                  <a:extLst>
                    <a:ext uri="{9D8B030D-6E8A-4147-A177-3AD203B41FA5}">
                      <a16:colId xmlns:a16="http://schemas.microsoft.com/office/drawing/2014/main" val="1140591188"/>
                    </a:ext>
                  </a:extLst>
                </a:gridCol>
              </a:tblGrid>
              <a:tr h="692744">
                <a:tc>
                  <a:txBody>
                    <a:bodyPr/>
                    <a:lstStyle/>
                    <a:p>
                      <a:pPr marL="0" lvl="0" algn="ctr">
                        <a:buNone/>
                      </a:pPr>
                      <a:r>
                        <a:rPr lang="en-US" sz="1800" b="1" kern="1200" dirty="0">
                          <a:solidFill>
                            <a:schemeClr val="bg1"/>
                          </a:solidFill>
                          <a:latin typeface="+mn-lt"/>
                          <a:ea typeface="+mn-ea"/>
                          <a:cs typeface="+mn-cs"/>
                        </a:rPr>
                        <a:t>Market Cap </a:t>
                      </a:r>
                    </a:p>
                  </a:txBody>
                  <a:tcPr marL="0" marR="0" marT="0" marB="0">
                    <a:solidFill>
                      <a:srgbClr val="980039"/>
                    </a:solidFill>
                  </a:tcPr>
                </a:tc>
                <a:tc>
                  <a:txBody>
                    <a:bodyPr/>
                    <a:lstStyle/>
                    <a:p>
                      <a:pPr algn="ctr"/>
                      <a:r>
                        <a:rPr lang="en-US" dirty="0">
                          <a:solidFill>
                            <a:schemeClr val="bg1"/>
                          </a:solidFill>
                        </a:rPr>
                        <a:t>Shares Outstanding</a:t>
                      </a:r>
                    </a:p>
                  </a:txBody>
                  <a:tcPr marL="0" marR="0" marT="0" marB="0">
                    <a:solidFill>
                      <a:srgbClr val="980039"/>
                    </a:solidFill>
                  </a:tcPr>
                </a:tc>
                <a:tc>
                  <a:txBody>
                    <a:bodyPr/>
                    <a:lstStyle/>
                    <a:p>
                      <a:pPr algn="ctr"/>
                      <a:r>
                        <a:rPr lang="en-US" dirty="0">
                          <a:solidFill>
                            <a:schemeClr val="bg1"/>
                          </a:solidFill>
                        </a:rPr>
                        <a:t>52 Week Range </a:t>
                      </a:r>
                    </a:p>
                  </a:txBody>
                  <a:tcPr marL="0" marR="0" marT="0" marB="0">
                    <a:solidFill>
                      <a:srgbClr val="980039"/>
                    </a:solidFill>
                  </a:tcPr>
                </a:tc>
                <a:tc>
                  <a:txBody>
                    <a:bodyPr/>
                    <a:lstStyle/>
                    <a:p>
                      <a:pPr lvl="0" algn="ctr">
                        <a:buNone/>
                      </a:pPr>
                      <a:r>
                        <a:rPr lang="en-US" dirty="0">
                          <a:solidFill>
                            <a:schemeClr val="bg1"/>
                          </a:solidFill>
                        </a:rPr>
                        <a:t>1 Year Return</a:t>
                      </a:r>
                    </a:p>
                  </a:txBody>
                  <a:tcPr marL="0" marR="0" marT="0" marB="0">
                    <a:solidFill>
                      <a:srgbClr val="980039"/>
                    </a:solidFill>
                  </a:tcPr>
                </a:tc>
                <a:tc>
                  <a:txBody>
                    <a:bodyPr/>
                    <a:lstStyle/>
                    <a:p>
                      <a:pPr algn="ctr"/>
                      <a:r>
                        <a:rPr lang="en-US" dirty="0">
                          <a:solidFill>
                            <a:schemeClr val="bg1"/>
                          </a:solidFill>
                        </a:rPr>
                        <a:t>YTD Return</a:t>
                      </a:r>
                    </a:p>
                  </a:txBody>
                  <a:tcPr marL="0" marR="0" marT="0" marB="0">
                    <a:solidFill>
                      <a:srgbClr val="980039"/>
                    </a:solidFill>
                  </a:tcPr>
                </a:tc>
                <a:tc>
                  <a:txBody>
                    <a:bodyPr/>
                    <a:lstStyle/>
                    <a:p>
                      <a:pPr algn="ctr"/>
                      <a:r>
                        <a:rPr lang="en-US" dirty="0">
                          <a:solidFill>
                            <a:schemeClr val="bg1"/>
                          </a:solidFill>
                        </a:rPr>
                        <a:t>Beta</a:t>
                      </a:r>
                    </a:p>
                  </a:txBody>
                  <a:tcPr marL="0" marR="0" marT="0" marB="0">
                    <a:solidFill>
                      <a:srgbClr val="980039"/>
                    </a:solidFill>
                  </a:tcPr>
                </a:tc>
                <a:tc>
                  <a:txBody>
                    <a:bodyPr/>
                    <a:lstStyle/>
                    <a:p>
                      <a:pPr algn="ctr"/>
                      <a:r>
                        <a:rPr lang="en-US" dirty="0">
                          <a:solidFill>
                            <a:schemeClr val="bg1"/>
                          </a:solidFill>
                        </a:rPr>
                        <a:t>EPS</a:t>
                      </a:r>
                    </a:p>
                  </a:txBody>
                  <a:tcPr marL="0" marR="0" marT="0" marB="0">
                    <a:solidFill>
                      <a:srgbClr val="980039"/>
                    </a:solidFill>
                  </a:tcPr>
                </a:tc>
                <a:tc>
                  <a:txBody>
                    <a:bodyPr/>
                    <a:lstStyle/>
                    <a:p>
                      <a:pPr algn="ctr"/>
                      <a:r>
                        <a:rPr lang="en-US" dirty="0">
                          <a:solidFill>
                            <a:schemeClr val="bg1"/>
                          </a:solidFill>
                        </a:rPr>
                        <a:t>Dividend Yield</a:t>
                      </a:r>
                    </a:p>
                  </a:txBody>
                  <a:tcPr marL="0" marR="0" marT="0" marB="0">
                    <a:solidFill>
                      <a:srgbClr val="980039"/>
                    </a:solidFill>
                  </a:tcPr>
                </a:tc>
                <a:extLst>
                  <a:ext uri="{0D108BD9-81ED-4DB2-BD59-A6C34878D82A}">
                    <a16:rowId xmlns:a16="http://schemas.microsoft.com/office/drawing/2014/main" val="880556387"/>
                  </a:ext>
                </a:extLst>
              </a:tr>
              <a:tr h="746031">
                <a:tc>
                  <a:txBody>
                    <a:bodyPr/>
                    <a:lstStyle/>
                    <a:p>
                      <a:pPr lvl="0" algn="ctr">
                        <a:buNone/>
                      </a:pPr>
                      <a:r>
                        <a:rPr lang="en-US" dirty="0"/>
                        <a:t>$397.4 billion</a:t>
                      </a:r>
                    </a:p>
                  </a:txBody>
                  <a:tcPr>
                    <a:solidFill>
                      <a:srgbClr val="D8D8D8"/>
                    </a:solidFill>
                  </a:tcPr>
                </a:tc>
                <a:tc>
                  <a:txBody>
                    <a:bodyPr/>
                    <a:lstStyle/>
                    <a:p>
                      <a:pPr lvl="0" algn="ctr">
                        <a:buNone/>
                      </a:pPr>
                      <a:r>
                        <a:rPr lang="en-US" dirty="0"/>
                        <a:t>7.3 billion</a:t>
                      </a:r>
                    </a:p>
                  </a:txBody>
                  <a:tcPr>
                    <a:solidFill>
                      <a:srgbClr val="D8D8D8"/>
                    </a:solidFill>
                  </a:tcPr>
                </a:tc>
                <a:tc>
                  <a:txBody>
                    <a:bodyPr/>
                    <a:lstStyle/>
                    <a:p>
                      <a:pPr lvl="0" algn="ctr">
                        <a:buNone/>
                      </a:pPr>
                      <a:r>
                        <a:rPr lang="en-US" dirty="0"/>
                        <a:t>$54.69 - 33.07</a:t>
                      </a:r>
                    </a:p>
                  </a:txBody>
                  <a:tcPr>
                    <a:solidFill>
                      <a:srgbClr val="D8D8D8"/>
                    </a:solidFill>
                  </a:tcPr>
                </a:tc>
                <a:tc>
                  <a:txBody>
                    <a:bodyPr/>
                    <a:lstStyle/>
                    <a:p>
                      <a:pPr lvl="0" algn="ctr">
                        <a:buNone/>
                      </a:pPr>
                      <a:r>
                        <a:rPr lang="en-US" dirty="0"/>
                        <a:t>12.92%</a:t>
                      </a:r>
                    </a:p>
                  </a:txBody>
                  <a:tcPr>
                    <a:solidFill>
                      <a:srgbClr val="D8D8D8"/>
                    </a:solidFill>
                  </a:tcPr>
                </a:tc>
                <a:tc>
                  <a:txBody>
                    <a:bodyPr/>
                    <a:lstStyle/>
                    <a:p>
                      <a:pPr lvl="0" algn="ctr">
                        <a:buNone/>
                      </a:pPr>
                      <a:r>
                        <a:rPr lang="en-US" dirty="0"/>
                        <a:t>21.13%</a:t>
                      </a:r>
                    </a:p>
                  </a:txBody>
                  <a:tcPr>
                    <a:solidFill>
                      <a:srgbClr val="D8D8D8"/>
                    </a:solidFill>
                  </a:tcPr>
                </a:tc>
                <a:tc>
                  <a:txBody>
                    <a:bodyPr/>
                    <a:lstStyle/>
                    <a:p>
                      <a:pPr lvl="0" algn="ctr">
                        <a:buNone/>
                      </a:pPr>
                      <a:r>
                        <a:rPr lang="en-US" dirty="0"/>
                        <a:t>1.30</a:t>
                      </a:r>
                    </a:p>
                  </a:txBody>
                  <a:tcPr>
                    <a:solidFill>
                      <a:srgbClr val="D8D8D8"/>
                    </a:solidFill>
                  </a:tcPr>
                </a:tc>
                <a:tc>
                  <a:txBody>
                    <a:bodyPr/>
                    <a:lstStyle/>
                    <a:p>
                      <a:pPr lvl="0" algn="ctr">
                        <a:buNone/>
                      </a:pPr>
                      <a:r>
                        <a:rPr lang="en-US" dirty="0"/>
                        <a:t>3.66</a:t>
                      </a:r>
                    </a:p>
                  </a:txBody>
                  <a:tcPr>
                    <a:solidFill>
                      <a:srgbClr val="D8D8D8"/>
                    </a:solidFill>
                  </a:tcPr>
                </a:tc>
                <a:tc>
                  <a:txBody>
                    <a:bodyPr/>
                    <a:lstStyle/>
                    <a:p>
                      <a:pPr lvl="0" algn="ctr">
                        <a:buNone/>
                      </a:pPr>
                      <a:r>
                        <a:rPr lang="en-US" dirty="0"/>
                        <a:t>2.09%</a:t>
                      </a:r>
                    </a:p>
                  </a:txBody>
                  <a:tcPr>
                    <a:solidFill>
                      <a:srgbClr val="D8D8D8"/>
                    </a:solidFill>
                  </a:tcPr>
                </a:tc>
                <a:extLst>
                  <a:ext uri="{0D108BD9-81ED-4DB2-BD59-A6C34878D82A}">
                    <a16:rowId xmlns:a16="http://schemas.microsoft.com/office/drawing/2014/main" val="1949941447"/>
                  </a:ext>
                </a:extLst>
              </a:tr>
            </a:tbl>
          </a:graphicData>
        </a:graphic>
      </p:graphicFrame>
    </p:spTree>
    <p:extLst>
      <p:ext uri="{BB962C8B-B14F-4D97-AF65-F5344CB8AC3E}">
        <p14:creationId xmlns:p14="http://schemas.microsoft.com/office/powerpoint/2010/main" val="187694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1C572-2B99-F673-EF82-8C0E9573BEFD}"/>
            </a:ext>
          </a:extLst>
        </p:cNvPr>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1B509867-3A89-61A8-1948-42F55D4C693E}"/>
              </a:ext>
            </a:extLst>
          </p:cNvPr>
          <p:cNvGraphicFramePr>
            <a:graphicFrameLocks noGrp="1"/>
          </p:cNvGraphicFramePr>
          <p:nvPr>
            <p:ph idx="1"/>
            <p:extLst>
              <p:ext uri="{D42A27DB-BD31-4B8C-83A1-F6EECF244321}">
                <p14:modId xmlns:p14="http://schemas.microsoft.com/office/powerpoint/2010/main" val="2955286445"/>
              </p:ext>
            </p:extLst>
          </p:nvPr>
        </p:nvGraphicFramePr>
        <p:xfrm>
          <a:off x="581025" y="2222500"/>
          <a:ext cx="5103213" cy="3403597"/>
        </p:xfrm>
        <a:graphic>
          <a:graphicData uri="http://schemas.openxmlformats.org/drawingml/2006/table">
            <a:tbl>
              <a:tblPr firstRow="1" bandRow="1">
                <a:tableStyleId>{5C22544A-7EE6-4342-B048-85BDC9FD1C3A}</a:tableStyleId>
              </a:tblPr>
              <a:tblGrid>
                <a:gridCol w="1701071">
                  <a:extLst>
                    <a:ext uri="{9D8B030D-6E8A-4147-A177-3AD203B41FA5}">
                      <a16:colId xmlns:a16="http://schemas.microsoft.com/office/drawing/2014/main" val="808046928"/>
                    </a:ext>
                  </a:extLst>
                </a:gridCol>
                <a:gridCol w="1701071">
                  <a:extLst>
                    <a:ext uri="{9D8B030D-6E8A-4147-A177-3AD203B41FA5}">
                      <a16:colId xmlns:a16="http://schemas.microsoft.com/office/drawing/2014/main" val="3034917863"/>
                    </a:ext>
                  </a:extLst>
                </a:gridCol>
                <a:gridCol w="1701071">
                  <a:extLst>
                    <a:ext uri="{9D8B030D-6E8A-4147-A177-3AD203B41FA5}">
                      <a16:colId xmlns:a16="http://schemas.microsoft.com/office/drawing/2014/main" val="2375287172"/>
                    </a:ext>
                  </a:extLst>
                </a:gridCol>
              </a:tblGrid>
              <a:tr h="370840">
                <a:tc>
                  <a:txBody>
                    <a:bodyPr/>
                    <a:lstStyle/>
                    <a:p>
                      <a:r>
                        <a:rPr lang="en-US" dirty="0"/>
                        <a:t>Business Segment</a:t>
                      </a:r>
                    </a:p>
                  </a:txBody>
                  <a:tcPr/>
                </a:tc>
                <a:tc>
                  <a:txBody>
                    <a:bodyPr/>
                    <a:lstStyle/>
                    <a:p>
                      <a:r>
                        <a:rPr lang="en-US" dirty="0"/>
                        <a:t>YTD 3Q25 Net Income</a:t>
                      </a:r>
                    </a:p>
                  </a:txBody>
                  <a:tcPr/>
                </a:tc>
                <a:tc>
                  <a:txBody>
                    <a:bodyPr/>
                    <a:lstStyle/>
                    <a:p>
                      <a:pPr lvl="0">
                        <a:buNone/>
                      </a:pPr>
                      <a:r>
                        <a:rPr lang="en-US" dirty="0"/>
                        <a:t>YTD 3Q24</a:t>
                      </a:r>
                    </a:p>
                    <a:p>
                      <a:pPr lvl="0">
                        <a:buNone/>
                      </a:pPr>
                      <a:r>
                        <a:rPr lang="en-US" dirty="0"/>
                        <a:t>Net Income</a:t>
                      </a:r>
                    </a:p>
                  </a:txBody>
                  <a:tcPr/>
                </a:tc>
                <a:extLst>
                  <a:ext uri="{0D108BD9-81ED-4DB2-BD59-A6C34878D82A}">
                    <a16:rowId xmlns:a16="http://schemas.microsoft.com/office/drawing/2014/main" val="2566599316"/>
                  </a:ext>
                </a:extLst>
              </a:tr>
              <a:tr h="370840">
                <a:tc>
                  <a:txBody>
                    <a:bodyPr/>
                    <a:lstStyle/>
                    <a:p>
                      <a:r>
                        <a:rPr lang="en-US" dirty="0"/>
                        <a:t>Consumer Banking</a:t>
                      </a:r>
                    </a:p>
                  </a:txBody>
                  <a:tcPr/>
                </a:tc>
                <a:tc>
                  <a:txBody>
                    <a:bodyPr/>
                    <a:lstStyle/>
                    <a:p>
                      <a:r>
                        <a:rPr lang="en-US" dirty="0"/>
                        <a:t>$3.4 billion </a:t>
                      </a:r>
                    </a:p>
                  </a:txBody>
                  <a:tcPr/>
                </a:tc>
                <a:tc>
                  <a:txBody>
                    <a:bodyPr/>
                    <a:lstStyle/>
                    <a:p>
                      <a:pPr lvl="0">
                        <a:buNone/>
                      </a:pPr>
                      <a:r>
                        <a:rPr lang="en-US" dirty="0"/>
                        <a:t>$2.7 billion</a:t>
                      </a:r>
                    </a:p>
                  </a:txBody>
                  <a:tcPr/>
                </a:tc>
                <a:extLst>
                  <a:ext uri="{0D108BD9-81ED-4DB2-BD59-A6C34878D82A}">
                    <a16:rowId xmlns:a16="http://schemas.microsoft.com/office/drawing/2014/main" val="2191395711"/>
                  </a:ext>
                </a:extLst>
              </a:tr>
              <a:tr h="370840">
                <a:tc>
                  <a:txBody>
                    <a:bodyPr/>
                    <a:lstStyle/>
                    <a:p>
                      <a:r>
                        <a:rPr lang="en-US"/>
                        <a:t>Global Wealth &amp; IM</a:t>
                      </a:r>
                    </a:p>
                  </a:txBody>
                  <a:tcPr/>
                </a:tc>
                <a:tc>
                  <a:txBody>
                    <a:bodyPr/>
                    <a:lstStyle/>
                    <a:p>
                      <a:r>
                        <a:rPr lang="en-US" dirty="0"/>
                        <a:t>$1.3 billion</a:t>
                      </a:r>
                    </a:p>
                  </a:txBody>
                  <a:tcPr/>
                </a:tc>
                <a:tc>
                  <a:txBody>
                    <a:bodyPr/>
                    <a:lstStyle/>
                    <a:p>
                      <a:pPr lvl="0">
                        <a:buNone/>
                      </a:pPr>
                      <a:r>
                        <a:rPr lang="en-US" dirty="0"/>
                        <a:t>$1.1 billion</a:t>
                      </a:r>
                    </a:p>
                  </a:txBody>
                  <a:tcPr/>
                </a:tc>
                <a:extLst>
                  <a:ext uri="{0D108BD9-81ED-4DB2-BD59-A6C34878D82A}">
                    <a16:rowId xmlns:a16="http://schemas.microsoft.com/office/drawing/2014/main" val="3312191658"/>
                  </a:ext>
                </a:extLst>
              </a:tr>
              <a:tr h="370840">
                <a:tc>
                  <a:txBody>
                    <a:bodyPr/>
                    <a:lstStyle/>
                    <a:p>
                      <a:r>
                        <a:rPr lang="en-US" dirty="0"/>
                        <a:t>Global Banking</a:t>
                      </a:r>
                    </a:p>
                  </a:txBody>
                  <a:tcPr/>
                </a:tc>
                <a:tc>
                  <a:txBody>
                    <a:bodyPr/>
                    <a:lstStyle/>
                    <a:p>
                      <a:r>
                        <a:rPr lang="en-US" dirty="0"/>
                        <a:t>$2.1 billion</a:t>
                      </a:r>
                    </a:p>
                  </a:txBody>
                  <a:tcPr/>
                </a:tc>
                <a:tc>
                  <a:txBody>
                    <a:bodyPr/>
                    <a:lstStyle/>
                    <a:p>
                      <a:pPr lvl="0">
                        <a:buNone/>
                      </a:pPr>
                      <a:r>
                        <a:rPr lang="en-US" dirty="0"/>
                        <a:t>$1.9 billion</a:t>
                      </a:r>
                    </a:p>
                  </a:txBody>
                  <a:tcPr/>
                </a:tc>
                <a:extLst>
                  <a:ext uri="{0D108BD9-81ED-4DB2-BD59-A6C34878D82A}">
                    <a16:rowId xmlns:a16="http://schemas.microsoft.com/office/drawing/2014/main" val="1639678237"/>
                  </a:ext>
                </a:extLst>
              </a:tr>
              <a:tr h="370840">
                <a:tc>
                  <a:txBody>
                    <a:bodyPr/>
                    <a:lstStyle/>
                    <a:p>
                      <a:r>
                        <a:rPr lang="en-US" dirty="0"/>
                        <a:t>Global Markets</a:t>
                      </a:r>
                    </a:p>
                  </a:txBody>
                  <a:tcPr/>
                </a:tc>
                <a:tc>
                  <a:txBody>
                    <a:bodyPr/>
                    <a:lstStyle/>
                    <a:p>
                      <a:r>
                        <a:rPr lang="en-US" dirty="0"/>
                        <a:t>$1.6 billion</a:t>
                      </a:r>
                    </a:p>
                  </a:txBody>
                  <a:tcPr/>
                </a:tc>
                <a:tc>
                  <a:txBody>
                    <a:bodyPr/>
                    <a:lstStyle/>
                    <a:p>
                      <a:pPr lvl="0">
                        <a:buNone/>
                      </a:pPr>
                      <a:r>
                        <a:rPr lang="en-US" dirty="0"/>
                        <a:t>$1.5 billion</a:t>
                      </a:r>
                    </a:p>
                  </a:txBody>
                  <a:tcPr/>
                </a:tc>
                <a:extLst>
                  <a:ext uri="{0D108BD9-81ED-4DB2-BD59-A6C34878D82A}">
                    <a16:rowId xmlns:a16="http://schemas.microsoft.com/office/drawing/2014/main" val="3019209007"/>
                  </a:ext>
                </a:extLst>
              </a:tr>
              <a:tr h="370839">
                <a:tc>
                  <a:txBody>
                    <a:bodyPr/>
                    <a:lstStyle/>
                    <a:p>
                      <a:pPr lvl="0">
                        <a:buNone/>
                      </a:pPr>
                      <a:r>
                        <a:rPr lang="en-US" dirty="0"/>
                        <a:t>All other</a:t>
                      </a:r>
                    </a:p>
                  </a:txBody>
                  <a:tcPr/>
                </a:tc>
                <a:tc>
                  <a:txBody>
                    <a:bodyPr/>
                    <a:lstStyle/>
                    <a:p>
                      <a:pPr lvl="0">
                        <a:buNone/>
                      </a:pPr>
                      <a:r>
                        <a:rPr lang="en-US" dirty="0"/>
                        <a:t>($6 million)</a:t>
                      </a:r>
                    </a:p>
                  </a:txBody>
                  <a:tcPr/>
                </a:tc>
                <a:tc>
                  <a:txBody>
                    <a:bodyPr/>
                    <a:lstStyle/>
                    <a:p>
                      <a:pPr lvl="0">
                        <a:buNone/>
                      </a:pPr>
                      <a:r>
                        <a:rPr lang="en-US" dirty="0"/>
                        <a:t>($295 million)</a:t>
                      </a:r>
                    </a:p>
                  </a:txBody>
                  <a:tcPr/>
                </a:tc>
                <a:extLst>
                  <a:ext uri="{0D108BD9-81ED-4DB2-BD59-A6C34878D82A}">
                    <a16:rowId xmlns:a16="http://schemas.microsoft.com/office/drawing/2014/main" val="2137755731"/>
                  </a:ext>
                </a:extLst>
              </a:tr>
              <a:tr h="370838">
                <a:tc>
                  <a:txBody>
                    <a:bodyPr/>
                    <a:lstStyle/>
                    <a:p>
                      <a:pPr lvl="0">
                        <a:buNone/>
                      </a:pPr>
                      <a:r>
                        <a:rPr lang="en-US" dirty="0"/>
                        <a:t>Total</a:t>
                      </a:r>
                    </a:p>
                  </a:txBody>
                  <a:tcPr/>
                </a:tc>
                <a:tc>
                  <a:txBody>
                    <a:bodyPr/>
                    <a:lstStyle/>
                    <a:p>
                      <a:pPr lvl="0">
                        <a:buNone/>
                      </a:pPr>
                      <a:r>
                        <a:rPr lang="en-US" dirty="0"/>
                        <a:t>$8.5 billion</a:t>
                      </a:r>
                    </a:p>
                  </a:txBody>
                  <a:tcPr/>
                </a:tc>
                <a:tc>
                  <a:txBody>
                    <a:bodyPr/>
                    <a:lstStyle/>
                    <a:p>
                      <a:pPr lvl="0">
                        <a:buNone/>
                      </a:pPr>
                      <a:r>
                        <a:rPr lang="en-US" dirty="0"/>
                        <a:t>$6.9 billion</a:t>
                      </a:r>
                    </a:p>
                  </a:txBody>
                  <a:tcPr/>
                </a:tc>
                <a:extLst>
                  <a:ext uri="{0D108BD9-81ED-4DB2-BD59-A6C34878D82A}">
                    <a16:rowId xmlns:a16="http://schemas.microsoft.com/office/drawing/2014/main" val="3004782684"/>
                  </a:ext>
                </a:extLst>
              </a:tr>
            </a:tbl>
          </a:graphicData>
        </a:graphic>
      </p:graphicFrame>
      <p:sp>
        <p:nvSpPr>
          <p:cNvPr id="4" name="Title 3">
            <a:extLst>
              <a:ext uri="{FF2B5EF4-FFF2-40B4-BE49-F238E27FC236}">
                <a16:creationId xmlns:a16="http://schemas.microsoft.com/office/drawing/2014/main" id="{3DD956E6-BAB7-2914-576D-5EE07851AF22}"/>
              </a:ext>
            </a:extLst>
          </p:cNvPr>
          <p:cNvSpPr>
            <a:spLocks noGrp="1"/>
          </p:cNvSpPr>
          <p:nvPr>
            <p:ph type="title"/>
          </p:nvPr>
        </p:nvSpPr>
        <p:spPr/>
        <p:txBody>
          <a:bodyPr/>
          <a:lstStyle/>
          <a:p>
            <a:r>
              <a:rPr lang="en-US" dirty="0"/>
              <a:t>Business Analysis</a:t>
            </a:r>
          </a:p>
        </p:txBody>
      </p:sp>
      <p:pic>
        <p:nvPicPr>
          <p:cNvPr id="6" name="Picture 2">
            <a:extLst>
              <a:ext uri="{FF2B5EF4-FFF2-40B4-BE49-F238E27FC236}">
                <a16:creationId xmlns:a16="http://schemas.microsoft.com/office/drawing/2014/main" id="{64FFE5CA-8376-D60F-00B1-358A7CFB8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985" y="6024134"/>
            <a:ext cx="4898822" cy="4898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E50076BC-B0AA-BDFC-6878-B9690E981E87}"/>
              </a:ext>
            </a:extLst>
          </p:cNvPr>
          <p:cNvGraphicFramePr/>
          <p:nvPr>
            <p:extLst>
              <p:ext uri="{D42A27DB-BD31-4B8C-83A1-F6EECF244321}">
                <p14:modId xmlns:p14="http://schemas.microsoft.com/office/powerpoint/2010/main" val="3514722786"/>
              </p:ext>
            </p:extLst>
          </p:nvPr>
        </p:nvGraphicFramePr>
        <p:xfrm>
          <a:off x="6099409" y="2222482"/>
          <a:ext cx="5488086" cy="3824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073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0400A-AE70-B5C1-E25C-752775245CF7}"/>
            </a:ext>
          </a:extLst>
        </p:cNvPr>
        <p:cNvGrpSpPr/>
        <p:nvPr/>
      </p:nvGrpSpPr>
      <p:grpSpPr>
        <a:xfrm>
          <a:off x="0" y="0"/>
          <a:ext cx="0" cy="0"/>
          <a:chOff x="0" y="0"/>
          <a:chExt cx="0" cy="0"/>
        </a:xfrm>
      </p:grpSpPr>
      <p:pic>
        <p:nvPicPr>
          <p:cNvPr id="2" name="Content Placeholder 1" descr="A screenshot of a spreadsheet&#10;&#10;AI-generated content may be incorrect.">
            <a:extLst>
              <a:ext uri="{FF2B5EF4-FFF2-40B4-BE49-F238E27FC236}">
                <a16:creationId xmlns:a16="http://schemas.microsoft.com/office/drawing/2014/main" id="{32BC7822-7868-C14B-0EFF-3C2817172EA4}"/>
              </a:ext>
            </a:extLst>
          </p:cNvPr>
          <p:cNvPicPr>
            <a:picLocks noGrp="1" noChangeAspect="1"/>
          </p:cNvPicPr>
          <p:nvPr>
            <p:ph idx="1"/>
          </p:nvPr>
        </p:nvPicPr>
        <p:blipFill>
          <a:blip r:embed="rId2"/>
          <a:stretch>
            <a:fillRect/>
          </a:stretch>
        </p:blipFill>
        <p:spPr>
          <a:xfrm>
            <a:off x="2057399" y="2154311"/>
            <a:ext cx="8512628" cy="3596367"/>
          </a:xfrm>
          <a:prstGeom prst="rect">
            <a:avLst/>
          </a:prstGeom>
        </p:spPr>
      </p:pic>
      <p:sp>
        <p:nvSpPr>
          <p:cNvPr id="4" name="Title 3">
            <a:extLst>
              <a:ext uri="{FF2B5EF4-FFF2-40B4-BE49-F238E27FC236}">
                <a16:creationId xmlns:a16="http://schemas.microsoft.com/office/drawing/2014/main" id="{2B9B1B55-18EC-4756-EB3F-2F30651C3ED5}"/>
              </a:ext>
            </a:extLst>
          </p:cNvPr>
          <p:cNvSpPr>
            <a:spLocks noGrp="1"/>
          </p:cNvSpPr>
          <p:nvPr>
            <p:ph type="title"/>
          </p:nvPr>
        </p:nvSpPr>
        <p:spPr/>
        <p:txBody>
          <a:bodyPr/>
          <a:lstStyle/>
          <a:p>
            <a:r>
              <a:rPr lang="en-US" dirty="0"/>
              <a:t>Financial Analysis</a:t>
            </a:r>
          </a:p>
        </p:txBody>
      </p:sp>
      <p:pic>
        <p:nvPicPr>
          <p:cNvPr id="6" name="Picture 2">
            <a:extLst>
              <a:ext uri="{FF2B5EF4-FFF2-40B4-BE49-F238E27FC236}">
                <a16:creationId xmlns:a16="http://schemas.microsoft.com/office/drawing/2014/main" id="{3F8FFE25-0D0E-D4E5-9816-EC78912DB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85" y="6024134"/>
            <a:ext cx="4898822" cy="48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23DC1-DA8F-D082-E5D0-53F4D131B5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FF07DD-A837-D37F-F8F5-5C164ACDE9EE}"/>
              </a:ext>
            </a:extLst>
          </p:cNvPr>
          <p:cNvSpPr>
            <a:spLocks noGrp="1"/>
          </p:cNvSpPr>
          <p:nvPr>
            <p:ph type="title"/>
          </p:nvPr>
        </p:nvSpPr>
        <p:spPr/>
        <p:txBody>
          <a:bodyPr/>
          <a:lstStyle/>
          <a:p>
            <a:r>
              <a:rPr lang="en-US" dirty="0"/>
              <a:t>Valuation</a:t>
            </a:r>
          </a:p>
        </p:txBody>
      </p:sp>
      <p:pic>
        <p:nvPicPr>
          <p:cNvPr id="6" name="Picture 2">
            <a:extLst>
              <a:ext uri="{FF2B5EF4-FFF2-40B4-BE49-F238E27FC236}">
                <a16:creationId xmlns:a16="http://schemas.microsoft.com/office/drawing/2014/main" id="{8DC1D506-AF83-40F8-18A0-20F7A9ADF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985" y="6024134"/>
            <a:ext cx="4898822" cy="48988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4">
            <a:extLst>
              <a:ext uri="{FF2B5EF4-FFF2-40B4-BE49-F238E27FC236}">
                <a16:creationId xmlns:a16="http://schemas.microsoft.com/office/drawing/2014/main" id="{C3FA9CEE-3729-00A4-F7C0-D192BB94A48B}"/>
              </a:ext>
            </a:extLst>
          </p:cNvPr>
          <p:cNvSpPr txBox="1">
            <a:spLocks/>
          </p:cNvSpPr>
          <p:nvPr/>
        </p:nvSpPr>
        <p:spPr>
          <a:xfrm>
            <a:off x="613977" y="2223083"/>
            <a:ext cx="4930138" cy="1349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800" kern="1200">
                <a:solidFill>
                  <a:schemeClr val="tx2">
                    <a:lumMod val="60000"/>
                    <a:lumOff val="40000"/>
                  </a:schemeClr>
                </a:solidFill>
                <a:latin typeface="+mn-lt"/>
                <a:ea typeface="+mn-ea"/>
                <a:cs typeface="+mn-cs"/>
              </a:defRPr>
            </a:lvl1pPr>
            <a:lvl2pPr marL="630000" indent="-306000" algn="l" defTabSz="457200" rtl="0" eaLnBrk="1" latinLnBrk="0" hangingPunct="1">
              <a:spcBef>
                <a:spcPct val="20000"/>
              </a:spcBef>
              <a:spcAft>
                <a:spcPts val="600"/>
              </a:spcAft>
              <a:buClr>
                <a:srgbClr val="980039"/>
              </a:buClr>
              <a:buSzPct val="92000"/>
              <a:buFont typeface="Arial" panose="020B0604020202020204" pitchFamily="34" charset="0"/>
              <a:buChar char="•"/>
              <a:defRPr sz="1600" kern="1200">
                <a:solidFill>
                  <a:schemeClr val="tx2">
                    <a:lumMod val="60000"/>
                    <a:lumOff val="40000"/>
                  </a:schemeClr>
                </a:solidFill>
                <a:latin typeface="+mn-lt"/>
                <a:ea typeface="+mn-ea"/>
                <a:cs typeface="+mn-cs"/>
              </a:defRPr>
            </a:lvl2pPr>
            <a:lvl3pPr marL="900000" indent="-270000" algn="l" defTabSz="457200" rtl="0" eaLnBrk="1" latinLnBrk="0" hangingPunct="1">
              <a:spcBef>
                <a:spcPct val="20000"/>
              </a:spcBef>
              <a:spcAft>
                <a:spcPts val="600"/>
              </a:spcAft>
              <a:buClr>
                <a:srgbClr val="980039"/>
              </a:buClr>
              <a:buSzPct val="92000"/>
              <a:buFont typeface="Courier New" panose="02070309020205020404" pitchFamily="49" charset="0"/>
              <a:buChar char="o"/>
              <a:defRPr sz="1400" kern="1200">
                <a:solidFill>
                  <a:schemeClr val="tx2">
                    <a:lumMod val="60000"/>
                    <a:lumOff val="40000"/>
                  </a:schemeClr>
                </a:solidFill>
                <a:latin typeface="+mn-lt"/>
                <a:ea typeface="+mn-ea"/>
                <a:cs typeface="+mn-cs"/>
              </a:defRPr>
            </a:lvl3pPr>
            <a:lvl4pPr marL="124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4pPr>
            <a:lvl5pPr marL="160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5pPr>
            <a:lvl6pPr marL="19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6pPr>
            <a:lvl7pPr marL="22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7pPr>
            <a:lvl8pPr marL="25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8pPr>
            <a:lvl9pPr marL="28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9pPr>
          </a:lstStyle>
          <a:p>
            <a:pPr marL="305435" indent="-305435"/>
            <a:r>
              <a:rPr lang="en-US" dirty="0"/>
              <a:t>Total Projected Yield: 11.2%</a:t>
            </a:r>
          </a:p>
          <a:p>
            <a:pPr marL="629920" lvl="1" indent="-305435">
              <a:buFont typeface="Courier New" panose="05020102010507070707" pitchFamily="18" charset="2"/>
              <a:buChar char="o"/>
            </a:pPr>
            <a:r>
              <a:rPr lang="en-US" dirty="0"/>
              <a:t>9.2% upside + 2% dividend yield</a:t>
            </a:r>
          </a:p>
        </p:txBody>
      </p:sp>
      <p:pic>
        <p:nvPicPr>
          <p:cNvPr id="2" name="Picture 1" descr="A table with multiple multiples and multiples&#10;&#10;AI-generated content may be incorrect.">
            <a:extLst>
              <a:ext uri="{FF2B5EF4-FFF2-40B4-BE49-F238E27FC236}">
                <a16:creationId xmlns:a16="http://schemas.microsoft.com/office/drawing/2014/main" id="{3343A1DE-9D22-17B3-94E7-55B5C8C17175}"/>
              </a:ext>
            </a:extLst>
          </p:cNvPr>
          <p:cNvPicPr>
            <a:picLocks noChangeAspect="1"/>
          </p:cNvPicPr>
          <p:nvPr/>
        </p:nvPicPr>
        <p:blipFill>
          <a:blip r:embed="rId3"/>
          <a:stretch>
            <a:fillRect/>
          </a:stretch>
        </p:blipFill>
        <p:spPr>
          <a:xfrm>
            <a:off x="860719" y="4142377"/>
            <a:ext cx="4562712" cy="1743544"/>
          </a:xfrm>
          <a:prstGeom prst="rect">
            <a:avLst/>
          </a:prstGeom>
        </p:spPr>
      </p:pic>
      <p:pic>
        <p:nvPicPr>
          <p:cNvPr id="5" name="Picture 4" descr="A table with numbers and text&#10;&#10;AI-generated content may be incorrect.">
            <a:extLst>
              <a:ext uri="{FF2B5EF4-FFF2-40B4-BE49-F238E27FC236}">
                <a16:creationId xmlns:a16="http://schemas.microsoft.com/office/drawing/2014/main" id="{CF76B432-0104-91D6-6B5C-39BDD9D2C10E}"/>
              </a:ext>
            </a:extLst>
          </p:cNvPr>
          <p:cNvPicPr>
            <a:picLocks noChangeAspect="1"/>
          </p:cNvPicPr>
          <p:nvPr/>
        </p:nvPicPr>
        <p:blipFill>
          <a:blip r:embed="rId4"/>
          <a:stretch>
            <a:fillRect/>
          </a:stretch>
        </p:blipFill>
        <p:spPr>
          <a:xfrm>
            <a:off x="6213299" y="3656070"/>
            <a:ext cx="5391032" cy="2245784"/>
          </a:xfrm>
          <a:prstGeom prst="rect">
            <a:avLst/>
          </a:prstGeom>
        </p:spPr>
      </p:pic>
      <p:pic>
        <p:nvPicPr>
          <p:cNvPr id="11" name="Content Placeholder 10">
            <a:extLst>
              <a:ext uri="{FF2B5EF4-FFF2-40B4-BE49-F238E27FC236}">
                <a16:creationId xmlns:a16="http://schemas.microsoft.com/office/drawing/2014/main" id="{D379BA7A-265E-6C8F-A9E4-00B5F7AA041A}"/>
              </a:ext>
            </a:extLst>
          </p:cNvPr>
          <p:cNvPicPr>
            <a:picLocks noGrp="1" noChangeAspect="1"/>
          </p:cNvPicPr>
          <p:nvPr>
            <p:ph idx="1"/>
          </p:nvPr>
        </p:nvPicPr>
        <p:blipFill>
          <a:blip r:embed="rId5"/>
          <a:stretch>
            <a:fillRect/>
          </a:stretch>
        </p:blipFill>
        <p:spPr>
          <a:xfrm>
            <a:off x="5823419" y="2227251"/>
            <a:ext cx="5785085" cy="842786"/>
          </a:xfrm>
          <a:prstGeom prst="rect">
            <a:avLst/>
          </a:prstGeom>
        </p:spPr>
      </p:pic>
    </p:spTree>
    <p:extLst>
      <p:ext uri="{BB962C8B-B14F-4D97-AF65-F5344CB8AC3E}">
        <p14:creationId xmlns:p14="http://schemas.microsoft.com/office/powerpoint/2010/main" val="54817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874FF-885E-26EB-82C0-C2C28B0792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701ED1-0466-A0D0-FC30-98E6DDC52AB3}"/>
              </a:ext>
            </a:extLst>
          </p:cNvPr>
          <p:cNvSpPr>
            <a:spLocks noGrp="1"/>
          </p:cNvSpPr>
          <p:nvPr>
            <p:ph type="title"/>
          </p:nvPr>
        </p:nvSpPr>
        <p:spPr/>
        <p:txBody>
          <a:bodyPr/>
          <a:lstStyle/>
          <a:p>
            <a:r>
              <a:rPr lang="en-US"/>
              <a:t>Jpmorgan</a:t>
            </a:r>
            <a:r>
              <a:rPr lang="en-US" dirty="0"/>
              <a:t> chase &amp; co.</a:t>
            </a:r>
          </a:p>
        </p:txBody>
      </p:sp>
      <p:sp>
        <p:nvSpPr>
          <p:cNvPr id="5" name="Text Placeholder 4">
            <a:extLst>
              <a:ext uri="{FF2B5EF4-FFF2-40B4-BE49-F238E27FC236}">
                <a16:creationId xmlns:a16="http://schemas.microsoft.com/office/drawing/2014/main" id="{A98537E7-0BBE-8E15-BA90-8194B08880E9}"/>
              </a:ext>
            </a:extLst>
          </p:cNvPr>
          <p:cNvSpPr>
            <a:spLocks noGrp="1"/>
          </p:cNvSpPr>
          <p:nvPr>
            <p:ph type="body" idx="1"/>
          </p:nvPr>
        </p:nvSpPr>
        <p:spPr/>
        <p:txBody>
          <a:bodyPr/>
          <a:lstStyle/>
          <a:p>
            <a:r>
              <a:rPr lang="en-US" dirty="0"/>
              <a:t>Financials</a:t>
            </a:r>
          </a:p>
        </p:txBody>
      </p:sp>
      <p:pic>
        <p:nvPicPr>
          <p:cNvPr id="2050" name="Picture 2" descr="JP-Morgan-Chase-Logo – PACDC">
            <a:extLst>
              <a:ext uri="{FF2B5EF4-FFF2-40B4-BE49-F238E27FC236}">
                <a16:creationId xmlns:a16="http://schemas.microsoft.com/office/drawing/2014/main" id="{6B7D34E6-61A3-A0EF-BFF7-1689E24D8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714" y="3363460"/>
            <a:ext cx="2961314" cy="166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22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3766C-B994-0078-16A5-5E7BB76575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27B733-9B23-FEB2-661F-8820362D0272}"/>
              </a:ext>
            </a:extLst>
          </p:cNvPr>
          <p:cNvSpPr>
            <a:spLocks noGrp="1"/>
          </p:cNvSpPr>
          <p:nvPr>
            <p:ph idx="1"/>
          </p:nvPr>
        </p:nvSpPr>
        <p:spPr/>
        <p:txBody>
          <a:bodyPr/>
          <a:lstStyle/>
          <a:p>
            <a:pPr marL="305435" indent="-305435"/>
            <a:r>
              <a:rPr lang="en-US" dirty="0"/>
              <a:t>$4.5 trillion in assets</a:t>
            </a:r>
          </a:p>
          <a:p>
            <a:pPr marL="305435" indent="-305435"/>
            <a:r>
              <a:rPr lang="en-US" dirty="0"/>
              <a:t>Largest U.S. Bank, headquartered in New York, NY</a:t>
            </a:r>
          </a:p>
          <a:p>
            <a:pPr marL="305435" indent="-305435"/>
            <a:r>
              <a:rPr lang="en-US" dirty="0"/>
              <a:t>3 Business Segments:  Consumer &amp; Community Banking (CCB), Commercial Investment Bank (CIB),  Asset &amp; Wealth Management (AWM)</a:t>
            </a:r>
          </a:p>
          <a:p>
            <a:pPr marL="305435" indent="-305435"/>
            <a:r>
              <a:rPr lang="en-US" dirty="0"/>
              <a:t>Over 300,000 employees, operating in over 100 countries</a:t>
            </a:r>
          </a:p>
        </p:txBody>
      </p:sp>
      <p:sp>
        <p:nvSpPr>
          <p:cNvPr id="4" name="Title 3">
            <a:extLst>
              <a:ext uri="{FF2B5EF4-FFF2-40B4-BE49-F238E27FC236}">
                <a16:creationId xmlns:a16="http://schemas.microsoft.com/office/drawing/2014/main" id="{E40EB62E-8E77-D91F-BA3E-F6AECF3576CB}"/>
              </a:ext>
            </a:extLst>
          </p:cNvPr>
          <p:cNvSpPr>
            <a:spLocks noGrp="1"/>
          </p:cNvSpPr>
          <p:nvPr>
            <p:ph type="title"/>
          </p:nvPr>
        </p:nvSpPr>
        <p:spPr/>
        <p:txBody>
          <a:bodyPr/>
          <a:lstStyle/>
          <a:p>
            <a:r>
              <a:rPr lang="en-US" dirty="0"/>
              <a:t>Overview</a:t>
            </a:r>
          </a:p>
        </p:txBody>
      </p:sp>
      <p:pic>
        <p:nvPicPr>
          <p:cNvPr id="2" name="Picture 2" descr="JP-Morgan-Chase-Logo – PACDC">
            <a:extLst>
              <a:ext uri="{FF2B5EF4-FFF2-40B4-BE49-F238E27FC236}">
                <a16:creationId xmlns:a16="http://schemas.microsoft.com/office/drawing/2014/main" id="{B14DAD34-FD64-133A-6E02-9632A336A6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62" b="21022"/>
          <a:stretch>
            <a:fillRect/>
          </a:stretch>
        </p:blipFill>
        <p:spPr bwMode="auto">
          <a:xfrm>
            <a:off x="8808441" y="5858799"/>
            <a:ext cx="2802366" cy="931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AE654E43-EC3E-2AD6-439C-C67A1FBB9A48}"/>
              </a:ext>
            </a:extLst>
          </p:cNvPr>
          <p:cNvGraphicFramePr>
            <a:graphicFrameLocks noGrp="1"/>
          </p:cNvGraphicFramePr>
          <p:nvPr>
            <p:extLst>
              <p:ext uri="{D42A27DB-BD31-4B8C-83A1-F6EECF244321}">
                <p14:modId xmlns:p14="http://schemas.microsoft.com/office/powerpoint/2010/main" val="1906625960"/>
              </p:ext>
            </p:extLst>
          </p:nvPr>
        </p:nvGraphicFramePr>
        <p:xfrm>
          <a:off x="707454" y="4416506"/>
          <a:ext cx="10786388" cy="1438775"/>
        </p:xfrm>
        <a:graphic>
          <a:graphicData uri="http://schemas.openxmlformats.org/drawingml/2006/table">
            <a:tbl>
              <a:tblPr firstRow="1" bandRow="1">
                <a:tableStyleId>{5C22544A-7EE6-4342-B048-85BDC9FD1C3A}</a:tableStyleId>
              </a:tblPr>
              <a:tblGrid>
                <a:gridCol w="1608664">
                  <a:extLst>
                    <a:ext uri="{9D8B030D-6E8A-4147-A177-3AD203B41FA5}">
                      <a16:colId xmlns:a16="http://schemas.microsoft.com/office/drawing/2014/main" val="1563258217"/>
                    </a:ext>
                  </a:extLst>
                </a:gridCol>
                <a:gridCol w="1923709">
                  <a:extLst>
                    <a:ext uri="{9D8B030D-6E8A-4147-A177-3AD203B41FA5}">
                      <a16:colId xmlns:a16="http://schemas.microsoft.com/office/drawing/2014/main" val="2095758959"/>
                    </a:ext>
                  </a:extLst>
                </a:gridCol>
                <a:gridCol w="1904999">
                  <a:extLst>
                    <a:ext uri="{9D8B030D-6E8A-4147-A177-3AD203B41FA5}">
                      <a16:colId xmlns:a16="http://schemas.microsoft.com/office/drawing/2014/main" val="3455459686"/>
                    </a:ext>
                  </a:extLst>
                </a:gridCol>
                <a:gridCol w="1174749">
                  <a:extLst>
                    <a:ext uri="{9D8B030D-6E8A-4147-A177-3AD203B41FA5}">
                      <a16:colId xmlns:a16="http://schemas.microsoft.com/office/drawing/2014/main" val="1284289519"/>
                    </a:ext>
                  </a:extLst>
                </a:gridCol>
                <a:gridCol w="1058333">
                  <a:extLst>
                    <a:ext uri="{9D8B030D-6E8A-4147-A177-3AD203B41FA5}">
                      <a16:colId xmlns:a16="http://schemas.microsoft.com/office/drawing/2014/main" val="2451628359"/>
                    </a:ext>
                  </a:extLst>
                </a:gridCol>
                <a:gridCol w="878415">
                  <a:extLst>
                    <a:ext uri="{9D8B030D-6E8A-4147-A177-3AD203B41FA5}">
                      <a16:colId xmlns:a16="http://schemas.microsoft.com/office/drawing/2014/main" val="545016730"/>
                    </a:ext>
                  </a:extLst>
                </a:gridCol>
                <a:gridCol w="1016000">
                  <a:extLst>
                    <a:ext uri="{9D8B030D-6E8A-4147-A177-3AD203B41FA5}">
                      <a16:colId xmlns:a16="http://schemas.microsoft.com/office/drawing/2014/main" val="1206014237"/>
                    </a:ext>
                  </a:extLst>
                </a:gridCol>
                <a:gridCol w="1221519">
                  <a:extLst>
                    <a:ext uri="{9D8B030D-6E8A-4147-A177-3AD203B41FA5}">
                      <a16:colId xmlns:a16="http://schemas.microsoft.com/office/drawing/2014/main" val="1140591188"/>
                    </a:ext>
                  </a:extLst>
                </a:gridCol>
              </a:tblGrid>
              <a:tr h="692744">
                <a:tc>
                  <a:txBody>
                    <a:bodyPr/>
                    <a:lstStyle/>
                    <a:p>
                      <a:pPr marL="0" lvl="0" algn="ctr">
                        <a:buNone/>
                      </a:pPr>
                      <a:r>
                        <a:rPr lang="en-US" sz="1800" b="1" kern="1200" dirty="0">
                          <a:solidFill>
                            <a:schemeClr val="bg1"/>
                          </a:solidFill>
                          <a:latin typeface="+mn-lt"/>
                          <a:ea typeface="+mn-ea"/>
                          <a:cs typeface="+mn-cs"/>
                        </a:rPr>
                        <a:t>Market Cap </a:t>
                      </a:r>
                    </a:p>
                  </a:txBody>
                  <a:tcPr marL="0" marR="0" marT="0" marB="0">
                    <a:solidFill>
                      <a:srgbClr val="980039"/>
                    </a:solidFill>
                  </a:tcPr>
                </a:tc>
                <a:tc>
                  <a:txBody>
                    <a:bodyPr/>
                    <a:lstStyle/>
                    <a:p>
                      <a:pPr algn="ctr"/>
                      <a:r>
                        <a:rPr lang="en-US" dirty="0">
                          <a:solidFill>
                            <a:schemeClr val="bg1"/>
                          </a:solidFill>
                        </a:rPr>
                        <a:t>Shares Outstanding</a:t>
                      </a:r>
                    </a:p>
                  </a:txBody>
                  <a:tcPr marL="0" marR="0" marT="0" marB="0">
                    <a:solidFill>
                      <a:srgbClr val="980039"/>
                    </a:solidFill>
                  </a:tcPr>
                </a:tc>
                <a:tc>
                  <a:txBody>
                    <a:bodyPr/>
                    <a:lstStyle/>
                    <a:p>
                      <a:pPr algn="ctr"/>
                      <a:r>
                        <a:rPr lang="en-US" dirty="0">
                          <a:solidFill>
                            <a:schemeClr val="bg1"/>
                          </a:solidFill>
                        </a:rPr>
                        <a:t>52 Week Range </a:t>
                      </a:r>
                    </a:p>
                  </a:txBody>
                  <a:tcPr marL="0" marR="0" marT="0" marB="0">
                    <a:solidFill>
                      <a:srgbClr val="980039"/>
                    </a:solidFill>
                  </a:tcPr>
                </a:tc>
                <a:tc>
                  <a:txBody>
                    <a:bodyPr/>
                    <a:lstStyle/>
                    <a:p>
                      <a:pPr lvl="0" algn="ctr">
                        <a:buNone/>
                      </a:pPr>
                      <a:r>
                        <a:rPr lang="en-US" dirty="0">
                          <a:solidFill>
                            <a:schemeClr val="bg1"/>
                          </a:solidFill>
                        </a:rPr>
                        <a:t>1 Year Return</a:t>
                      </a:r>
                    </a:p>
                  </a:txBody>
                  <a:tcPr marL="0" marR="0" marT="0" marB="0">
                    <a:solidFill>
                      <a:srgbClr val="980039"/>
                    </a:solidFill>
                  </a:tcPr>
                </a:tc>
                <a:tc>
                  <a:txBody>
                    <a:bodyPr/>
                    <a:lstStyle/>
                    <a:p>
                      <a:pPr algn="ctr"/>
                      <a:r>
                        <a:rPr lang="en-US" dirty="0">
                          <a:solidFill>
                            <a:schemeClr val="bg1"/>
                          </a:solidFill>
                        </a:rPr>
                        <a:t>YTD Return</a:t>
                      </a:r>
                    </a:p>
                  </a:txBody>
                  <a:tcPr marL="0" marR="0" marT="0" marB="0">
                    <a:solidFill>
                      <a:srgbClr val="980039"/>
                    </a:solidFill>
                  </a:tcPr>
                </a:tc>
                <a:tc>
                  <a:txBody>
                    <a:bodyPr/>
                    <a:lstStyle/>
                    <a:p>
                      <a:pPr algn="ctr"/>
                      <a:r>
                        <a:rPr lang="en-US" dirty="0">
                          <a:solidFill>
                            <a:schemeClr val="bg1"/>
                          </a:solidFill>
                        </a:rPr>
                        <a:t>Beta</a:t>
                      </a:r>
                    </a:p>
                  </a:txBody>
                  <a:tcPr marL="0" marR="0" marT="0" marB="0">
                    <a:solidFill>
                      <a:srgbClr val="980039"/>
                    </a:solidFill>
                  </a:tcPr>
                </a:tc>
                <a:tc>
                  <a:txBody>
                    <a:bodyPr/>
                    <a:lstStyle/>
                    <a:p>
                      <a:pPr algn="ctr"/>
                      <a:r>
                        <a:rPr lang="en-US" dirty="0">
                          <a:solidFill>
                            <a:schemeClr val="bg1"/>
                          </a:solidFill>
                        </a:rPr>
                        <a:t>EPS</a:t>
                      </a:r>
                    </a:p>
                  </a:txBody>
                  <a:tcPr marL="0" marR="0" marT="0" marB="0">
                    <a:solidFill>
                      <a:srgbClr val="980039"/>
                    </a:solidFill>
                  </a:tcPr>
                </a:tc>
                <a:tc>
                  <a:txBody>
                    <a:bodyPr/>
                    <a:lstStyle/>
                    <a:p>
                      <a:pPr algn="ctr"/>
                      <a:r>
                        <a:rPr lang="en-US" dirty="0">
                          <a:solidFill>
                            <a:schemeClr val="bg1"/>
                          </a:solidFill>
                        </a:rPr>
                        <a:t>Dividend Yield</a:t>
                      </a:r>
                    </a:p>
                  </a:txBody>
                  <a:tcPr marL="0" marR="0" marT="0" marB="0">
                    <a:solidFill>
                      <a:srgbClr val="980039"/>
                    </a:solidFill>
                  </a:tcPr>
                </a:tc>
                <a:extLst>
                  <a:ext uri="{0D108BD9-81ED-4DB2-BD59-A6C34878D82A}">
                    <a16:rowId xmlns:a16="http://schemas.microsoft.com/office/drawing/2014/main" val="880556387"/>
                  </a:ext>
                </a:extLst>
              </a:tr>
              <a:tr h="746031">
                <a:tc>
                  <a:txBody>
                    <a:bodyPr/>
                    <a:lstStyle/>
                    <a:p>
                      <a:pPr lvl="0" algn="ctr">
                        <a:buNone/>
                      </a:pPr>
                      <a:r>
                        <a:rPr lang="en-US" dirty="0"/>
                        <a:t>$867.9 billion</a:t>
                      </a:r>
                    </a:p>
                  </a:txBody>
                  <a:tcPr>
                    <a:solidFill>
                      <a:srgbClr val="D8D8D8"/>
                    </a:solidFill>
                  </a:tcPr>
                </a:tc>
                <a:tc>
                  <a:txBody>
                    <a:bodyPr/>
                    <a:lstStyle/>
                    <a:p>
                      <a:pPr lvl="0" algn="ctr">
                        <a:buNone/>
                      </a:pPr>
                      <a:r>
                        <a:rPr lang="en-US" dirty="0"/>
                        <a:t>2.77 billion</a:t>
                      </a:r>
                    </a:p>
                  </a:txBody>
                  <a:tcPr>
                    <a:solidFill>
                      <a:srgbClr val="D8D8D8"/>
                    </a:solidFill>
                  </a:tcPr>
                </a:tc>
                <a:tc>
                  <a:txBody>
                    <a:bodyPr/>
                    <a:lstStyle/>
                    <a:p>
                      <a:pPr lvl="0" algn="ctr">
                        <a:buNone/>
                      </a:pPr>
                      <a:r>
                        <a:rPr lang="en-US" dirty="0"/>
                        <a:t>$319.56 - 202.16</a:t>
                      </a:r>
                    </a:p>
                  </a:txBody>
                  <a:tcPr>
                    <a:solidFill>
                      <a:srgbClr val="D8D8D8"/>
                    </a:solidFill>
                  </a:tcPr>
                </a:tc>
                <a:tc>
                  <a:txBody>
                    <a:bodyPr/>
                    <a:lstStyle/>
                    <a:p>
                      <a:pPr lvl="0" algn="ctr">
                        <a:buNone/>
                      </a:pPr>
                      <a:r>
                        <a:rPr lang="en-US" dirty="0"/>
                        <a:t>25.37%</a:t>
                      </a:r>
                    </a:p>
                  </a:txBody>
                  <a:tcPr>
                    <a:solidFill>
                      <a:srgbClr val="D8D8D8"/>
                    </a:solidFill>
                  </a:tcPr>
                </a:tc>
                <a:tc>
                  <a:txBody>
                    <a:bodyPr/>
                    <a:lstStyle/>
                    <a:p>
                      <a:pPr lvl="0" algn="ctr">
                        <a:buNone/>
                      </a:pPr>
                      <a:r>
                        <a:rPr lang="en-US" dirty="0"/>
                        <a:t>30.45%</a:t>
                      </a:r>
                    </a:p>
                  </a:txBody>
                  <a:tcPr>
                    <a:solidFill>
                      <a:srgbClr val="D8D8D8"/>
                    </a:solidFill>
                  </a:tcPr>
                </a:tc>
                <a:tc>
                  <a:txBody>
                    <a:bodyPr/>
                    <a:lstStyle/>
                    <a:p>
                      <a:pPr lvl="0" algn="ctr">
                        <a:buNone/>
                      </a:pPr>
                      <a:r>
                        <a:rPr lang="en-US" dirty="0"/>
                        <a:t>1.08</a:t>
                      </a:r>
                    </a:p>
                  </a:txBody>
                  <a:tcPr>
                    <a:solidFill>
                      <a:srgbClr val="D8D8D8"/>
                    </a:solidFill>
                  </a:tcPr>
                </a:tc>
                <a:tc>
                  <a:txBody>
                    <a:bodyPr/>
                    <a:lstStyle/>
                    <a:p>
                      <a:pPr lvl="0" algn="ctr">
                        <a:buNone/>
                      </a:pPr>
                      <a:r>
                        <a:rPr lang="en-US" dirty="0"/>
                        <a:t>20.19</a:t>
                      </a:r>
                    </a:p>
                  </a:txBody>
                  <a:tcPr>
                    <a:solidFill>
                      <a:srgbClr val="D8D8D8"/>
                    </a:solidFill>
                  </a:tcPr>
                </a:tc>
                <a:tc>
                  <a:txBody>
                    <a:bodyPr/>
                    <a:lstStyle/>
                    <a:p>
                      <a:pPr lvl="0" algn="ctr">
                        <a:buNone/>
                      </a:pPr>
                      <a:r>
                        <a:rPr lang="en-US" dirty="0"/>
                        <a:t>1.92%</a:t>
                      </a:r>
                    </a:p>
                  </a:txBody>
                  <a:tcPr>
                    <a:solidFill>
                      <a:srgbClr val="D8D8D8"/>
                    </a:solidFill>
                  </a:tcPr>
                </a:tc>
                <a:extLst>
                  <a:ext uri="{0D108BD9-81ED-4DB2-BD59-A6C34878D82A}">
                    <a16:rowId xmlns:a16="http://schemas.microsoft.com/office/drawing/2014/main" val="1949941447"/>
                  </a:ext>
                </a:extLst>
              </a:tr>
            </a:tbl>
          </a:graphicData>
        </a:graphic>
      </p:graphicFrame>
    </p:spTree>
    <p:extLst>
      <p:ext uri="{BB962C8B-B14F-4D97-AF65-F5344CB8AC3E}">
        <p14:creationId xmlns:p14="http://schemas.microsoft.com/office/powerpoint/2010/main" val="236985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C20E-3DCB-DEBB-6A8A-378DA958EC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66F393-296D-BA67-CBB6-0F986B21B0E4}"/>
              </a:ext>
            </a:extLst>
          </p:cNvPr>
          <p:cNvSpPr>
            <a:spLocks noGrp="1"/>
          </p:cNvSpPr>
          <p:nvPr>
            <p:ph type="title"/>
          </p:nvPr>
        </p:nvSpPr>
        <p:spPr/>
        <p:txBody>
          <a:bodyPr/>
          <a:lstStyle/>
          <a:p>
            <a:r>
              <a:rPr lang="en-US" dirty="0"/>
              <a:t>Business Analysis</a:t>
            </a:r>
          </a:p>
        </p:txBody>
      </p:sp>
      <p:pic>
        <p:nvPicPr>
          <p:cNvPr id="2" name="Picture 2" descr="JP-Morgan-Chase-Logo – PACDC">
            <a:extLst>
              <a:ext uri="{FF2B5EF4-FFF2-40B4-BE49-F238E27FC236}">
                <a16:creationId xmlns:a16="http://schemas.microsoft.com/office/drawing/2014/main" id="{396DFCA3-8DF8-52E5-416C-8CC0EE94E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62" b="21022"/>
          <a:stretch>
            <a:fillRect/>
          </a:stretch>
        </p:blipFill>
        <p:spPr bwMode="auto">
          <a:xfrm>
            <a:off x="8808441" y="5858799"/>
            <a:ext cx="2802366" cy="931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48258E92-2F82-AB30-626E-ABCEED8D1C6E}"/>
              </a:ext>
            </a:extLst>
          </p:cNvPr>
          <p:cNvGraphicFramePr>
            <a:graphicFrameLocks/>
          </p:cNvGraphicFramePr>
          <p:nvPr>
            <p:extLst>
              <p:ext uri="{D42A27DB-BD31-4B8C-83A1-F6EECF244321}">
                <p14:modId xmlns:p14="http://schemas.microsoft.com/office/powerpoint/2010/main" val="1859070215"/>
              </p:ext>
            </p:extLst>
          </p:nvPr>
        </p:nvGraphicFramePr>
        <p:xfrm>
          <a:off x="581025" y="2222500"/>
          <a:ext cx="5103213" cy="2494278"/>
        </p:xfrm>
        <a:graphic>
          <a:graphicData uri="http://schemas.openxmlformats.org/drawingml/2006/table">
            <a:tbl>
              <a:tblPr firstRow="1" bandRow="1">
                <a:tableStyleId>{5C22544A-7EE6-4342-B048-85BDC9FD1C3A}</a:tableStyleId>
              </a:tblPr>
              <a:tblGrid>
                <a:gridCol w="1701071">
                  <a:extLst>
                    <a:ext uri="{9D8B030D-6E8A-4147-A177-3AD203B41FA5}">
                      <a16:colId xmlns:a16="http://schemas.microsoft.com/office/drawing/2014/main" val="808046928"/>
                    </a:ext>
                  </a:extLst>
                </a:gridCol>
                <a:gridCol w="1701071">
                  <a:extLst>
                    <a:ext uri="{9D8B030D-6E8A-4147-A177-3AD203B41FA5}">
                      <a16:colId xmlns:a16="http://schemas.microsoft.com/office/drawing/2014/main" val="3034917863"/>
                    </a:ext>
                  </a:extLst>
                </a:gridCol>
                <a:gridCol w="1701071">
                  <a:extLst>
                    <a:ext uri="{9D8B030D-6E8A-4147-A177-3AD203B41FA5}">
                      <a16:colId xmlns:a16="http://schemas.microsoft.com/office/drawing/2014/main" val="2375287172"/>
                    </a:ext>
                  </a:extLst>
                </a:gridCol>
              </a:tblGrid>
              <a:tr h="370840">
                <a:tc>
                  <a:txBody>
                    <a:bodyPr/>
                    <a:lstStyle/>
                    <a:p>
                      <a:r>
                        <a:rPr lang="en-US" dirty="0"/>
                        <a:t>Business Segment</a:t>
                      </a:r>
                    </a:p>
                  </a:txBody>
                  <a:tcPr/>
                </a:tc>
                <a:tc>
                  <a:txBody>
                    <a:bodyPr/>
                    <a:lstStyle/>
                    <a:p>
                      <a:r>
                        <a:rPr lang="en-US" dirty="0"/>
                        <a:t>YTD 3Q25 Net Income</a:t>
                      </a:r>
                    </a:p>
                  </a:txBody>
                  <a:tcPr/>
                </a:tc>
                <a:tc>
                  <a:txBody>
                    <a:bodyPr/>
                    <a:lstStyle/>
                    <a:p>
                      <a:pPr lvl="0">
                        <a:buNone/>
                      </a:pPr>
                      <a:r>
                        <a:rPr lang="en-US" dirty="0"/>
                        <a:t>YTD 3Q24</a:t>
                      </a:r>
                    </a:p>
                    <a:p>
                      <a:pPr lvl="0">
                        <a:buNone/>
                      </a:pPr>
                      <a:r>
                        <a:rPr lang="en-US" dirty="0"/>
                        <a:t>Net Income</a:t>
                      </a:r>
                    </a:p>
                  </a:txBody>
                  <a:tcPr/>
                </a:tc>
                <a:extLst>
                  <a:ext uri="{0D108BD9-81ED-4DB2-BD59-A6C34878D82A}">
                    <a16:rowId xmlns:a16="http://schemas.microsoft.com/office/drawing/2014/main" val="2566599316"/>
                  </a:ext>
                </a:extLst>
              </a:tr>
              <a:tr h="370840">
                <a:tc>
                  <a:txBody>
                    <a:bodyPr/>
                    <a:lstStyle/>
                    <a:p>
                      <a:r>
                        <a:rPr lang="en-US" dirty="0"/>
                        <a:t>CCB</a:t>
                      </a:r>
                    </a:p>
                  </a:txBody>
                  <a:tcPr/>
                </a:tc>
                <a:tc>
                  <a:txBody>
                    <a:bodyPr/>
                    <a:lstStyle/>
                    <a:p>
                      <a:r>
                        <a:rPr lang="en-US" dirty="0"/>
                        <a:t>$5 billion</a:t>
                      </a:r>
                    </a:p>
                  </a:txBody>
                  <a:tcPr/>
                </a:tc>
                <a:tc>
                  <a:txBody>
                    <a:bodyPr/>
                    <a:lstStyle/>
                    <a:p>
                      <a:pPr lvl="0">
                        <a:buNone/>
                      </a:pPr>
                      <a:r>
                        <a:rPr lang="en-US" dirty="0"/>
                        <a:t>$4 billion</a:t>
                      </a:r>
                    </a:p>
                  </a:txBody>
                  <a:tcPr/>
                </a:tc>
                <a:extLst>
                  <a:ext uri="{0D108BD9-81ED-4DB2-BD59-A6C34878D82A}">
                    <a16:rowId xmlns:a16="http://schemas.microsoft.com/office/drawing/2014/main" val="2191395711"/>
                  </a:ext>
                </a:extLst>
              </a:tr>
              <a:tr h="370840">
                <a:tc>
                  <a:txBody>
                    <a:bodyPr/>
                    <a:lstStyle/>
                    <a:p>
                      <a:r>
                        <a:rPr lang="en-US"/>
                        <a:t>CIB</a:t>
                      </a:r>
                    </a:p>
                  </a:txBody>
                  <a:tcPr/>
                </a:tc>
                <a:tc>
                  <a:txBody>
                    <a:bodyPr/>
                    <a:lstStyle/>
                    <a:p>
                      <a:pPr lvl="0">
                        <a:buNone/>
                      </a:pPr>
                      <a:r>
                        <a:rPr lang="en-US" dirty="0"/>
                        <a:t>$6.9 billion</a:t>
                      </a:r>
                    </a:p>
                  </a:txBody>
                  <a:tcPr/>
                </a:tc>
                <a:tc>
                  <a:txBody>
                    <a:bodyPr/>
                    <a:lstStyle/>
                    <a:p>
                      <a:pPr lvl="0">
                        <a:buNone/>
                      </a:pPr>
                      <a:r>
                        <a:rPr lang="en-US" dirty="0"/>
                        <a:t>$5.7 billion</a:t>
                      </a:r>
                    </a:p>
                  </a:txBody>
                  <a:tcPr/>
                </a:tc>
                <a:extLst>
                  <a:ext uri="{0D108BD9-81ED-4DB2-BD59-A6C34878D82A}">
                    <a16:rowId xmlns:a16="http://schemas.microsoft.com/office/drawing/2014/main" val="3312191658"/>
                  </a:ext>
                </a:extLst>
              </a:tr>
              <a:tr h="370840">
                <a:tc>
                  <a:txBody>
                    <a:bodyPr/>
                    <a:lstStyle/>
                    <a:p>
                      <a:pPr lvl="0">
                        <a:buNone/>
                      </a:pPr>
                      <a:r>
                        <a:rPr lang="en-US" dirty="0"/>
                        <a:t>AWM</a:t>
                      </a:r>
                    </a:p>
                  </a:txBody>
                  <a:tcPr/>
                </a:tc>
                <a:tc>
                  <a:txBody>
                    <a:bodyPr/>
                    <a:lstStyle/>
                    <a:p>
                      <a:pPr lvl="0">
                        <a:buNone/>
                      </a:pPr>
                      <a:r>
                        <a:rPr lang="en-US" dirty="0"/>
                        <a:t>$1.7 billion</a:t>
                      </a:r>
                    </a:p>
                  </a:txBody>
                  <a:tcPr/>
                </a:tc>
                <a:tc>
                  <a:txBody>
                    <a:bodyPr/>
                    <a:lstStyle/>
                    <a:p>
                      <a:pPr lvl="0">
                        <a:buNone/>
                      </a:pPr>
                      <a:r>
                        <a:rPr lang="en-US" dirty="0"/>
                        <a:t>$1.6 billion</a:t>
                      </a:r>
                    </a:p>
                  </a:txBody>
                  <a:tcPr/>
                </a:tc>
                <a:extLst>
                  <a:ext uri="{0D108BD9-81ED-4DB2-BD59-A6C34878D82A}">
                    <a16:rowId xmlns:a16="http://schemas.microsoft.com/office/drawing/2014/main" val="1639678237"/>
                  </a:ext>
                </a:extLst>
              </a:tr>
              <a:tr h="370840">
                <a:tc>
                  <a:txBody>
                    <a:bodyPr/>
                    <a:lstStyle/>
                    <a:p>
                      <a:pPr lvl="0">
                        <a:buNone/>
                      </a:pPr>
                      <a:r>
                        <a:rPr lang="en-US" dirty="0"/>
                        <a:t>Corporate</a:t>
                      </a:r>
                    </a:p>
                  </a:txBody>
                  <a:tcPr/>
                </a:tc>
                <a:tc>
                  <a:txBody>
                    <a:bodyPr/>
                    <a:lstStyle/>
                    <a:p>
                      <a:r>
                        <a:rPr lang="en-US" dirty="0"/>
                        <a:t>$825 million</a:t>
                      </a:r>
                    </a:p>
                  </a:txBody>
                  <a:tcPr/>
                </a:tc>
                <a:tc>
                  <a:txBody>
                    <a:bodyPr/>
                    <a:lstStyle/>
                    <a:p>
                      <a:pPr lvl="0">
                        <a:buNone/>
                      </a:pPr>
                      <a:r>
                        <a:rPr lang="en-US" dirty="0"/>
                        <a:t>$1.8 billion</a:t>
                      </a:r>
                    </a:p>
                  </a:txBody>
                  <a:tcPr/>
                </a:tc>
                <a:extLst>
                  <a:ext uri="{0D108BD9-81ED-4DB2-BD59-A6C34878D82A}">
                    <a16:rowId xmlns:a16="http://schemas.microsoft.com/office/drawing/2014/main" val="3019209007"/>
                  </a:ext>
                </a:extLst>
              </a:tr>
              <a:tr h="370838">
                <a:tc>
                  <a:txBody>
                    <a:bodyPr/>
                    <a:lstStyle/>
                    <a:p>
                      <a:pPr lvl="0">
                        <a:buNone/>
                      </a:pPr>
                      <a:r>
                        <a:rPr lang="en-US" dirty="0"/>
                        <a:t>Total</a:t>
                      </a:r>
                    </a:p>
                  </a:txBody>
                  <a:tcPr/>
                </a:tc>
                <a:tc>
                  <a:txBody>
                    <a:bodyPr/>
                    <a:lstStyle/>
                    <a:p>
                      <a:pPr lvl="0">
                        <a:buNone/>
                      </a:pPr>
                      <a:r>
                        <a:rPr lang="en-US" dirty="0"/>
                        <a:t>$14.4 billion</a:t>
                      </a:r>
                    </a:p>
                  </a:txBody>
                  <a:tcPr/>
                </a:tc>
                <a:tc>
                  <a:txBody>
                    <a:bodyPr/>
                    <a:lstStyle/>
                    <a:p>
                      <a:pPr lvl="0">
                        <a:buNone/>
                      </a:pPr>
                      <a:r>
                        <a:rPr lang="en-US" dirty="0"/>
                        <a:t>$12.9 billion</a:t>
                      </a:r>
                    </a:p>
                  </a:txBody>
                  <a:tcPr/>
                </a:tc>
                <a:extLst>
                  <a:ext uri="{0D108BD9-81ED-4DB2-BD59-A6C34878D82A}">
                    <a16:rowId xmlns:a16="http://schemas.microsoft.com/office/drawing/2014/main" val="3004782684"/>
                  </a:ext>
                </a:extLst>
              </a:tr>
            </a:tbl>
          </a:graphicData>
        </a:graphic>
      </p:graphicFrame>
      <p:graphicFrame>
        <p:nvGraphicFramePr>
          <p:cNvPr id="7" name="Chart 6">
            <a:extLst>
              <a:ext uri="{FF2B5EF4-FFF2-40B4-BE49-F238E27FC236}">
                <a16:creationId xmlns:a16="http://schemas.microsoft.com/office/drawing/2014/main" id="{35968E22-59C2-513B-1A21-70F564A4D1CF}"/>
              </a:ext>
            </a:extLst>
          </p:cNvPr>
          <p:cNvGraphicFramePr/>
          <p:nvPr>
            <p:extLst>
              <p:ext uri="{D42A27DB-BD31-4B8C-83A1-F6EECF244321}">
                <p14:modId xmlns:p14="http://schemas.microsoft.com/office/powerpoint/2010/main" val="1415591096"/>
              </p:ext>
            </p:extLst>
          </p:nvPr>
        </p:nvGraphicFramePr>
        <p:xfrm>
          <a:off x="6096000" y="2221047"/>
          <a:ext cx="5514814" cy="3655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10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E998A-9BB6-CB56-3F0E-33B1CF15B7DD}"/>
            </a:ext>
          </a:extLst>
        </p:cNvPr>
        <p:cNvGrpSpPr/>
        <p:nvPr/>
      </p:nvGrpSpPr>
      <p:grpSpPr>
        <a:xfrm>
          <a:off x="0" y="0"/>
          <a:ext cx="0" cy="0"/>
          <a:chOff x="0" y="0"/>
          <a:chExt cx="0" cy="0"/>
        </a:xfrm>
      </p:grpSpPr>
      <p:pic>
        <p:nvPicPr>
          <p:cNvPr id="3" name="Content Placeholder 2" descr="A screenshot of a document&#10;&#10;AI-generated content may be incorrect.">
            <a:extLst>
              <a:ext uri="{FF2B5EF4-FFF2-40B4-BE49-F238E27FC236}">
                <a16:creationId xmlns:a16="http://schemas.microsoft.com/office/drawing/2014/main" id="{FB725930-CD34-BC2A-6742-9DEF8376D55E}"/>
              </a:ext>
            </a:extLst>
          </p:cNvPr>
          <p:cNvPicPr>
            <a:picLocks noGrp="1" noChangeAspect="1"/>
          </p:cNvPicPr>
          <p:nvPr>
            <p:ph idx="1"/>
          </p:nvPr>
        </p:nvPicPr>
        <p:blipFill>
          <a:blip r:embed="rId2"/>
          <a:stretch>
            <a:fillRect/>
          </a:stretch>
        </p:blipFill>
        <p:spPr>
          <a:xfrm>
            <a:off x="2297144" y="2141440"/>
            <a:ext cx="8278067" cy="4397716"/>
          </a:xfrm>
          <a:prstGeom prst="rect">
            <a:avLst/>
          </a:prstGeom>
        </p:spPr>
      </p:pic>
      <p:sp>
        <p:nvSpPr>
          <p:cNvPr id="4" name="Title 3">
            <a:extLst>
              <a:ext uri="{FF2B5EF4-FFF2-40B4-BE49-F238E27FC236}">
                <a16:creationId xmlns:a16="http://schemas.microsoft.com/office/drawing/2014/main" id="{15B30BF3-AF50-B1DD-1388-B0F0C0B83C69}"/>
              </a:ext>
            </a:extLst>
          </p:cNvPr>
          <p:cNvSpPr>
            <a:spLocks noGrp="1"/>
          </p:cNvSpPr>
          <p:nvPr>
            <p:ph type="title"/>
          </p:nvPr>
        </p:nvSpPr>
        <p:spPr/>
        <p:txBody>
          <a:bodyPr/>
          <a:lstStyle/>
          <a:p>
            <a:r>
              <a:rPr lang="en-US" dirty="0"/>
              <a:t>Financial Analysis</a:t>
            </a:r>
          </a:p>
        </p:txBody>
      </p:sp>
      <p:pic>
        <p:nvPicPr>
          <p:cNvPr id="2" name="Picture 2" descr="JP-Morgan-Chase-Logo – PACDC">
            <a:extLst>
              <a:ext uri="{FF2B5EF4-FFF2-40B4-BE49-F238E27FC236}">
                <a16:creationId xmlns:a16="http://schemas.microsoft.com/office/drawing/2014/main" id="{2E36D6D8-2EB9-426C-74DB-343AB96846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62" b="21022"/>
          <a:stretch>
            <a:fillRect/>
          </a:stretch>
        </p:blipFill>
        <p:spPr bwMode="auto">
          <a:xfrm>
            <a:off x="10563762" y="6335049"/>
            <a:ext cx="1536903" cy="4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1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D0B70-C518-399F-86A3-7500691846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AFE3E1-4943-7DD5-D42D-EB63B63E4834}"/>
              </a:ext>
            </a:extLst>
          </p:cNvPr>
          <p:cNvSpPr>
            <a:spLocks noGrp="1"/>
          </p:cNvSpPr>
          <p:nvPr>
            <p:ph type="title"/>
          </p:nvPr>
        </p:nvSpPr>
        <p:spPr/>
        <p:txBody>
          <a:bodyPr/>
          <a:lstStyle/>
          <a:p>
            <a:r>
              <a:rPr lang="en-US" dirty="0"/>
              <a:t>Valuation</a:t>
            </a:r>
          </a:p>
        </p:txBody>
      </p:sp>
      <p:pic>
        <p:nvPicPr>
          <p:cNvPr id="2" name="Picture 2" descr="JP-Morgan-Chase-Logo – PACDC">
            <a:extLst>
              <a:ext uri="{FF2B5EF4-FFF2-40B4-BE49-F238E27FC236}">
                <a16:creationId xmlns:a16="http://schemas.microsoft.com/office/drawing/2014/main" id="{DC58F2EC-0C3C-42F9-FD44-405042FD33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62" b="21022"/>
          <a:stretch>
            <a:fillRect/>
          </a:stretch>
        </p:blipFill>
        <p:spPr bwMode="auto">
          <a:xfrm>
            <a:off x="8808441" y="5858799"/>
            <a:ext cx="2802366" cy="93187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4">
            <a:extLst>
              <a:ext uri="{FF2B5EF4-FFF2-40B4-BE49-F238E27FC236}">
                <a16:creationId xmlns:a16="http://schemas.microsoft.com/office/drawing/2014/main" id="{122EC3CD-96D4-4BE8-940E-19F3E1D0208F}"/>
              </a:ext>
            </a:extLst>
          </p:cNvPr>
          <p:cNvSpPr txBox="1">
            <a:spLocks/>
          </p:cNvSpPr>
          <p:nvPr/>
        </p:nvSpPr>
        <p:spPr>
          <a:xfrm>
            <a:off x="613977" y="2223083"/>
            <a:ext cx="4930138" cy="1349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800" kern="1200">
                <a:solidFill>
                  <a:schemeClr val="tx2">
                    <a:lumMod val="60000"/>
                    <a:lumOff val="40000"/>
                  </a:schemeClr>
                </a:solidFill>
                <a:latin typeface="+mn-lt"/>
                <a:ea typeface="+mn-ea"/>
                <a:cs typeface="+mn-cs"/>
              </a:defRPr>
            </a:lvl1pPr>
            <a:lvl2pPr marL="630000" indent="-306000" algn="l" defTabSz="457200" rtl="0" eaLnBrk="1" latinLnBrk="0" hangingPunct="1">
              <a:spcBef>
                <a:spcPct val="20000"/>
              </a:spcBef>
              <a:spcAft>
                <a:spcPts val="600"/>
              </a:spcAft>
              <a:buClr>
                <a:srgbClr val="980039"/>
              </a:buClr>
              <a:buSzPct val="92000"/>
              <a:buFont typeface="Arial" panose="020B0604020202020204" pitchFamily="34" charset="0"/>
              <a:buChar char="•"/>
              <a:defRPr sz="1600" kern="1200">
                <a:solidFill>
                  <a:schemeClr val="tx2">
                    <a:lumMod val="60000"/>
                    <a:lumOff val="40000"/>
                  </a:schemeClr>
                </a:solidFill>
                <a:latin typeface="+mn-lt"/>
                <a:ea typeface="+mn-ea"/>
                <a:cs typeface="+mn-cs"/>
              </a:defRPr>
            </a:lvl2pPr>
            <a:lvl3pPr marL="900000" indent="-270000" algn="l" defTabSz="457200" rtl="0" eaLnBrk="1" latinLnBrk="0" hangingPunct="1">
              <a:spcBef>
                <a:spcPct val="20000"/>
              </a:spcBef>
              <a:spcAft>
                <a:spcPts val="600"/>
              </a:spcAft>
              <a:buClr>
                <a:srgbClr val="980039"/>
              </a:buClr>
              <a:buSzPct val="92000"/>
              <a:buFont typeface="Courier New" panose="02070309020205020404" pitchFamily="49" charset="0"/>
              <a:buChar char="o"/>
              <a:defRPr sz="1400" kern="1200">
                <a:solidFill>
                  <a:schemeClr val="tx2">
                    <a:lumMod val="60000"/>
                    <a:lumOff val="40000"/>
                  </a:schemeClr>
                </a:solidFill>
                <a:latin typeface="+mn-lt"/>
                <a:ea typeface="+mn-ea"/>
                <a:cs typeface="+mn-cs"/>
              </a:defRPr>
            </a:lvl3pPr>
            <a:lvl4pPr marL="124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4pPr>
            <a:lvl5pPr marL="160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5pPr>
            <a:lvl6pPr marL="19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6pPr>
            <a:lvl7pPr marL="22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7pPr>
            <a:lvl8pPr marL="25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8pPr>
            <a:lvl9pPr marL="28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9pPr>
          </a:lstStyle>
          <a:p>
            <a:pPr marL="305435" indent="-305435"/>
            <a:r>
              <a:rPr lang="en-US" dirty="0"/>
              <a:t>Total Projected Yield: 17% </a:t>
            </a:r>
          </a:p>
          <a:p>
            <a:pPr marL="629920" lvl="1" indent="-305435">
              <a:buFont typeface="Courier New" panose="05020102010507070707" pitchFamily="18" charset="2"/>
              <a:buChar char="o"/>
            </a:pPr>
            <a:r>
              <a:rPr lang="en-US" dirty="0"/>
              <a:t>15.1% upside + 1.9% dividend yield</a:t>
            </a:r>
          </a:p>
        </p:txBody>
      </p:sp>
      <p:pic>
        <p:nvPicPr>
          <p:cNvPr id="3" name="Picture 2" descr="A table with numbers and text&#10;&#10;AI-generated content may be incorrect.">
            <a:extLst>
              <a:ext uri="{FF2B5EF4-FFF2-40B4-BE49-F238E27FC236}">
                <a16:creationId xmlns:a16="http://schemas.microsoft.com/office/drawing/2014/main" id="{BB3D80C5-2368-84EC-16F5-62178A22DDD2}"/>
              </a:ext>
            </a:extLst>
          </p:cNvPr>
          <p:cNvPicPr>
            <a:picLocks noChangeAspect="1"/>
          </p:cNvPicPr>
          <p:nvPr/>
        </p:nvPicPr>
        <p:blipFill>
          <a:blip r:embed="rId3"/>
          <a:stretch>
            <a:fillRect/>
          </a:stretch>
        </p:blipFill>
        <p:spPr>
          <a:xfrm>
            <a:off x="723651" y="3961187"/>
            <a:ext cx="4920219" cy="1832350"/>
          </a:xfrm>
          <a:prstGeom prst="rect">
            <a:avLst/>
          </a:prstGeom>
        </p:spPr>
      </p:pic>
      <p:pic>
        <p:nvPicPr>
          <p:cNvPr id="5" name="Picture 4" descr="A table with numbers and a number in it&#10;&#10;AI-generated content may be incorrect.">
            <a:extLst>
              <a:ext uri="{FF2B5EF4-FFF2-40B4-BE49-F238E27FC236}">
                <a16:creationId xmlns:a16="http://schemas.microsoft.com/office/drawing/2014/main" id="{AE75EE55-CC76-267C-91E3-8D8A97152598}"/>
              </a:ext>
            </a:extLst>
          </p:cNvPr>
          <p:cNvPicPr>
            <a:picLocks noChangeAspect="1"/>
          </p:cNvPicPr>
          <p:nvPr/>
        </p:nvPicPr>
        <p:blipFill>
          <a:blip r:embed="rId4"/>
          <a:stretch>
            <a:fillRect/>
          </a:stretch>
        </p:blipFill>
        <p:spPr>
          <a:xfrm>
            <a:off x="6284687" y="3427413"/>
            <a:ext cx="5337627" cy="2434316"/>
          </a:xfrm>
          <a:prstGeom prst="rect">
            <a:avLst/>
          </a:prstGeom>
        </p:spPr>
      </p:pic>
      <p:pic>
        <p:nvPicPr>
          <p:cNvPr id="7" name="Picture 6">
            <a:extLst>
              <a:ext uri="{FF2B5EF4-FFF2-40B4-BE49-F238E27FC236}">
                <a16:creationId xmlns:a16="http://schemas.microsoft.com/office/drawing/2014/main" id="{DE643F63-54A0-EDAB-3851-E4762D0925A3}"/>
              </a:ext>
            </a:extLst>
          </p:cNvPr>
          <p:cNvPicPr>
            <a:picLocks noChangeAspect="1"/>
          </p:cNvPicPr>
          <p:nvPr/>
        </p:nvPicPr>
        <p:blipFill>
          <a:blip r:embed="rId5"/>
          <a:stretch>
            <a:fillRect/>
          </a:stretch>
        </p:blipFill>
        <p:spPr>
          <a:xfrm>
            <a:off x="5862864" y="2224088"/>
            <a:ext cx="5890985" cy="894896"/>
          </a:xfrm>
          <a:prstGeom prst="rect">
            <a:avLst/>
          </a:prstGeom>
        </p:spPr>
      </p:pic>
    </p:spTree>
    <p:extLst>
      <p:ext uri="{BB962C8B-B14F-4D97-AF65-F5344CB8AC3E}">
        <p14:creationId xmlns:p14="http://schemas.microsoft.com/office/powerpoint/2010/main" val="282545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D0960-4B41-49A5-1C2A-7767B2EC0B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5980B8-40A4-DC59-F187-64C7D754B9EF}"/>
              </a:ext>
            </a:extLst>
          </p:cNvPr>
          <p:cNvSpPr>
            <a:spLocks noGrp="1"/>
          </p:cNvSpPr>
          <p:nvPr>
            <p:ph idx="1"/>
          </p:nvPr>
        </p:nvSpPr>
        <p:spPr>
          <a:xfrm>
            <a:off x="639807" y="2223083"/>
            <a:ext cx="10780748" cy="3635716"/>
          </a:xfrm>
        </p:spPr>
        <p:txBody>
          <a:bodyPr>
            <a:normAutofit fontScale="92500" lnSpcReduction="10000"/>
          </a:bodyPr>
          <a:lstStyle/>
          <a:p>
            <a:pPr marL="305435" indent="-305435"/>
            <a:r>
              <a:rPr lang="en-US" dirty="0"/>
              <a:t>JPM is more diversified globally with more net income attributed to Investment Banking Activities</a:t>
            </a:r>
          </a:p>
          <a:p>
            <a:pPr marL="629920" lvl="1" indent="-305435">
              <a:buFont typeface="Courier New" panose="05020102010507070707" pitchFamily="18" charset="2"/>
              <a:buChar char="o"/>
            </a:pPr>
            <a:r>
              <a:rPr lang="en-US" dirty="0"/>
              <a:t>++Pro-business regulatory environment</a:t>
            </a:r>
          </a:p>
          <a:p>
            <a:pPr marL="305435" indent="-305435"/>
            <a:r>
              <a:rPr lang="en-US" dirty="0"/>
              <a:t>BAC heavily relies on Consumer Banking</a:t>
            </a:r>
          </a:p>
          <a:p>
            <a:pPr marL="629920" lvl="1" indent="-305435">
              <a:buFont typeface="Courier New" panose="05020102010507070707" pitchFamily="18" charset="2"/>
              <a:buChar char="o"/>
            </a:pPr>
            <a:r>
              <a:rPr lang="en-US" dirty="0"/>
              <a:t>--more exposure to unemployment </a:t>
            </a:r>
          </a:p>
          <a:p>
            <a:pPr marL="305435" indent="-305435"/>
            <a:r>
              <a:rPr lang="en-US" dirty="0"/>
              <a:t>JPM and BAC have high historical correlation ~0.9</a:t>
            </a:r>
          </a:p>
          <a:p>
            <a:pPr marL="629920" lvl="1" indent="-305435">
              <a:buFont typeface="Courier New" panose="05020102010507070707" pitchFamily="18" charset="2"/>
              <a:buChar char="o"/>
            </a:pPr>
            <a:r>
              <a:rPr lang="en-US" dirty="0"/>
              <a:t>Holding both provides little diversification benefit</a:t>
            </a:r>
          </a:p>
          <a:p>
            <a:pPr marL="305435" indent="-305435"/>
            <a:r>
              <a:rPr lang="en-US"/>
              <a:t>JPM historically outperforms BAC and has lower Beta</a:t>
            </a:r>
          </a:p>
          <a:p>
            <a:pPr marL="305435" indent="-305435"/>
            <a:endParaRPr lang="en-US" dirty="0"/>
          </a:p>
          <a:p>
            <a:pPr marL="0" indent="0">
              <a:buNone/>
            </a:pPr>
            <a:r>
              <a:rPr lang="en-US"/>
              <a:t>Conclusion: </a:t>
            </a:r>
          </a:p>
          <a:p>
            <a:pPr marL="305435" indent="-305435"/>
            <a:r>
              <a:rPr lang="en-US"/>
              <a:t>Prioritize JPM position</a:t>
            </a:r>
            <a:r>
              <a:rPr lang="en-US" dirty="0"/>
              <a:t> </a:t>
            </a:r>
            <a:r>
              <a:rPr lang="en-US"/>
              <a:t>over BAC </a:t>
            </a:r>
          </a:p>
        </p:txBody>
      </p:sp>
      <p:sp>
        <p:nvSpPr>
          <p:cNvPr id="4" name="Title 3">
            <a:extLst>
              <a:ext uri="{FF2B5EF4-FFF2-40B4-BE49-F238E27FC236}">
                <a16:creationId xmlns:a16="http://schemas.microsoft.com/office/drawing/2014/main" id="{7478317C-9323-5FD1-A02F-1D8866FFEC90}"/>
              </a:ext>
            </a:extLst>
          </p:cNvPr>
          <p:cNvSpPr>
            <a:spLocks noGrp="1"/>
          </p:cNvSpPr>
          <p:nvPr>
            <p:ph type="title"/>
          </p:nvPr>
        </p:nvSpPr>
        <p:spPr/>
        <p:txBody>
          <a:bodyPr/>
          <a:lstStyle/>
          <a:p>
            <a:r>
              <a:rPr lang="en-US" dirty="0"/>
              <a:t> </a:t>
            </a:r>
          </a:p>
        </p:txBody>
      </p:sp>
      <p:pic>
        <p:nvPicPr>
          <p:cNvPr id="2" name="Picture 2" descr="JP-Morgan-Chase-Logo – PACDC">
            <a:extLst>
              <a:ext uri="{FF2B5EF4-FFF2-40B4-BE49-F238E27FC236}">
                <a16:creationId xmlns:a16="http://schemas.microsoft.com/office/drawing/2014/main" id="{D0679121-C47C-7076-2BEB-264050200A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62" b="21022"/>
          <a:stretch>
            <a:fillRect/>
          </a:stretch>
        </p:blipFill>
        <p:spPr bwMode="auto">
          <a:xfrm>
            <a:off x="7694749" y="1140260"/>
            <a:ext cx="2802366" cy="931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blue letter on a white background&#10;&#10;AI-generated content may be incorrect.">
            <a:extLst>
              <a:ext uri="{FF2B5EF4-FFF2-40B4-BE49-F238E27FC236}">
                <a16:creationId xmlns:a16="http://schemas.microsoft.com/office/drawing/2014/main" id="{9304056C-97ED-4A8F-FB67-03843CCEB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92" y="1471673"/>
            <a:ext cx="4898822" cy="48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5967-7402-0C8A-F45E-0DB8DC39AC76}"/>
              </a:ext>
            </a:extLst>
          </p:cNvPr>
          <p:cNvSpPr>
            <a:spLocks noGrp="1"/>
          </p:cNvSpPr>
          <p:nvPr>
            <p:ph type="title"/>
          </p:nvPr>
        </p:nvSpPr>
        <p:spPr>
          <a:xfrm>
            <a:off x="581192" y="702156"/>
            <a:ext cx="11029616" cy="1013800"/>
          </a:xfrm>
        </p:spPr>
        <p:txBody>
          <a:bodyPr/>
          <a:lstStyle/>
          <a:p>
            <a:r>
              <a:rPr lang="en-US"/>
              <a:t>Table of contents</a:t>
            </a:r>
          </a:p>
        </p:txBody>
      </p:sp>
      <p:sp>
        <p:nvSpPr>
          <p:cNvPr id="3" name="Content Placeholder 2">
            <a:extLst>
              <a:ext uri="{FF2B5EF4-FFF2-40B4-BE49-F238E27FC236}">
                <a16:creationId xmlns:a16="http://schemas.microsoft.com/office/drawing/2014/main" id="{E09E29A7-3974-A8DD-15AE-2847A200EF69}"/>
              </a:ext>
            </a:extLst>
          </p:cNvPr>
          <p:cNvSpPr>
            <a:spLocks noGrp="1"/>
          </p:cNvSpPr>
          <p:nvPr>
            <p:ph idx="1"/>
          </p:nvPr>
        </p:nvSpPr>
        <p:spPr/>
        <p:txBody>
          <a:bodyPr anchor="t">
            <a:normAutofit fontScale="32500" lnSpcReduction="20000"/>
          </a:bodyPr>
          <a:lstStyle/>
          <a:p>
            <a:pPr marL="1143000" indent="-1143000">
              <a:spcBef>
                <a:spcPts val="0"/>
              </a:spcBef>
              <a:spcAft>
                <a:spcPts val="0"/>
              </a:spcAft>
              <a:buFont typeface="+mj-lt"/>
              <a:buAutoNum type="arabicParenR"/>
            </a:pPr>
            <a:r>
              <a:rPr lang="en-US" sz="6400" dirty="0"/>
              <a:t>Financials Sector Review</a:t>
            </a:r>
          </a:p>
          <a:p>
            <a:pPr marL="1143000" indent="-1143000">
              <a:spcBef>
                <a:spcPts val="0"/>
              </a:spcBef>
              <a:spcAft>
                <a:spcPts val="0"/>
              </a:spcAft>
              <a:buFont typeface="+mj-lt"/>
              <a:buAutoNum type="arabicParenR"/>
            </a:pPr>
            <a:endParaRPr lang="en-US" sz="6400" dirty="0">
              <a:highlight>
                <a:srgbClr val="FFFF00"/>
              </a:highlight>
            </a:endParaRPr>
          </a:p>
          <a:p>
            <a:pPr marL="1143000" indent="-1143000">
              <a:spcBef>
                <a:spcPts val="0"/>
              </a:spcBef>
              <a:spcAft>
                <a:spcPts val="0"/>
              </a:spcAft>
              <a:buFont typeface="+mj-lt"/>
              <a:buAutoNum type="arabicParenR"/>
            </a:pPr>
            <a:r>
              <a:rPr lang="en-US" sz="6400" dirty="0"/>
              <a:t>Bank of America Corp.</a:t>
            </a:r>
          </a:p>
          <a:p>
            <a:pPr marL="1143000" indent="-1143000">
              <a:spcBef>
                <a:spcPts val="0"/>
              </a:spcBef>
              <a:spcAft>
                <a:spcPts val="0"/>
              </a:spcAft>
              <a:buFont typeface="+mj-lt"/>
              <a:buAutoNum type="arabicParenR"/>
            </a:pPr>
            <a:endParaRPr lang="en-US" sz="6400" dirty="0"/>
          </a:p>
          <a:p>
            <a:pPr marL="1143000" indent="-1143000">
              <a:spcBef>
                <a:spcPts val="0"/>
              </a:spcBef>
              <a:spcAft>
                <a:spcPts val="0"/>
              </a:spcAft>
              <a:buFont typeface="+mj-lt"/>
              <a:buAutoNum type="arabicParenR"/>
            </a:pPr>
            <a:r>
              <a:rPr lang="en-US" sz="6400" dirty="0"/>
              <a:t>JPMorgan Chase &amp; Co.</a:t>
            </a:r>
          </a:p>
          <a:p>
            <a:pPr marL="1143000" indent="-1143000">
              <a:spcBef>
                <a:spcPts val="0"/>
              </a:spcBef>
              <a:spcAft>
                <a:spcPts val="0"/>
              </a:spcAft>
              <a:buFont typeface="+mj-lt"/>
              <a:buAutoNum type="arabicParenR"/>
            </a:pPr>
            <a:endParaRPr lang="en-US" sz="6400" dirty="0"/>
          </a:p>
          <a:p>
            <a:pPr marL="1143000" indent="-1143000">
              <a:spcBef>
                <a:spcPts val="0"/>
              </a:spcBef>
              <a:spcAft>
                <a:spcPts val="0"/>
              </a:spcAft>
              <a:buFont typeface="+mj-lt"/>
              <a:buAutoNum type="arabicParenR"/>
            </a:pPr>
            <a:r>
              <a:rPr lang="en-US" sz="6400" dirty="0"/>
              <a:t>Visa Inc.</a:t>
            </a:r>
          </a:p>
          <a:p>
            <a:pPr marL="1143000" indent="-1143000">
              <a:spcBef>
                <a:spcPts val="0"/>
              </a:spcBef>
              <a:spcAft>
                <a:spcPts val="0"/>
              </a:spcAft>
              <a:buFont typeface="+mj-lt"/>
              <a:buAutoNum type="arabicParenR"/>
            </a:pPr>
            <a:endParaRPr lang="en-US" sz="6400" b="1" dirty="0"/>
          </a:p>
          <a:p>
            <a:pPr marL="1143000" indent="-1143000">
              <a:spcBef>
                <a:spcPts val="0"/>
              </a:spcBef>
              <a:spcAft>
                <a:spcPts val="0"/>
              </a:spcAft>
              <a:buFont typeface="+mj-lt"/>
              <a:buAutoNum type="arabicParenR"/>
            </a:pPr>
            <a:r>
              <a:rPr lang="en-US" sz="6400" dirty="0"/>
              <a:t>PayPal Holdings Inc.</a:t>
            </a:r>
          </a:p>
          <a:p>
            <a:pPr marL="1143000" indent="-1143000">
              <a:spcBef>
                <a:spcPts val="0"/>
              </a:spcBef>
              <a:spcAft>
                <a:spcPts val="0"/>
              </a:spcAft>
              <a:buFont typeface="+mj-lt"/>
              <a:buAutoNum type="arabicParenR"/>
            </a:pPr>
            <a:endParaRPr lang="en-US" sz="6400" dirty="0">
              <a:highlight>
                <a:srgbClr val="FFFF00"/>
              </a:highlight>
            </a:endParaRPr>
          </a:p>
          <a:p>
            <a:pPr marL="1143000" indent="-1143000">
              <a:spcBef>
                <a:spcPts val="0"/>
              </a:spcBef>
              <a:spcAft>
                <a:spcPts val="0"/>
              </a:spcAft>
              <a:buFont typeface="+mj-lt"/>
              <a:buAutoNum type="arabicParenR"/>
            </a:pPr>
            <a:r>
              <a:rPr lang="en-US" sz="6400" dirty="0"/>
              <a:t>Global Payments Inc.</a:t>
            </a:r>
          </a:p>
          <a:p>
            <a:pPr marL="1143000" indent="-1143000">
              <a:spcBef>
                <a:spcPts val="0"/>
              </a:spcBef>
              <a:spcAft>
                <a:spcPts val="0"/>
              </a:spcAft>
              <a:buFont typeface="+mj-lt"/>
              <a:buAutoNum type="arabicParenR"/>
            </a:pPr>
            <a:endParaRPr lang="en-US" sz="6400" dirty="0">
              <a:highlight>
                <a:srgbClr val="FFFF00"/>
              </a:highlight>
            </a:endParaRPr>
          </a:p>
          <a:p>
            <a:pPr marL="1143000" indent="-1143000">
              <a:spcBef>
                <a:spcPts val="0"/>
              </a:spcBef>
              <a:spcAft>
                <a:spcPts val="0"/>
              </a:spcAft>
              <a:buFont typeface="+mj-lt"/>
              <a:buAutoNum type="arabicParenR"/>
            </a:pPr>
            <a:r>
              <a:rPr lang="en-US" sz="6400" dirty="0"/>
              <a:t>Final Recommendations &amp; Vote</a:t>
            </a:r>
            <a:endParaRPr lang="en-US" sz="6400" b="1" dirty="0"/>
          </a:p>
          <a:p>
            <a:pPr marL="899795" lvl="2" indent="-269875">
              <a:spcBef>
                <a:spcPts val="0"/>
              </a:spcBef>
              <a:spcAft>
                <a:spcPts val="0"/>
              </a:spcAft>
            </a:pPr>
            <a:endParaRPr lang="en-US" sz="4800">
              <a:highlight>
                <a:srgbClr val="FFFF00"/>
              </a:highlight>
            </a:endParaRPr>
          </a:p>
          <a:p>
            <a:pPr marL="629920" lvl="1" indent="-305435">
              <a:spcAft>
                <a:spcPts val="0"/>
              </a:spcAft>
            </a:pPr>
            <a:endParaRPr lang="en-US"/>
          </a:p>
        </p:txBody>
      </p:sp>
      <p:pic>
        <p:nvPicPr>
          <p:cNvPr id="4" name="Picture 2" descr="Global Payments Introduces New Brand ...">
            <a:extLst>
              <a:ext uri="{FF2B5EF4-FFF2-40B4-BE49-F238E27FC236}">
                <a16:creationId xmlns:a16="http://schemas.microsoft.com/office/drawing/2014/main" id="{9761BA6F-DC9D-5C44-1471-FE72A6CAF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589" y="5385612"/>
            <a:ext cx="3983563" cy="61072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File:PayPal.svg - Wikimedia Commons">
            <a:extLst>
              <a:ext uri="{FF2B5EF4-FFF2-40B4-BE49-F238E27FC236}">
                <a16:creationId xmlns:a16="http://schemas.microsoft.com/office/drawing/2014/main" id="{FB4CEB5D-44B4-67AE-EF83-2F05DC84008B}"/>
              </a:ext>
            </a:extLst>
          </p:cNvPr>
          <p:cNvPicPr>
            <a:picLocks noChangeAspect="1"/>
          </p:cNvPicPr>
          <p:nvPr/>
        </p:nvPicPr>
        <p:blipFill>
          <a:blip r:embed="rId3"/>
          <a:stretch>
            <a:fillRect/>
          </a:stretch>
        </p:blipFill>
        <p:spPr>
          <a:xfrm>
            <a:off x="9065467" y="2410599"/>
            <a:ext cx="2335615" cy="672455"/>
          </a:xfrm>
          <a:prstGeom prst="rect">
            <a:avLst/>
          </a:prstGeom>
        </p:spPr>
      </p:pic>
      <p:pic>
        <p:nvPicPr>
          <p:cNvPr id="6" name="Picture 5" descr="POS Guidelines | Visa">
            <a:extLst>
              <a:ext uri="{FF2B5EF4-FFF2-40B4-BE49-F238E27FC236}">
                <a16:creationId xmlns:a16="http://schemas.microsoft.com/office/drawing/2014/main" id="{2F5D918E-E1A0-CDC2-F619-665633B0DBFA}"/>
              </a:ext>
            </a:extLst>
          </p:cNvPr>
          <p:cNvPicPr>
            <a:picLocks noChangeAspect="1"/>
          </p:cNvPicPr>
          <p:nvPr/>
        </p:nvPicPr>
        <p:blipFill>
          <a:blip r:embed="rId4"/>
          <a:srcRect l="14771" t="14626" r="11837" b="16648"/>
          <a:stretch>
            <a:fillRect/>
          </a:stretch>
        </p:blipFill>
        <p:spPr>
          <a:xfrm>
            <a:off x="9075979" y="3522817"/>
            <a:ext cx="2335615" cy="939991"/>
          </a:xfrm>
          <a:prstGeom prst="rect">
            <a:avLst/>
          </a:prstGeom>
        </p:spPr>
      </p:pic>
      <p:pic>
        <p:nvPicPr>
          <p:cNvPr id="7" name="Picture 2" descr="JP-Morgan-Chase-Logo – PACDC">
            <a:extLst>
              <a:ext uri="{FF2B5EF4-FFF2-40B4-BE49-F238E27FC236}">
                <a16:creationId xmlns:a16="http://schemas.microsoft.com/office/drawing/2014/main" id="{03AC847E-4862-FF43-6015-8615EF2B7E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862" b="21022"/>
          <a:stretch>
            <a:fillRect/>
          </a:stretch>
        </p:blipFill>
        <p:spPr bwMode="auto">
          <a:xfrm>
            <a:off x="5307341" y="2746827"/>
            <a:ext cx="2826771" cy="9399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EF7635B1-0B4D-3217-1F07-F7279A65D8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228" y="4420863"/>
            <a:ext cx="3843371" cy="38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10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1EDD-1000-B7EB-CCF3-AB4841E1E6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B703A1-4E09-EBA7-7DAD-C90AB01D00B4}"/>
              </a:ext>
            </a:extLst>
          </p:cNvPr>
          <p:cNvSpPr>
            <a:spLocks noGrp="1"/>
          </p:cNvSpPr>
          <p:nvPr>
            <p:ph type="title"/>
          </p:nvPr>
        </p:nvSpPr>
        <p:spPr/>
        <p:txBody>
          <a:bodyPr/>
          <a:lstStyle/>
          <a:p>
            <a:r>
              <a:rPr lang="en-US" dirty="0"/>
              <a:t>Visa Inc.</a:t>
            </a:r>
          </a:p>
        </p:txBody>
      </p:sp>
      <p:sp>
        <p:nvSpPr>
          <p:cNvPr id="5" name="Text Placeholder 4">
            <a:extLst>
              <a:ext uri="{FF2B5EF4-FFF2-40B4-BE49-F238E27FC236}">
                <a16:creationId xmlns:a16="http://schemas.microsoft.com/office/drawing/2014/main" id="{59C7B4DA-F2B4-2684-D704-2E1A197B96C1}"/>
              </a:ext>
            </a:extLst>
          </p:cNvPr>
          <p:cNvSpPr>
            <a:spLocks noGrp="1"/>
          </p:cNvSpPr>
          <p:nvPr>
            <p:ph type="body" idx="1"/>
          </p:nvPr>
        </p:nvSpPr>
        <p:spPr/>
        <p:txBody>
          <a:bodyPr/>
          <a:lstStyle/>
          <a:p>
            <a:r>
              <a:rPr lang="en-US" dirty="0"/>
              <a:t>Financials</a:t>
            </a:r>
          </a:p>
        </p:txBody>
      </p:sp>
      <p:pic>
        <p:nvPicPr>
          <p:cNvPr id="2" name="Picture 1" descr="POS Guidelines | Visa">
            <a:extLst>
              <a:ext uri="{FF2B5EF4-FFF2-40B4-BE49-F238E27FC236}">
                <a16:creationId xmlns:a16="http://schemas.microsoft.com/office/drawing/2014/main" id="{7AD24156-0D4B-C4E5-7AAB-477E96E39AB7}"/>
              </a:ext>
            </a:extLst>
          </p:cNvPr>
          <p:cNvPicPr>
            <a:picLocks noChangeAspect="1"/>
          </p:cNvPicPr>
          <p:nvPr/>
        </p:nvPicPr>
        <p:blipFill>
          <a:blip r:embed="rId2"/>
          <a:stretch>
            <a:fillRect/>
          </a:stretch>
        </p:blipFill>
        <p:spPr>
          <a:xfrm>
            <a:off x="8471302" y="3792663"/>
            <a:ext cx="3139505" cy="1349310"/>
          </a:xfrm>
          <a:prstGeom prst="rect">
            <a:avLst/>
          </a:prstGeom>
        </p:spPr>
      </p:pic>
    </p:spTree>
    <p:extLst>
      <p:ext uri="{BB962C8B-B14F-4D97-AF65-F5344CB8AC3E}">
        <p14:creationId xmlns:p14="http://schemas.microsoft.com/office/powerpoint/2010/main" val="50179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9622D0-0C46-1D12-1AB4-B78D1A59ABB4}"/>
              </a:ext>
            </a:extLst>
          </p:cNvPr>
          <p:cNvSpPr>
            <a:spLocks noGrp="1"/>
          </p:cNvSpPr>
          <p:nvPr>
            <p:ph idx="1"/>
          </p:nvPr>
        </p:nvSpPr>
        <p:spPr>
          <a:xfrm>
            <a:off x="838200" y="1767010"/>
            <a:ext cx="3130062" cy="4409953"/>
          </a:xfrm>
        </p:spPr>
        <p:txBody>
          <a:bodyPr vert="horz" lIns="91440" tIns="45720" rIns="91440" bIns="45720" rtlCol="0" anchor="t">
            <a:normAutofit/>
          </a:bodyPr>
          <a:lstStyle/>
          <a:p>
            <a:pPr marL="0" indent="0">
              <a:buNone/>
            </a:pPr>
            <a:r>
              <a:rPr lang="en-US"/>
              <a:t>Revenue Segments</a:t>
            </a:r>
          </a:p>
        </p:txBody>
      </p:sp>
      <p:sp>
        <p:nvSpPr>
          <p:cNvPr id="2" name="Title 1">
            <a:extLst>
              <a:ext uri="{FF2B5EF4-FFF2-40B4-BE49-F238E27FC236}">
                <a16:creationId xmlns:a16="http://schemas.microsoft.com/office/drawing/2014/main" id="{4CCA68A9-47E8-8A82-AC62-5195EFC3B8E5}"/>
              </a:ext>
            </a:extLst>
          </p:cNvPr>
          <p:cNvSpPr>
            <a:spLocks noGrp="1"/>
          </p:cNvSpPr>
          <p:nvPr>
            <p:ph type="title"/>
          </p:nvPr>
        </p:nvSpPr>
        <p:spPr>
          <a:xfrm>
            <a:off x="838200" y="365125"/>
            <a:ext cx="5485255" cy="1337021"/>
          </a:xfrm>
        </p:spPr>
        <p:txBody>
          <a:bodyPr/>
          <a:lstStyle/>
          <a:p>
            <a:r>
              <a:rPr lang="en-US" dirty="0"/>
              <a:t>Overview </a:t>
            </a:r>
          </a:p>
        </p:txBody>
      </p:sp>
      <p:pic>
        <p:nvPicPr>
          <p:cNvPr id="5" name="Picture 4" descr="POS Guidelines | Visa">
            <a:extLst>
              <a:ext uri="{FF2B5EF4-FFF2-40B4-BE49-F238E27FC236}">
                <a16:creationId xmlns:a16="http://schemas.microsoft.com/office/drawing/2014/main" id="{190F82FF-CD69-F52A-2927-E4309AEAE06C}"/>
              </a:ext>
            </a:extLst>
          </p:cNvPr>
          <p:cNvPicPr>
            <a:picLocks noChangeAspect="1"/>
          </p:cNvPicPr>
          <p:nvPr/>
        </p:nvPicPr>
        <p:blipFill>
          <a:blip r:embed="rId2"/>
          <a:stretch>
            <a:fillRect/>
          </a:stretch>
        </p:blipFill>
        <p:spPr>
          <a:xfrm>
            <a:off x="9446084" y="5681992"/>
            <a:ext cx="2743200" cy="1178984"/>
          </a:xfrm>
          <a:prstGeom prst="rect">
            <a:avLst/>
          </a:prstGeom>
        </p:spPr>
      </p:pic>
      <p:sp>
        <p:nvSpPr>
          <p:cNvPr id="6" name="TextBox 5">
            <a:extLst>
              <a:ext uri="{FF2B5EF4-FFF2-40B4-BE49-F238E27FC236}">
                <a16:creationId xmlns:a16="http://schemas.microsoft.com/office/drawing/2014/main" id="{A6305D74-B3C4-9D03-7F8D-8684060D60FB}"/>
              </a:ext>
            </a:extLst>
          </p:cNvPr>
          <p:cNvSpPr txBox="1"/>
          <p:nvPr/>
        </p:nvSpPr>
        <p:spPr>
          <a:xfrm>
            <a:off x="457200" y="2407920"/>
            <a:ext cx="73698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t>Largest card-network in the US over 50% market Share </a:t>
            </a:r>
          </a:p>
          <a:p>
            <a:pPr marL="285750" indent="-285750">
              <a:buFont typeface="Arial,Sans-Serif"/>
              <a:buChar char="•"/>
            </a:pPr>
            <a:endParaRPr lang="en-US" dirty="0"/>
          </a:p>
          <a:p>
            <a:pPr marL="285750" indent="-285750">
              <a:buFont typeface="Arial,Sans-Serif"/>
              <a:buChar char="•"/>
            </a:pPr>
            <a:endParaRPr lang="en-US" dirty="0"/>
          </a:p>
          <a:p>
            <a:pPr marL="285750" indent="-285750">
              <a:buFont typeface="Arial,Sans-Serif"/>
              <a:buChar char="•"/>
            </a:pPr>
            <a:r>
              <a:rPr lang="en-US" dirty="0"/>
              <a:t>Handles payments between consumers, merchants, governments, banks and more </a:t>
            </a:r>
          </a:p>
          <a:p>
            <a:pPr marL="285750" indent="-285750">
              <a:buFont typeface="Arial,Sans-Serif"/>
              <a:buChar char="•"/>
            </a:pPr>
            <a:endParaRPr lang="en-US" dirty="0"/>
          </a:p>
          <a:p>
            <a:pPr marL="285750" indent="-285750">
              <a:buFont typeface="Arial,Sans-Serif"/>
              <a:buChar char="•"/>
            </a:pPr>
            <a:r>
              <a:rPr lang="en-US" dirty="0"/>
              <a:t>They generates revenue by charging a fee on these, transactions </a:t>
            </a:r>
          </a:p>
          <a:p>
            <a:pPr algn="l"/>
            <a:endParaRPr lang="en-US" dirty="0"/>
          </a:p>
        </p:txBody>
      </p:sp>
      <p:graphicFrame>
        <p:nvGraphicFramePr>
          <p:cNvPr id="8" name="Table 7">
            <a:extLst>
              <a:ext uri="{FF2B5EF4-FFF2-40B4-BE49-F238E27FC236}">
                <a16:creationId xmlns:a16="http://schemas.microsoft.com/office/drawing/2014/main" id="{4A307FC7-B634-019C-4FC1-AF609D3018F6}"/>
              </a:ext>
            </a:extLst>
          </p:cNvPr>
          <p:cNvGraphicFramePr>
            <a:graphicFrameLocks noGrp="1"/>
          </p:cNvGraphicFramePr>
          <p:nvPr>
            <p:extLst>
              <p:ext uri="{D42A27DB-BD31-4B8C-83A1-F6EECF244321}">
                <p14:modId xmlns:p14="http://schemas.microsoft.com/office/powerpoint/2010/main" val="451836809"/>
              </p:ext>
            </p:extLst>
          </p:nvPr>
        </p:nvGraphicFramePr>
        <p:xfrm>
          <a:off x="838200" y="4610770"/>
          <a:ext cx="10511222" cy="1188720"/>
        </p:xfrm>
        <a:graphic>
          <a:graphicData uri="http://schemas.openxmlformats.org/drawingml/2006/table">
            <a:tbl>
              <a:tblPr firstRow="1" bandRow="1">
                <a:tableStyleId>{5C22544A-7EE6-4342-B048-85BDC9FD1C3A}</a:tableStyleId>
              </a:tblPr>
              <a:tblGrid>
                <a:gridCol w="1699306">
                  <a:extLst>
                    <a:ext uri="{9D8B030D-6E8A-4147-A177-3AD203B41FA5}">
                      <a16:colId xmlns:a16="http://schemas.microsoft.com/office/drawing/2014/main" val="1563258217"/>
                    </a:ext>
                  </a:extLst>
                </a:gridCol>
                <a:gridCol w="2010847">
                  <a:extLst>
                    <a:ext uri="{9D8B030D-6E8A-4147-A177-3AD203B41FA5}">
                      <a16:colId xmlns:a16="http://schemas.microsoft.com/office/drawing/2014/main" val="2095758959"/>
                    </a:ext>
                  </a:extLst>
                </a:gridCol>
                <a:gridCol w="1664676">
                  <a:extLst>
                    <a:ext uri="{9D8B030D-6E8A-4147-A177-3AD203B41FA5}">
                      <a16:colId xmlns:a16="http://schemas.microsoft.com/office/drawing/2014/main" val="3455459686"/>
                    </a:ext>
                  </a:extLst>
                </a:gridCol>
                <a:gridCol w="1289538">
                  <a:extLst>
                    <a:ext uri="{9D8B030D-6E8A-4147-A177-3AD203B41FA5}">
                      <a16:colId xmlns:a16="http://schemas.microsoft.com/office/drawing/2014/main" val="1284289519"/>
                    </a:ext>
                  </a:extLst>
                </a:gridCol>
                <a:gridCol w="1422400">
                  <a:extLst>
                    <a:ext uri="{9D8B030D-6E8A-4147-A177-3AD203B41FA5}">
                      <a16:colId xmlns:a16="http://schemas.microsoft.com/office/drawing/2014/main" val="2451628359"/>
                    </a:ext>
                  </a:extLst>
                </a:gridCol>
                <a:gridCol w="714780">
                  <a:extLst>
                    <a:ext uri="{9D8B030D-6E8A-4147-A177-3AD203B41FA5}">
                      <a16:colId xmlns:a16="http://schemas.microsoft.com/office/drawing/2014/main" val="545016730"/>
                    </a:ext>
                  </a:extLst>
                </a:gridCol>
                <a:gridCol w="611998">
                  <a:extLst>
                    <a:ext uri="{9D8B030D-6E8A-4147-A177-3AD203B41FA5}">
                      <a16:colId xmlns:a16="http://schemas.microsoft.com/office/drawing/2014/main" val="1206014237"/>
                    </a:ext>
                  </a:extLst>
                </a:gridCol>
                <a:gridCol w="1097677">
                  <a:extLst>
                    <a:ext uri="{9D8B030D-6E8A-4147-A177-3AD203B41FA5}">
                      <a16:colId xmlns:a16="http://schemas.microsoft.com/office/drawing/2014/main" val="1140591188"/>
                    </a:ext>
                  </a:extLst>
                </a:gridCol>
              </a:tblGrid>
              <a:tr h="456536">
                <a:tc>
                  <a:txBody>
                    <a:bodyPr/>
                    <a:lstStyle/>
                    <a:p>
                      <a:pPr marL="0" lvl="0" algn="l">
                        <a:buNone/>
                      </a:pPr>
                      <a:r>
                        <a:rPr lang="en-US" sz="1800" b="1" kern="1200" dirty="0">
                          <a:solidFill>
                            <a:schemeClr val="bg1"/>
                          </a:solidFill>
                          <a:latin typeface="+mn-lt"/>
                          <a:ea typeface="+mn-ea"/>
                          <a:cs typeface="+mn-cs"/>
                        </a:rPr>
                        <a:t>Market Cap </a:t>
                      </a:r>
                    </a:p>
                  </a:txBody>
                  <a:tcPr marL="0" marR="0" marT="0" marB="0">
                    <a:solidFill>
                      <a:srgbClr val="980039"/>
                    </a:solidFill>
                  </a:tcPr>
                </a:tc>
                <a:tc>
                  <a:txBody>
                    <a:bodyPr/>
                    <a:lstStyle/>
                    <a:p>
                      <a:r>
                        <a:rPr lang="en-US" dirty="0">
                          <a:solidFill>
                            <a:schemeClr val="bg1"/>
                          </a:solidFill>
                        </a:rPr>
                        <a:t>Shares Outstanding</a:t>
                      </a:r>
                    </a:p>
                  </a:txBody>
                  <a:tcPr marL="0" marR="0" marT="0" marB="0">
                    <a:solidFill>
                      <a:srgbClr val="980039"/>
                    </a:solidFill>
                  </a:tcPr>
                </a:tc>
                <a:tc>
                  <a:txBody>
                    <a:bodyPr/>
                    <a:lstStyle/>
                    <a:p>
                      <a:r>
                        <a:rPr lang="en-US" dirty="0">
                          <a:solidFill>
                            <a:schemeClr val="bg1"/>
                          </a:solidFill>
                        </a:rPr>
                        <a:t>52 Week Range </a:t>
                      </a:r>
                    </a:p>
                  </a:txBody>
                  <a:tcPr marL="0" marR="0" marT="0" marB="0">
                    <a:solidFill>
                      <a:srgbClr val="980039"/>
                    </a:solidFill>
                  </a:tcPr>
                </a:tc>
                <a:tc>
                  <a:txBody>
                    <a:bodyPr/>
                    <a:lstStyle/>
                    <a:p>
                      <a:pPr lvl="0">
                        <a:buNone/>
                      </a:pPr>
                      <a:r>
                        <a:rPr lang="en-US" dirty="0">
                          <a:solidFill>
                            <a:schemeClr val="bg1"/>
                          </a:solidFill>
                        </a:rPr>
                        <a:t>1 Year Return</a:t>
                      </a:r>
                    </a:p>
                  </a:txBody>
                  <a:tcPr marL="0" marR="0" marT="0" marB="0">
                    <a:solidFill>
                      <a:srgbClr val="980039"/>
                    </a:solidFill>
                  </a:tcPr>
                </a:tc>
                <a:tc>
                  <a:txBody>
                    <a:bodyPr/>
                    <a:lstStyle/>
                    <a:p>
                      <a:r>
                        <a:rPr lang="en-US" dirty="0">
                          <a:solidFill>
                            <a:schemeClr val="bg1"/>
                          </a:solidFill>
                        </a:rPr>
                        <a:t>YTD Return</a:t>
                      </a:r>
                    </a:p>
                  </a:txBody>
                  <a:tcPr marL="0" marR="0" marT="0" marB="0">
                    <a:solidFill>
                      <a:srgbClr val="980039"/>
                    </a:solidFill>
                  </a:tcPr>
                </a:tc>
                <a:tc>
                  <a:txBody>
                    <a:bodyPr/>
                    <a:lstStyle/>
                    <a:p>
                      <a:r>
                        <a:rPr lang="en-US" dirty="0">
                          <a:solidFill>
                            <a:schemeClr val="bg1"/>
                          </a:solidFill>
                        </a:rPr>
                        <a:t>Beta</a:t>
                      </a:r>
                    </a:p>
                  </a:txBody>
                  <a:tcPr marL="0" marR="0" marT="0" marB="0">
                    <a:solidFill>
                      <a:srgbClr val="980039"/>
                    </a:solidFill>
                  </a:tcPr>
                </a:tc>
                <a:tc>
                  <a:txBody>
                    <a:bodyPr/>
                    <a:lstStyle/>
                    <a:p>
                      <a:r>
                        <a:rPr lang="en-US" dirty="0">
                          <a:solidFill>
                            <a:schemeClr val="bg1"/>
                          </a:solidFill>
                        </a:rPr>
                        <a:t>EPS</a:t>
                      </a:r>
                    </a:p>
                  </a:txBody>
                  <a:tcPr marL="0" marR="0" marT="0" marB="0">
                    <a:solidFill>
                      <a:srgbClr val="980039"/>
                    </a:solidFill>
                  </a:tcPr>
                </a:tc>
                <a:tc>
                  <a:txBody>
                    <a:bodyPr/>
                    <a:lstStyle/>
                    <a:p>
                      <a:r>
                        <a:rPr lang="en-US" dirty="0">
                          <a:solidFill>
                            <a:schemeClr val="bg1"/>
                          </a:solidFill>
                        </a:rPr>
                        <a:t>Dividend Yield</a:t>
                      </a:r>
                    </a:p>
                  </a:txBody>
                  <a:tcPr marL="0" marR="0" marT="0" marB="0">
                    <a:solidFill>
                      <a:srgbClr val="980039"/>
                    </a:solidFill>
                  </a:tcPr>
                </a:tc>
                <a:extLst>
                  <a:ext uri="{0D108BD9-81ED-4DB2-BD59-A6C34878D82A}">
                    <a16:rowId xmlns:a16="http://schemas.microsoft.com/office/drawing/2014/main" val="880556387"/>
                  </a:ext>
                </a:extLst>
              </a:tr>
              <a:tr h="594879">
                <a:tc>
                  <a:txBody>
                    <a:bodyPr/>
                    <a:lstStyle/>
                    <a:p>
                      <a:pPr lvl="0">
                        <a:buNone/>
                      </a:pPr>
                      <a:r>
                        <a:rPr lang="en-US" dirty="0"/>
                        <a:t>635.52B</a:t>
                      </a:r>
                    </a:p>
                  </a:txBody>
                  <a:tcPr>
                    <a:solidFill>
                      <a:srgbClr val="D8D8D8"/>
                    </a:solidFill>
                  </a:tcPr>
                </a:tc>
                <a:tc>
                  <a:txBody>
                    <a:bodyPr/>
                    <a:lstStyle/>
                    <a:p>
                      <a:pPr lvl="0">
                        <a:buNone/>
                      </a:pPr>
                      <a:r>
                        <a:rPr lang="en-US" dirty="0"/>
                        <a:t>1.69 B</a:t>
                      </a:r>
                    </a:p>
                  </a:txBody>
                  <a:tcPr>
                    <a:solidFill>
                      <a:srgbClr val="D8D8D8"/>
                    </a:solidFill>
                  </a:tcPr>
                </a:tc>
                <a:tc>
                  <a:txBody>
                    <a:bodyPr/>
                    <a:lstStyle/>
                    <a:p>
                      <a:pPr lvl="0">
                        <a:buNone/>
                      </a:pPr>
                      <a:r>
                        <a:rPr lang="en-US" dirty="0"/>
                        <a:t>299.00-375.51</a:t>
                      </a:r>
                    </a:p>
                  </a:txBody>
                  <a:tcPr>
                    <a:solidFill>
                      <a:srgbClr val="D8D8D8"/>
                    </a:solidFill>
                  </a:tcPr>
                </a:tc>
                <a:tc>
                  <a:txBody>
                    <a:bodyPr/>
                    <a:lstStyle/>
                    <a:p>
                      <a:pPr lvl="0">
                        <a:buNone/>
                      </a:pPr>
                      <a:r>
                        <a:rPr lang="en-US" dirty="0"/>
                        <a:t>6.81%</a:t>
                      </a:r>
                    </a:p>
                  </a:txBody>
                  <a:tcPr>
                    <a:solidFill>
                      <a:srgbClr val="D8D8D8"/>
                    </a:solidFill>
                  </a:tcPr>
                </a:tc>
                <a:tc>
                  <a:txBody>
                    <a:bodyPr/>
                    <a:lstStyle/>
                    <a:p>
                      <a:pPr lvl="0">
                        <a:buNone/>
                      </a:pPr>
                      <a:r>
                        <a:rPr lang="en-US" dirty="0"/>
                        <a:t>5.85%</a:t>
                      </a:r>
                    </a:p>
                  </a:txBody>
                  <a:tcPr>
                    <a:solidFill>
                      <a:srgbClr val="D8D8D8"/>
                    </a:solidFill>
                  </a:tcPr>
                </a:tc>
                <a:tc>
                  <a:txBody>
                    <a:bodyPr/>
                    <a:lstStyle/>
                    <a:p>
                      <a:pPr lvl="0">
                        <a:buNone/>
                      </a:pPr>
                      <a:r>
                        <a:rPr lang="en-US" dirty="0"/>
                        <a:t>.82</a:t>
                      </a:r>
                    </a:p>
                  </a:txBody>
                  <a:tcPr>
                    <a:solidFill>
                      <a:srgbClr val="D8D8D8"/>
                    </a:solidFill>
                  </a:tcPr>
                </a:tc>
                <a:tc>
                  <a:txBody>
                    <a:bodyPr/>
                    <a:lstStyle/>
                    <a:p>
                      <a:pPr lvl="0">
                        <a:buNone/>
                      </a:pPr>
                      <a:r>
                        <a:rPr lang="en-US" dirty="0"/>
                        <a:t>10.21</a:t>
                      </a:r>
                    </a:p>
                  </a:txBody>
                  <a:tcPr>
                    <a:solidFill>
                      <a:srgbClr val="D8D8D8"/>
                    </a:solidFill>
                  </a:tcPr>
                </a:tc>
                <a:tc>
                  <a:txBody>
                    <a:bodyPr/>
                    <a:lstStyle/>
                    <a:p>
                      <a:pPr lvl="0">
                        <a:buNone/>
                      </a:pPr>
                      <a:r>
                        <a:rPr lang="en-US" dirty="0"/>
                        <a:t>.81%</a:t>
                      </a:r>
                    </a:p>
                  </a:txBody>
                  <a:tcPr>
                    <a:solidFill>
                      <a:srgbClr val="D8D8D8"/>
                    </a:solidFill>
                  </a:tcPr>
                </a:tc>
                <a:extLst>
                  <a:ext uri="{0D108BD9-81ED-4DB2-BD59-A6C34878D82A}">
                    <a16:rowId xmlns:a16="http://schemas.microsoft.com/office/drawing/2014/main" val="1949941447"/>
                  </a:ext>
                </a:extLst>
              </a:tr>
            </a:tbl>
          </a:graphicData>
        </a:graphic>
      </p:graphicFrame>
      <p:sp>
        <p:nvSpPr>
          <p:cNvPr id="9" name="TextBox 8">
            <a:extLst>
              <a:ext uri="{FF2B5EF4-FFF2-40B4-BE49-F238E27FC236}">
                <a16:creationId xmlns:a16="http://schemas.microsoft.com/office/drawing/2014/main" id="{407D871E-5E58-EC8E-33B8-E649F88974FE}"/>
              </a:ext>
            </a:extLst>
          </p:cNvPr>
          <p:cNvSpPr txBox="1"/>
          <p:nvPr/>
        </p:nvSpPr>
        <p:spPr>
          <a:xfrm>
            <a:off x="7958666" y="2353733"/>
            <a:ext cx="3759200" cy="1811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dirty="0"/>
              <a:t>Risks</a:t>
            </a:r>
            <a:endParaRPr lang="en-US" dirty="0"/>
          </a:p>
          <a:p>
            <a:pPr marL="285750" indent="-285750">
              <a:buFont typeface="Arial,Sans-Serif"/>
              <a:buChar char="•"/>
            </a:pPr>
            <a:r>
              <a:rPr lang="en-US" dirty="0"/>
              <a:t>Cybersecurity threats </a:t>
            </a:r>
          </a:p>
          <a:p>
            <a:pPr marL="285750" indent="-285750">
              <a:buFont typeface="Arial,Sans-Serif"/>
              <a:buChar char="•"/>
            </a:pPr>
            <a:endParaRPr lang="en-US" dirty="0"/>
          </a:p>
          <a:p>
            <a:pPr marL="285750" indent="-285750">
              <a:buFont typeface="Arial,Sans-Serif"/>
              <a:buChar char="•"/>
            </a:pPr>
            <a:r>
              <a:rPr lang="en-US" dirty="0"/>
              <a:t>Regulatory changes </a:t>
            </a:r>
          </a:p>
          <a:p>
            <a:pPr marL="285750" indent="-285750">
              <a:buFont typeface="Arial,Sans-Serif"/>
              <a:buChar char="•"/>
            </a:pPr>
            <a:endParaRPr lang="en-US" dirty="0"/>
          </a:p>
          <a:p>
            <a:pPr marL="285750" indent="-285750">
              <a:buFont typeface="Arial,Sans-Serif"/>
              <a:buChar char="•"/>
            </a:pPr>
            <a:r>
              <a:rPr lang="en-US" dirty="0"/>
              <a:t>Economic threats</a:t>
            </a:r>
          </a:p>
        </p:txBody>
      </p:sp>
      <p:sp>
        <p:nvSpPr>
          <p:cNvPr id="4" name="TextBox 3">
            <a:extLst>
              <a:ext uri="{FF2B5EF4-FFF2-40B4-BE49-F238E27FC236}">
                <a16:creationId xmlns:a16="http://schemas.microsoft.com/office/drawing/2014/main" id="{47D9C73E-8322-D0FF-0330-A03766BC1005}"/>
              </a:ext>
            </a:extLst>
          </p:cNvPr>
          <p:cNvSpPr txBox="1"/>
          <p:nvPr/>
        </p:nvSpPr>
        <p:spPr>
          <a:xfrm>
            <a:off x="4759726" y="5867188"/>
            <a:ext cx="2506139" cy="369332"/>
          </a:xfrm>
          <a:prstGeom prst="rect">
            <a:avLst/>
          </a:prstGeom>
          <a:noFill/>
        </p:spPr>
        <p:txBody>
          <a:bodyPr wrap="square" rtlCol="0">
            <a:spAutoFit/>
          </a:bodyPr>
          <a:lstStyle/>
          <a:p>
            <a:pPr algn="l"/>
            <a:r>
              <a:rPr lang="en-US" dirty="0"/>
              <a:t>Source: Yahoo Finance </a:t>
            </a:r>
          </a:p>
        </p:txBody>
      </p:sp>
    </p:spTree>
    <p:extLst>
      <p:ext uri="{BB962C8B-B14F-4D97-AF65-F5344CB8AC3E}">
        <p14:creationId xmlns:p14="http://schemas.microsoft.com/office/powerpoint/2010/main" val="358877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B3623-F0E6-1BD3-707E-6FEFDD4FC235}"/>
              </a:ext>
            </a:extLst>
          </p:cNvPr>
          <p:cNvSpPr>
            <a:spLocks noGrp="1"/>
          </p:cNvSpPr>
          <p:nvPr>
            <p:ph idx="1"/>
          </p:nvPr>
        </p:nvSpPr>
        <p:spPr>
          <a:xfrm>
            <a:off x="581192" y="2223083"/>
            <a:ext cx="4103882" cy="3635716"/>
          </a:xfrm>
        </p:spPr>
        <p:txBody>
          <a:bodyPr/>
          <a:lstStyle/>
          <a:p>
            <a:pPr marL="0" indent="0" algn="ctr">
              <a:buNone/>
            </a:pPr>
            <a:r>
              <a:rPr lang="en-US" dirty="0"/>
              <a:t>10k Business Segments </a:t>
            </a:r>
            <a:endParaRPr lang="en-US"/>
          </a:p>
          <a:p>
            <a:pPr marL="305435" indent="-305435"/>
            <a:r>
              <a:rPr lang="en-US" dirty="0"/>
              <a:t>Service Revenue</a:t>
            </a:r>
          </a:p>
          <a:p>
            <a:pPr marL="305435" indent="-305435"/>
            <a:r>
              <a:rPr lang="en-US" dirty="0"/>
              <a:t>Data Processing</a:t>
            </a:r>
          </a:p>
          <a:p>
            <a:pPr marL="305435" indent="-305435"/>
            <a:r>
              <a:rPr lang="en-US" dirty="0"/>
              <a:t>International Transactions</a:t>
            </a:r>
          </a:p>
          <a:p>
            <a:pPr marL="305435" indent="-305435"/>
            <a:r>
              <a:rPr lang="en-US" dirty="0"/>
              <a:t>Other Revenue </a:t>
            </a:r>
          </a:p>
          <a:p>
            <a:pPr marL="0" indent="0">
              <a:buNone/>
            </a:pPr>
            <a:r>
              <a:rPr lang="en-US" dirty="0"/>
              <a:t>The Company then deducts the client incentives what's left is the Net Revenue </a:t>
            </a:r>
          </a:p>
          <a:p>
            <a:pPr marL="305435" indent="-305435"/>
            <a:endParaRPr lang="en-US" dirty="0"/>
          </a:p>
        </p:txBody>
      </p:sp>
      <p:sp>
        <p:nvSpPr>
          <p:cNvPr id="3" name="Title 2">
            <a:extLst>
              <a:ext uri="{FF2B5EF4-FFF2-40B4-BE49-F238E27FC236}">
                <a16:creationId xmlns:a16="http://schemas.microsoft.com/office/drawing/2014/main" id="{3FBC7D4E-FBBE-FF0F-E0FE-EB6DF453137A}"/>
              </a:ext>
            </a:extLst>
          </p:cNvPr>
          <p:cNvSpPr>
            <a:spLocks noGrp="1"/>
          </p:cNvSpPr>
          <p:nvPr>
            <p:ph type="title"/>
          </p:nvPr>
        </p:nvSpPr>
        <p:spPr/>
        <p:txBody>
          <a:bodyPr/>
          <a:lstStyle/>
          <a:p>
            <a:r>
              <a:rPr lang="en-US" dirty="0"/>
              <a:t>Business Analysis</a:t>
            </a:r>
          </a:p>
        </p:txBody>
      </p:sp>
      <p:pic>
        <p:nvPicPr>
          <p:cNvPr id="5" name="Picture 4" descr="POS Guidelines | Visa">
            <a:extLst>
              <a:ext uri="{FF2B5EF4-FFF2-40B4-BE49-F238E27FC236}">
                <a16:creationId xmlns:a16="http://schemas.microsoft.com/office/drawing/2014/main" id="{37741D34-B8B2-03D8-02ED-6BBC4FFDBB1E}"/>
              </a:ext>
            </a:extLst>
          </p:cNvPr>
          <p:cNvPicPr>
            <a:picLocks noChangeAspect="1"/>
          </p:cNvPicPr>
          <p:nvPr/>
        </p:nvPicPr>
        <p:blipFill>
          <a:blip r:embed="rId2"/>
          <a:stretch>
            <a:fillRect/>
          </a:stretch>
        </p:blipFill>
        <p:spPr>
          <a:xfrm>
            <a:off x="9446084" y="5681992"/>
            <a:ext cx="2743200" cy="1178984"/>
          </a:xfrm>
          <a:prstGeom prst="rect">
            <a:avLst/>
          </a:prstGeom>
        </p:spPr>
      </p:pic>
      <p:pic>
        <p:nvPicPr>
          <p:cNvPr id="6" name="Picture 5">
            <a:extLst>
              <a:ext uri="{FF2B5EF4-FFF2-40B4-BE49-F238E27FC236}">
                <a16:creationId xmlns:a16="http://schemas.microsoft.com/office/drawing/2014/main" id="{C296D0E3-D403-CEDB-0223-D64122F5E271}"/>
              </a:ext>
            </a:extLst>
          </p:cNvPr>
          <p:cNvPicPr>
            <a:picLocks noChangeAspect="1"/>
          </p:cNvPicPr>
          <p:nvPr/>
        </p:nvPicPr>
        <p:blipFill>
          <a:blip r:embed="rId3"/>
          <a:stretch>
            <a:fillRect/>
          </a:stretch>
        </p:blipFill>
        <p:spPr>
          <a:xfrm>
            <a:off x="5204424" y="2227591"/>
            <a:ext cx="6714586" cy="2738288"/>
          </a:xfrm>
          <a:prstGeom prst="rect">
            <a:avLst/>
          </a:prstGeom>
        </p:spPr>
      </p:pic>
      <p:sp>
        <p:nvSpPr>
          <p:cNvPr id="4" name="TextBox 3">
            <a:extLst>
              <a:ext uri="{FF2B5EF4-FFF2-40B4-BE49-F238E27FC236}">
                <a16:creationId xmlns:a16="http://schemas.microsoft.com/office/drawing/2014/main" id="{B96AF2D7-6DE0-9F91-5B61-D6DCE6942884}"/>
              </a:ext>
            </a:extLst>
          </p:cNvPr>
          <p:cNvSpPr txBox="1"/>
          <p:nvPr/>
        </p:nvSpPr>
        <p:spPr>
          <a:xfrm>
            <a:off x="7506928" y="4965879"/>
            <a:ext cx="1828800" cy="369332"/>
          </a:xfrm>
          <a:prstGeom prst="rect">
            <a:avLst/>
          </a:prstGeom>
          <a:noFill/>
        </p:spPr>
        <p:txBody>
          <a:bodyPr wrap="square" rtlCol="0">
            <a:spAutoFit/>
          </a:bodyPr>
          <a:lstStyle/>
          <a:p>
            <a:pPr algn="l"/>
            <a:r>
              <a:rPr lang="en-US" dirty="0"/>
              <a:t>Source:  Visa 10K</a:t>
            </a:r>
          </a:p>
        </p:txBody>
      </p:sp>
    </p:spTree>
    <p:extLst>
      <p:ext uri="{BB962C8B-B14F-4D97-AF65-F5344CB8AC3E}">
        <p14:creationId xmlns:p14="http://schemas.microsoft.com/office/powerpoint/2010/main" val="314105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alculator&#10;&#10;AI-generated content may be incorrect.">
            <a:extLst>
              <a:ext uri="{FF2B5EF4-FFF2-40B4-BE49-F238E27FC236}">
                <a16:creationId xmlns:a16="http://schemas.microsoft.com/office/drawing/2014/main" id="{829C7DE8-E482-D6A1-EE2D-1BA4D8E7665E}"/>
              </a:ext>
            </a:extLst>
          </p:cNvPr>
          <p:cNvPicPr>
            <a:picLocks noGrp="1" noChangeAspect="1"/>
          </p:cNvPicPr>
          <p:nvPr>
            <p:ph idx="1"/>
          </p:nvPr>
        </p:nvPicPr>
        <p:blipFill>
          <a:blip r:embed="rId2"/>
          <a:stretch>
            <a:fillRect/>
          </a:stretch>
        </p:blipFill>
        <p:spPr>
          <a:xfrm>
            <a:off x="389995" y="2296807"/>
            <a:ext cx="7085542" cy="1134534"/>
          </a:xfrm>
          <a:prstGeom prst="rect">
            <a:avLst/>
          </a:prstGeom>
        </p:spPr>
      </p:pic>
      <p:sp>
        <p:nvSpPr>
          <p:cNvPr id="3" name="Title 2">
            <a:extLst>
              <a:ext uri="{FF2B5EF4-FFF2-40B4-BE49-F238E27FC236}">
                <a16:creationId xmlns:a16="http://schemas.microsoft.com/office/drawing/2014/main" id="{F1950A53-91ED-E817-5F39-157DEF1F6DE9}"/>
              </a:ext>
            </a:extLst>
          </p:cNvPr>
          <p:cNvSpPr>
            <a:spLocks noGrp="1"/>
          </p:cNvSpPr>
          <p:nvPr>
            <p:ph type="title"/>
          </p:nvPr>
        </p:nvSpPr>
        <p:spPr/>
        <p:txBody>
          <a:bodyPr/>
          <a:lstStyle/>
          <a:p>
            <a:r>
              <a:rPr lang="en-US" dirty="0"/>
              <a:t>Financial Analysis</a:t>
            </a:r>
          </a:p>
        </p:txBody>
      </p:sp>
      <p:pic>
        <p:nvPicPr>
          <p:cNvPr id="6" name="Picture 5" descr="POS Guidelines | Visa">
            <a:extLst>
              <a:ext uri="{FF2B5EF4-FFF2-40B4-BE49-F238E27FC236}">
                <a16:creationId xmlns:a16="http://schemas.microsoft.com/office/drawing/2014/main" id="{8E3697DB-1342-BD14-B4CC-190847456814}"/>
              </a:ext>
            </a:extLst>
          </p:cNvPr>
          <p:cNvPicPr>
            <a:picLocks noChangeAspect="1"/>
          </p:cNvPicPr>
          <p:nvPr/>
        </p:nvPicPr>
        <p:blipFill>
          <a:blip r:embed="rId3"/>
          <a:stretch>
            <a:fillRect/>
          </a:stretch>
        </p:blipFill>
        <p:spPr>
          <a:xfrm>
            <a:off x="9446084" y="5681992"/>
            <a:ext cx="2743200" cy="1178984"/>
          </a:xfrm>
          <a:prstGeom prst="rect">
            <a:avLst/>
          </a:prstGeom>
        </p:spPr>
      </p:pic>
      <p:sp>
        <p:nvSpPr>
          <p:cNvPr id="7" name="TextBox 6">
            <a:extLst>
              <a:ext uri="{FF2B5EF4-FFF2-40B4-BE49-F238E27FC236}">
                <a16:creationId xmlns:a16="http://schemas.microsoft.com/office/drawing/2014/main" id="{A61A34FC-BA31-F9F4-B308-3540B7436A95}"/>
              </a:ext>
            </a:extLst>
          </p:cNvPr>
          <p:cNvSpPr txBox="1"/>
          <p:nvPr/>
        </p:nvSpPr>
        <p:spPr>
          <a:xfrm>
            <a:off x="7789333" y="2269066"/>
            <a:ext cx="38608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60000"/>
                    <a:lumOff val="40000"/>
                  </a:schemeClr>
                </a:solidFill>
                <a:latin typeface="Gill Sans MT"/>
                <a:cs typeface="Times New Roman"/>
              </a:rPr>
              <a:t>We have Net Revenues slightly below consensus. However overall still moving in a positive direction.</a:t>
            </a:r>
          </a:p>
        </p:txBody>
      </p:sp>
      <p:pic>
        <p:nvPicPr>
          <p:cNvPr id="8" name="Picture 7" descr="A screenshot of a calculator&#10;&#10;AI-generated content may be incorrect.">
            <a:extLst>
              <a:ext uri="{FF2B5EF4-FFF2-40B4-BE49-F238E27FC236}">
                <a16:creationId xmlns:a16="http://schemas.microsoft.com/office/drawing/2014/main" id="{638DAD3A-EBD3-9B4B-074E-60CE04DEE8DF}"/>
              </a:ext>
            </a:extLst>
          </p:cNvPr>
          <p:cNvPicPr>
            <a:picLocks noChangeAspect="1"/>
          </p:cNvPicPr>
          <p:nvPr/>
        </p:nvPicPr>
        <p:blipFill>
          <a:blip r:embed="rId4"/>
          <a:stretch>
            <a:fillRect/>
          </a:stretch>
        </p:blipFill>
        <p:spPr>
          <a:xfrm>
            <a:off x="3797300" y="3559704"/>
            <a:ext cx="8390467" cy="923925"/>
          </a:xfrm>
          <a:prstGeom prst="rect">
            <a:avLst/>
          </a:prstGeom>
        </p:spPr>
      </p:pic>
      <p:sp>
        <p:nvSpPr>
          <p:cNvPr id="9" name="TextBox 8">
            <a:extLst>
              <a:ext uri="{FF2B5EF4-FFF2-40B4-BE49-F238E27FC236}">
                <a16:creationId xmlns:a16="http://schemas.microsoft.com/office/drawing/2014/main" id="{A632E62F-8B5E-17E1-DD04-8CD7023FCD27}"/>
              </a:ext>
            </a:extLst>
          </p:cNvPr>
          <p:cNvSpPr txBox="1"/>
          <p:nvPr/>
        </p:nvSpPr>
        <p:spPr>
          <a:xfrm>
            <a:off x="389466" y="3420533"/>
            <a:ext cx="34035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60000"/>
                    <a:lumOff val="40000"/>
                  </a:schemeClr>
                </a:solidFill>
                <a:latin typeface="Gill Sans MT"/>
                <a:cs typeface="Times New Roman"/>
              </a:rPr>
              <a:t>Again, we have the earning per diluted share slightly below the consensus estimates </a:t>
            </a:r>
          </a:p>
        </p:txBody>
      </p:sp>
      <p:sp>
        <p:nvSpPr>
          <p:cNvPr id="10" name="TextBox 9">
            <a:extLst>
              <a:ext uri="{FF2B5EF4-FFF2-40B4-BE49-F238E27FC236}">
                <a16:creationId xmlns:a16="http://schemas.microsoft.com/office/drawing/2014/main" id="{452C8048-C8B8-4B1B-D8BE-B9F0C9D10A40}"/>
              </a:ext>
            </a:extLst>
          </p:cNvPr>
          <p:cNvSpPr txBox="1"/>
          <p:nvPr/>
        </p:nvSpPr>
        <p:spPr>
          <a:xfrm>
            <a:off x="491066" y="4690533"/>
            <a:ext cx="9601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lumMod val="60000"/>
                    <a:lumOff val="40000"/>
                  </a:schemeClr>
                </a:solidFill>
                <a:latin typeface="Gill Sans MT"/>
                <a:cs typeface="Times New Roman"/>
              </a:rPr>
              <a:t>Justification</a:t>
            </a:r>
            <a:r>
              <a:rPr lang="en-US" dirty="0">
                <a:solidFill>
                  <a:schemeClr val="tx2">
                    <a:lumMod val="60000"/>
                    <a:lumOff val="40000"/>
                  </a:schemeClr>
                </a:solidFill>
                <a:latin typeface="Gill Sans MT"/>
                <a:cs typeface="Times New Roman"/>
              </a:rPr>
              <a:t>: Inflation could reduce disposable income,  Additionally I would expect to see increased competition with the growing FinTech industry that could compress margins. Lastly Visa has faced some antitrust scrutiny </a:t>
            </a:r>
          </a:p>
        </p:txBody>
      </p:sp>
    </p:spTree>
    <p:extLst>
      <p:ext uri="{BB962C8B-B14F-4D97-AF65-F5344CB8AC3E}">
        <p14:creationId xmlns:p14="http://schemas.microsoft.com/office/powerpoint/2010/main" val="547625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rectangular object with black lines&#10;&#10;AI-generated content may be incorrect.">
            <a:extLst>
              <a:ext uri="{FF2B5EF4-FFF2-40B4-BE49-F238E27FC236}">
                <a16:creationId xmlns:a16="http://schemas.microsoft.com/office/drawing/2014/main" id="{DCDD12BE-5ABD-30F2-FAE6-2E7E93CDF3E2}"/>
              </a:ext>
            </a:extLst>
          </p:cNvPr>
          <p:cNvPicPr>
            <a:picLocks noGrp="1" noChangeAspect="1"/>
          </p:cNvPicPr>
          <p:nvPr>
            <p:ph idx="1"/>
          </p:nvPr>
        </p:nvPicPr>
        <p:blipFill>
          <a:blip r:embed="rId2"/>
          <a:stretch>
            <a:fillRect/>
          </a:stretch>
        </p:blipFill>
        <p:spPr>
          <a:xfrm>
            <a:off x="428624" y="2131708"/>
            <a:ext cx="7677150" cy="1295400"/>
          </a:xfrm>
          <a:prstGeom prst="rect">
            <a:avLst/>
          </a:prstGeom>
        </p:spPr>
      </p:pic>
      <p:sp>
        <p:nvSpPr>
          <p:cNvPr id="3" name="Title 2">
            <a:extLst>
              <a:ext uri="{FF2B5EF4-FFF2-40B4-BE49-F238E27FC236}">
                <a16:creationId xmlns:a16="http://schemas.microsoft.com/office/drawing/2014/main" id="{DC6D4561-100E-E2E9-47D9-79903D5089FF}"/>
              </a:ext>
            </a:extLst>
          </p:cNvPr>
          <p:cNvSpPr>
            <a:spLocks noGrp="1"/>
          </p:cNvSpPr>
          <p:nvPr>
            <p:ph type="title"/>
          </p:nvPr>
        </p:nvSpPr>
        <p:spPr/>
        <p:txBody>
          <a:bodyPr/>
          <a:lstStyle/>
          <a:p>
            <a:r>
              <a:rPr lang="en-US" dirty="0"/>
              <a:t>Valuation</a:t>
            </a:r>
          </a:p>
        </p:txBody>
      </p:sp>
      <p:pic>
        <p:nvPicPr>
          <p:cNvPr id="6" name="Picture 5" descr="POS Guidelines | Visa">
            <a:extLst>
              <a:ext uri="{FF2B5EF4-FFF2-40B4-BE49-F238E27FC236}">
                <a16:creationId xmlns:a16="http://schemas.microsoft.com/office/drawing/2014/main" id="{F5A33CF4-2302-7005-9A6E-46FBA3FB8E12}"/>
              </a:ext>
            </a:extLst>
          </p:cNvPr>
          <p:cNvPicPr>
            <a:picLocks noChangeAspect="1"/>
          </p:cNvPicPr>
          <p:nvPr/>
        </p:nvPicPr>
        <p:blipFill>
          <a:blip r:embed="rId3"/>
          <a:stretch>
            <a:fillRect/>
          </a:stretch>
        </p:blipFill>
        <p:spPr>
          <a:xfrm>
            <a:off x="9446084" y="5681992"/>
            <a:ext cx="2743200" cy="1178984"/>
          </a:xfrm>
          <a:prstGeom prst="rect">
            <a:avLst/>
          </a:prstGeom>
        </p:spPr>
      </p:pic>
      <p:pic>
        <p:nvPicPr>
          <p:cNvPr id="2" name="Picture 1">
            <a:extLst>
              <a:ext uri="{FF2B5EF4-FFF2-40B4-BE49-F238E27FC236}">
                <a16:creationId xmlns:a16="http://schemas.microsoft.com/office/drawing/2014/main" id="{98120D37-E0ED-567E-9B51-2740E1A63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129" y="4310673"/>
            <a:ext cx="7557680" cy="1569312"/>
          </a:xfrm>
          <a:prstGeom prst="rect">
            <a:avLst/>
          </a:prstGeom>
        </p:spPr>
      </p:pic>
      <p:sp>
        <p:nvSpPr>
          <p:cNvPr id="5" name="TextBox 4">
            <a:extLst>
              <a:ext uri="{FF2B5EF4-FFF2-40B4-BE49-F238E27FC236}">
                <a16:creationId xmlns:a16="http://schemas.microsoft.com/office/drawing/2014/main" id="{32D305CC-815D-AF64-8221-2E2DABA51AD2}"/>
              </a:ext>
            </a:extLst>
          </p:cNvPr>
          <p:cNvSpPr txBox="1"/>
          <p:nvPr/>
        </p:nvSpPr>
        <p:spPr>
          <a:xfrm>
            <a:off x="67635" y="3571661"/>
            <a:ext cx="3724519" cy="2308324"/>
          </a:xfrm>
          <a:prstGeom prst="rect">
            <a:avLst/>
          </a:prstGeom>
          <a:noFill/>
        </p:spPr>
        <p:txBody>
          <a:bodyPr wrap="square" rtlCol="0">
            <a:spAutoFit/>
          </a:bodyPr>
          <a:lstStyle/>
          <a:p>
            <a:pPr algn="l"/>
            <a:r>
              <a:rPr lang="en-US" dirty="0">
                <a:solidFill>
                  <a:schemeClr val="tx2">
                    <a:lumMod val="60000"/>
                    <a:lumOff val="40000"/>
                  </a:schemeClr>
                </a:solidFill>
                <a:latin typeface="Gill Sans MT"/>
                <a:cs typeface="Times New Roman"/>
              </a:rPr>
              <a:t>This DCF sensitive analysis various drastically, with the highest price over 1000.00 however Visa is a much more mature company so we don’t expect to see it rise that much. Another key point os that the downside is limited with very few of these below the current price </a:t>
            </a:r>
          </a:p>
        </p:txBody>
      </p:sp>
      <p:sp>
        <p:nvSpPr>
          <p:cNvPr id="7" name="TextBox 6">
            <a:extLst>
              <a:ext uri="{FF2B5EF4-FFF2-40B4-BE49-F238E27FC236}">
                <a16:creationId xmlns:a16="http://schemas.microsoft.com/office/drawing/2014/main" id="{4BD8ACEB-60A8-65B4-5702-698E1D4556F7}"/>
              </a:ext>
            </a:extLst>
          </p:cNvPr>
          <p:cNvSpPr txBox="1"/>
          <p:nvPr/>
        </p:nvSpPr>
        <p:spPr>
          <a:xfrm>
            <a:off x="8399848" y="2480958"/>
            <a:ext cx="3363528" cy="1477328"/>
          </a:xfrm>
          <a:prstGeom prst="rect">
            <a:avLst/>
          </a:prstGeom>
          <a:noFill/>
        </p:spPr>
        <p:txBody>
          <a:bodyPr wrap="square" rtlCol="0">
            <a:spAutoFit/>
          </a:bodyPr>
          <a:lstStyle/>
          <a:p>
            <a:r>
              <a:rPr lang="en-US" dirty="0">
                <a:solidFill>
                  <a:schemeClr val="tx2">
                    <a:lumMod val="60000"/>
                    <a:lumOff val="40000"/>
                  </a:schemeClr>
                </a:solidFill>
                <a:latin typeface="Gill Sans MT"/>
                <a:cs typeface="Times New Roman"/>
              </a:rPr>
              <a:t>While we a lot of potential in Visa we are still recommending that we trim our current position to remain within the parameters of the SIM portfolio </a:t>
            </a:r>
          </a:p>
        </p:txBody>
      </p:sp>
    </p:spTree>
    <p:extLst>
      <p:ext uri="{BB962C8B-B14F-4D97-AF65-F5344CB8AC3E}">
        <p14:creationId xmlns:p14="http://schemas.microsoft.com/office/powerpoint/2010/main" val="235995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CDDF9-F958-97D3-AC0A-7D2C769813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85C9FA-5D55-B9D6-A03C-F98B06DD726E}"/>
              </a:ext>
            </a:extLst>
          </p:cNvPr>
          <p:cNvSpPr>
            <a:spLocks noGrp="1"/>
          </p:cNvSpPr>
          <p:nvPr>
            <p:ph type="title"/>
          </p:nvPr>
        </p:nvSpPr>
        <p:spPr/>
        <p:txBody>
          <a:bodyPr/>
          <a:lstStyle/>
          <a:p>
            <a:r>
              <a:rPr lang="en-US" dirty="0"/>
              <a:t>PayPal Holdings Inc.</a:t>
            </a:r>
          </a:p>
        </p:txBody>
      </p:sp>
      <p:sp>
        <p:nvSpPr>
          <p:cNvPr id="5" name="Text Placeholder 4">
            <a:extLst>
              <a:ext uri="{FF2B5EF4-FFF2-40B4-BE49-F238E27FC236}">
                <a16:creationId xmlns:a16="http://schemas.microsoft.com/office/drawing/2014/main" id="{C09E669C-2CCA-ED01-0F76-E511CBA9BB6A}"/>
              </a:ext>
            </a:extLst>
          </p:cNvPr>
          <p:cNvSpPr>
            <a:spLocks noGrp="1"/>
          </p:cNvSpPr>
          <p:nvPr>
            <p:ph type="body" idx="1"/>
          </p:nvPr>
        </p:nvSpPr>
        <p:spPr/>
        <p:txBody>
          <a:bodyPr/>
          <a:lstStyle/>
          <a:p>
            <a:r>
              <a:rPr lang="en-US" dirty="0"/>
              <a:t>Financials</a:t>
            </a:r>
          </a:p>
        </p:txBody>
      </p:sp>
      <p:pic>
        <p:nvPicPr>
          <p:cNvPr id="3" name="Content Placeholder 3" descr="File:PayPal.svg - Wikimedia Commons">
            <a:extLst>
              <a:ext uri="{FF2B5EF4-FFF2-40B4-BE49-F238E27FC236}">
                <a16:creationId xmlns:a16="http://schemas.microsoft.com/office/drawing/2014/main" id="{DAC78028-1B75-015E-4CCE-CD9BA05A79E7}"/>
              </a:ext>
            </a:extLst>
          </p:cNvPr>
          <p:cNvPicPr>
            <a:picLocks noChangeAspect="1"/>
          </p:cNvPicPr>
          <p:nvPr/>
        </p:nvPicPr>
        <p:blipFill>
          <a:blip r:embed="rId2"/>
          <a:stretch>
            <a:fillRect/>
          </a:stretch>
        </p:blipFill>
        <p:spPr>
          <a:xfrm>
            <a:off x="8272564" y="3880569"/>
            <a:ext cx="3338243" cy="961126"/>
          </a:xfrm>
          <a:prstGeom prst="rect">
            <a:avLst/>
          </a:prstGeom>
        </p:spPr>
      </p:pic>
    </p:spTree>
    <p:extLst>
      <p:ext uri="{BB962C8B-B14F-4D97-AF65-F5344CB8AC3E}">
        <p14:creationId xmlns:p14="http://schemas.microsoft.com/office/powerpoint/2010/main" val="4070502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PayPal.svg - Wikimedia Commons">
            <a:extLst>
              <a:ext uri="{FF2B5EF4-FFF2-40B4-BE49-F238E27FC236}">
                <a16:creationId xmlns:a16="http://schemas.microsoft.com/office/drawing/2014/main" id="{E3F37218-F40E-FE46-A526-89F8D1588FD0}"/>
              </a:ext>
            </a:extLst>
          </p:cNvPr>
          <p:cNvPicPr>
            <a:picLocks noGrp="1" noChangeAspect="1"/>
          </p:cNvPicPr>
          <p:nvPr>
            <p:ph idx="1"/>
          </p:nvPr>
        </p:nvPicPr>
        <p:blipFill>
          <a:blip r:embed="rId2"/>
          <a:stretch>
            <a:fillRect/>
          </a:stretch>
        </p:blipFill>
        <p:spPr>
          <a:xfrm>
            <a:off x="8639445" y="5903888"/>
            <a:ext cx="3338243" cy="961126"/>
          </a:xfrm>
          <a:prstGeom prst="rect">
            <a:avLst/>
          </a:prstGeom>
        </p:spPr>
      </p:pic>
      <p:sp>
        <p:nvSpPr>
          <p:cNvPr id="3" name="Title 2">
            <a:extLst>
              <a:ext uri="{FF2B5EF4-FFF2-40B4-BE49-F238E27FC236}">
                <a16:creationId xmlns:a16="http://schemas.microsoft.com/office/drawing/2014/main" id="{485529CB-2833-F7B4-A6FE-C6E4D9E79748}"/>
              </a:ext>
            </a:extLst>
          </p:cNvPr>
          <p:cNvSpPr>
            <a:spLocks noGrp="1"/>
          </p:cNvSpPr>
          <p:nvPr>
            <p:ph type="title"/>
          </p:nvPr>
        </p:nvSpPr>
        <p:spPr/>
        <p:txBody>
          <a:bodyPr/>
          <a:lstStyle/>
          <a:p>
            <a:r>
              <a:rPr lang="en-US" dirty="0"/>
              <a:t>Overview </a:t>
            </a:r>
          </a:p>
        </p:txBody>
      </p:sp>
      <p:sp>
        <p:nvSpPr>
          <p:cNvPr id="5" name="TextBox 4">
            <a:extLst>
              <a:ext uri="{FF2B5EF4-FFF2-40B4-BE49-F238E27FC236}">
                <a16:creationId xmlns:a16="http://schemas.microsoft.com/office/drawing/2014/main" id="{D4B60911-4A9C-642D-C1ED-1994FA347124}"/>
              </a:ext>
            </a:extLst>
          </p:cNvPr>
          <p:cNvSpPr txBox="1"/>
          <p:nvPr/>
        </p:nvSpPr>
        <p:spPr>
          <a:xfrm>
            <a:off x="584201" y="2285999"/>
            <a:ext cx="79015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60000"/>
                    <a:lumOff val="40000"/>
                  </a:schemeClr>
                </a:solidFill>
                <a:latin typeface="Gill Sans MT"/>
                <a:cs typeface="Times New Roman"/>
              </a:rPr>
              <a:t>PayPal Holdings Incorporated is a global digital payment and financial-technology company that allows merchants and consumers to receive, send, and manage money both online and in-store.</a:t>
            </a:r>
          </a:p>
        </p:txBody>
      </p:sp>
      <p:graphicFrame>
        <p:nvGraphicFramePr>
          <p:cNvPr id="7" name="Table 6">
            <a:extLst>
              <a:ext uri="{FF2B5EF4-FFF2-40B4-BE49-F238E27FC236}">
                <a16:creationId xmlns:a16="http://schemas.microsoft.com/office/drawing/2014/main" id="{BCB7D45A-E61D-9F9D-BB8B-3D93497B3926}"/>
              </a:ext>
            </a:extLst>
          </p:cNvPr>
          <p:cNvGraphicFramePr>
            <a:graphicFrameLocks noGrp="1"/>
          </p:cNvGraphicFramePr>
          <p:nvPr>
            <p:extLst>
              <p:ext uri="{D42A27DB-BD31-4B8C-83A1-F6EECF244321}">
                <p14:modId xmlns:p14="http://schemas.microsoft.com/office/powerpoint/2010/main" val="850017198"/>
              </p:ext>
            </p:extLst>
          </p:nvPr>
        </p:nvGraphicFramePr>
        <p:xfrm>
          <a:off x="560916" y="4201583"/>
          <a:ext cx="10786402" cy="1438775"/>
        </p:xfrm>
        <a:graphic>
          <a:graphicData uri="http://schemas.openxmlformats.org/drawingml/2006/table">
            <a:tbl>
              <a:tblPr firstRow="1" bandRow="1">
                <a:tableStyleId>{5C22544A-7EE6-4342-B048-85BDC9FD1C3A}</a:tableStyleId>
              </a:tblPr>
              <a:tblGrid>
                <a:gridCol w="1743793">
                  <a:extLst>
                    <a:ext uri="{9D8B030D-6E8A-4147-A177-3AD203B41FA5}">
                      <a16:colId xmlns:a16="http://schemas.microsoft.com/office/drawing/2014/main" val="1563258217"/>
                    </a:ext>
                  </a:extLst>
                </a:gridCol>
                <a:gridCol w="2063490">
                  <a:extLst>
                    <a:ext uri="{9D8B030D-6E8A-4147-A177-3AD203B41FA5}">
                      <a16:colId xmlns:a16="http://schemas.microsoft.com/office/drawing/2014/main" val="2095758959"/>
                    </a:ext>
                  </a:extLst>
                </a:gridCol>
                <a:gridCol w="1708257">
                  <a:extLst>
                    <a:ext uri="{9D8B030D-6E8A-4147-A177-3AD203B41FA5}">
                      <a16:colId xmlns:a16="http://schemas.microsoft.com/office/drawing/2014/main" val="3455459686"/>
                    </a:ext>
                  </a:extLst>
                </a:gridCol>
                <a:gridCol w="1323298">
                  <a:extLst>
                    <a:ext uri="{9D8B030D-6E8A-4147-A177-3AD203B41FA5}">
                      <a16:colId xmlns:a16="http://schemas.microsoft.com/office/drawing/2014/main" val="1284289519"/>
                    </a:ext>
                  </a:extLst>
                </a:gridCol>
                <a:gridCol w="1459638">
                  <a:extLst>
                    <a:ext uri="{9D8B030D-6E8A-4147-A177-3AD203B41FA5}">
                      <a16:colId xmlns:a16="http://schemas.microsoft.com/office/drawing/2014/main" val="2451628359"/>
                    </a:ext>
                  </a:extLst>
                </a:gridCol>
                <a:gridCol w="733492">
                  <a:extLst>
                    <a:ext uri="{9D8B030D-6E8A-4147-A177-3AD203B41FA5}">
                      <a16:colId xmlns:a16="http://schemas.microsoft.com/office/drawing/2014/main" val="545016730"/>
                    </a:ext>
                  </a:extLst>
                </a:gridCol>
                <a:gridCol w="628020">
                  <a:extLst>
                    <a:ext uri="{9D8B030D-6E8A-4147-A177-3AD203B41FA5}">
                      <a16:colId xmlns:a16="http://schemas.microsoft.com/office/drawing/2014/main" val="1206014237"/>
                    </a:ext>
                  </a:extLst>
                </a:gridCol>
                <a:gridCol w="1126414">
                  <a:extLst>
                    <a:ext uri="{9D8B030D-6E8A-4147-A177-3AD203B41FA5}">
                      <a16:colId xmlns:a16="http://schemas.microsoft.com/office/drawing/2014/main" val="1140591188"/>
                    </a:ext>
                  </a:extLst>
                </a:gridCol>
              </a:tblGrid>
              <a:tr h="692744">
                <a:tc>
                  <a:txBody>
                    <a:bodyPr/>
                    <a:lstStyle/>
                    <a:p>
                      <a:pPr marL="0" lvl="0" algn="l">
                        <a:buNone/>
                      </a:pPr>
                      <a:r>
                        <a:rPr lang="en-US" sz="1800" b="1" kern="1200" dirty="0">
                          <a:solidFill>
                            <a:schemeClr val="bg1"/>
                          </a:solidFill>
                          <a:latin typeface="+mn-lt"/>
                          <a:ea typeface="+mn-ea"/>
                          <a:cs typeface="+mn-cs"/>
                        </a:rPr>
                        <a:t>Market Cap </a:t>
                      </a:r>
                    </a:p>
                  </a:txBody>
                  <a:tcPr marL="0" marR="0" marT="0" marB="0">
                    <a:solidFill>
                      <a:srgbClr val="980039"/>
                    </a:solidFill>
                  </a:tcPr>
                </a:tc>
                <a:tc>
                  <a:txBody>
                    <a:bodyPr/>
                    <a:lstStyle/>
                    <a:p>
                      <a:r>
                        <a:rPr lang="en-US" dirty="0">
                          <a:solidFill>
                            <a:schemeClr val="bg1"/>
                          </a:solidFill>
                        </a:rPr>
                        <a:t>Shares Outstanding</a:t>
                      </a:r>
                    </a:p>
                  </a:txBody>
                  <a:tcPr marL="0" marR="0" marT="0" marB="0">
                    <a:solidFill>
                      <a:srgbClr val="980039"/>
                    </a:solidFill>
                  </a:tcPr>
                </a:tc>
                <a:tc>
                  <a:txBody>
                    <a:bodyPr/>
                    <a:lstStyle/>
                    <a:p>
                      <a:r>
                        <a:rPr lang="en-US" dirty="0">
                          <a:solidFill>
                            <a:schemeClr val="bg1"/>
                          </a:solidFill>
                        </a:rPr>
                        <a:t>52 Week Range </a:t>
                      </a:r>
                    </a:p>
                  </a:txBody>
                  <a:tcPr marL="0" marR="0" marT="0" marB="0">
                    <a:solidFill>
                      <a:srgbClr val="980039"/>
                    </a:solidFill>
                  </a:tcPr>
                </a:tc>
                <a:tc>
                  <a:txBody>
                    <a:bodyPr/>
                    <a:lstStyle/>
                    <a:p>
                      <a:pPr lvl="0">
                        <a:buNone/>
                      </a:pPr>
                      <a:r>
                        <a:rPr lang="en-US" dirty="0">
                          <a:solidFill>
                            <a:schemeClr val="bg1"/>
                          </a:solidFill>
                        </a:rPr>
                        <a:t>1 Year Return</a:t>
                      </a:r>
                    </a:p>
                  </a:txBody>
                  <a:tcPr marL="0" marR="0" marT="0" marB="0">
                    <a:solidFill>
                      <a:srgbClr val="980039"/>
                    </a:solidFill>
                  </a:tcPr>
                </a:tc>
                <a:tc>
                  <a:txBody>
                    <a:bodyPr/>
                    <a:lstStyle/>
                    <a:p>
                      <a:r>
                        <a:rPr lang="en-US" dirty="0">
                          <a:solidFill>
                            <a:schemeClr val="bg1"/>
                          </a:solidFill>
                        </a:rPr>
                        <a:t>YTD Return</a:t>
                      </a:r>
                    </a:p>
                  </a:txBody>
                  <a:tcPr marL="0" marR="0" marT="0" marB="0">
                    <a:solidFill>
                      <a:srgbClr val="980039"/>
                    </a:solidFill>
                  </a:tcPr>
                </a:tc>
                <a:tc>
                  <a:txBody>
                    <a:bodyPr/>
                    <a:lstStyle/>
                    <a:p>
                      <a:r>
                        <a:rPr lang="en-US" dirty="0">
                          <a:solidFill>
                            <a:schemeClr val="bg1"/>
                          </a:solidFill>
                        </a:rPr>
                        <a:t>Beta</a:t>
                      </a:r>
                    </a:p>
                  </a:txBody>
                  <a:tcPr marL="0" marR="0" marT="0" marB="0">
                    <a:solidFill>
                      <a:srgbClr val="980039"/>
                    </a:solidFill>
                  </a:tcPr>
                </a:tc>
                <a:tc>
                  <a:txBody>
                    <a:bodyPr/>
                    <a:lstStyle/>
                    <a:p>
                      <a:r>
                        <a:rPr lang="en-US" dirty="0">
                          <a:solidFill>
                            <a:schemeClr val="bg1"/>
                          </a:solidFill>
                        </a:rPr>
                        <a:t>EPS</a:t>
                      </a:r>
                    </a:p>
                  </a:txBody>
                  <a:tcPr marL="0" marR="0" marT="0" marB="0">
                    <a:solidFill>
                      <a:srgbClr val="980039"/>
                    </a:solidFill>
                  </a:tcPr>
                </a:tc>
                <a:tc>
                  <a:txBody>
                    <a:bodyPr/>
                    <a:lstStyle/>
                    <a:p>
                      <a:r>
                        <a:rPr lang="en-US" dirty="0">
                          <a:solidFill>
                            <a:schemeClr val="bg1"/>
                          </a:solidFill>
                        </a:rPr>
                        <a:t>Dividend Yield</a:t>
                      </a:r>
                    </a:p>
                  </a:txBody>
                  <a:tcPr marL="0" marR="0" marT="0" marB="0">
                    <a:solidFill>
                      <a:srgbClr val="980039"/>
                    </a:solidFill>
                  </a:tcPr>
                </a:tc>
                <a:extLst>
                  <a:ext uri="{0D108BD9-81ED-4DB2-BD59-A6C34878D82A}">
                    <a16:rowId xmlns:a16="http://schemas.microsoft.com/office/drawing/2014/main" val="880556387"/>
                  </a:ext>
                </a:extLst>
              </a:tr>
              <a:tr h="746031">
                <a:tc>
                  <a:txBody>
                    <a:bodyPr/>
                    <a:lstStyle/>
                    <a:p>
                      <a:pPr lvl="0">
                        <a:buNone/>
                      </a:pPr>
                      <a:r>
                        <a:rPr lang="en-US" dirty="0"/>
                        <a:t>58.66B</a:t>
                      </a:r>
                    </a:p>
                  </a:txBody>
                  <a:tcPr>
                    <a:solidFill>
                      <a:srgbClr val="D8D8D8"/>
                    </a:solidFill>
                  </a:tcPr>
                </a:tc>
                <a:tc>
                  <a:txBody>
                    <a:bodyPr/>
                    <a:lstStyle/>
                    <a:p>
                      <a:pPr lvl="0">
                        <a:buNone/>
                      </a:pPr>
                      <a:r>
                        <a:rPr lang="en-US" dirty="0"/>
                        <a:t>935.65M</a:t>
                      </a:r>
                    </a:p>
                  </a:txBody>
                  <a:tcPr>
                    <a:solidFill>
                      <a:srgbClr val="D8D8D8"/>
                    </a:solidFill>
                  </a:tcPr>
                </a:tc>
                <a:tc>
                  <a:txBody>
                    <a:bodyPr/>
                    <a:lstStyle/>
                    <a:p>
                      <a:pPr lvl="0">
                        <a:buNone/>
                      </a:pPr>
                      <a:r>
                        <a:rPr lang="en-US" dirty="0"/>
                        <a:t>55.85 - 93.66</a:t>
                      </a:r>
                    </a:p>
                  </a:txBody>
                  <a:tcPr>
                    <a:solidFill>
                      <a:srgbClr val="D8D8D8"/>
                    </a:solidFill>
                  </a:tcPr>
                </a:tc>
                <a:tc>
                  <a:txBody>
                    <a:bodyPr/>
                    <a:lstStyle/>
                    <a:p>
                      <a:pPr lvl="0">
                        <a:buNone/>
                      </a:pPr>
                      <a:r>
                        <a:rPr lang="en-US" dirty="0"/>
                        <a:t>-30.25%</a:t>
                      </a:r>
                    </a:p>
                  </a:txBody>
                  <a:tcPr>
                    <a:solidFill>
                      <a:srgbClr val="D8D8D8"/>
                    </a:solidFill>
                  </a:tcPr>
                </a:tc>
                <a:tc>
                  <a:txBody>
                    <a:bodyPr/>
                    <a:lstStyle/>
                    <a:p>
                      <a:pPr lvl="0">
                        <a:buNone/>
                      </a:pPr>
                      <a:r>
                        <a:rPr lang="en-US" dirty="0"/>
                        <a:t>-28.27%</a:t>
                      </a:r>
                    </a:p>
                  </a:txBody>
                  <a:tcPr>
                    <a:solidFill>
                      <a:srgbClr val="D8D8D8"/>
                    </a:solidFill>
                  </a:tcPr>
                </a:tc>
                <a:tc>
                  <a:txBody>
                    <a:bodyPr/>
                    <a:lstStyle/>
                    <a:p>
                      <a:pPr lvl="0">
                        <a:buNone/>
                      </a:pPr>
                      <a:r>
                        <a:rPr lang="en-US" dirty="0"/>
                        <a:t>1.43</a:t>
                      </a:r>
                    </a:p>
                  </a:txBody>
                  <a:tcPr>
                    <a:solidFill>
                      <a:srgbClr val="D8D8D8"/>
                    </a:solidFill>
                  </a:tcPr>
                </a:tc>
                <a:tc>
                  <a:txBody>
                    <a:bodyPr/>
                    <a:lstStyle/>
                    <a:p>
                      <a:pPr lvl="0">
                        <a:buNone/>
                      </a:pPr>
                      <a:r>
                        <a:rPr lang="en-US" dirty="0"/>
                        <a:t>4.98</a:t>
                      </a:r>
                    </a:p>
                  </a:txBody>
                  <a:tcPr>
                    <a:solidFill>
                      <a:srgbClr val="D8D8D8"/>
                    </a:solidFill>
                  </a:tcPr>
                </a:tc>
                <a:tc>
                  <a:txBody>
                    <a:bodyPr/>
                    <a:lstStyle/>
                    <a:p>
                      <a:pPr lvl="0">
                        <a:buNone/>
                      </a:pPr>
                      <a:r>
                        <a:rPr lang="en-US" dirty="0"/>
                        <a:t>.91%</a:t>
                      </a:r>
                    </a:p>
                  </a:txBody>
                  <a:tcPr>
                    <a:solidFill>
                      <a:srgbClr val="D8D8D8"/>
                    </a:solidFill>
                  </a:tcPr>
                </a:tc>
                <a:extLst>
                  <a:ext uri="{0D108BD9-81ED-4DB2-BD59-A6C34878D82A}">
                    <a16:rowId xmlns:a16="http://schemas.microsoft.com/office/drawing/2014/main" val="1949941447"/>
                  </a:ext>
                </a:extLst>
              </a:tr>
            </a:tbl>
          </a:graphicData>
        </a:graphic>
      </p:graphicFrame>
      <p:sp>
        <p:nvSpPr>
          <p:cNvPr id="2" name="TextBox 1">
            <a:extLst>
              <a:ext uri="{FF2B5EF4-FFF2-40B4-BE49-F238E27FC236}">
                <a16:creationId xmlns:a16="http://schemas.microsoft.com/office/drawing/2014/main" id="{E63BC583-9F5F-3921-D78E-F7C4F1F0C9CA}"/>
              </a:ext>
            </a:extLst>
          </p:cNvPr>
          <p:cNvSpPr txBox="1"/>
          <p:nvPr/>
        </p:nvSpPr>
        <p:spPr>
          <a:xfrm>
            <a:off x="8995833" y="2180167"/>
            <a:ext cx="283633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60000"/>
                    <a:lumOff val="40000"/>
                  </a:schemeClr>
                </a:solidFill>
                <a:latin typeface="Gill Sans MT"/>
                <a:cs typeface="Times New Roman"/>
              </a:rPr>
              <a:t>Risks </a:t>
            </a:r>
          </a:p>
          <a:p>
            <a:r>
              <a:rPr lang="en-US" dirty="0">
                <a:solidFill>
                  <a:schemeClr val="tx2">
                    <a:lumMod val="60000"/>
                    <a:lumOff val="40000"/>
                  </a:schemeClr>
                </a:solidFill>
                <a:latin typeface="Gill Sans MT"/>
                <a:cs typeface="Times New Roman"/>
              </a:rPr>
              <a:t>Intense competition</a:t>
            </a:r>
          </a:p>
          <a:p>
            <a:endParaRPr lang="en-US" dirty="0">
              <a:solidFill>
                <a:schemeClr val="tx2">
                  <a:lumMod val="60000"/>
                  <a:lumOff val="40000"/>
                </a:schemeClr>
              </a:solidFill>
              <a:latin typeface="Gill Sans MT"/>
              <a:cs typeface="Times New Roman"/>
            </a:endParaRPr>
          </a:p>
          <a:p>
            <a:r>
              <a:rPr lang="en-US" dirty="0">
                <a:solidFill>
                  <a:schemeClr val="tx2">
                    <a:lumMod val="60000"/>
                    <a:lumOff val="40000"/>
                  </a:schemeClr>
                </a:solidFill>
                <a:latin typeface="Gill Sans MT"/>
                <a:cs typeface="Times New Roman"/>
              </a:rPr>
              <a:t>Regulatory changes </a:t>
            </a:r>
          </a:p>
          <a:p>
            <a:endParaRPr lang="en-US" dirty="0">
              <a:solidFill>
                <a:schemeClr val="tx2">
                  <a:lumMod val="60000"/>
                  <a:lumOff val="40000"/>
                </a:schemeClr>
              </a:solidFill>
              <a:latin typeface="Gill Sans MT"/>
              <a:cs typeface="Times New Roman"/>
            </a:endParaRPr>
          </a:p>
          <a:p>
            <a:r>
              <a:rPr lang="en-US" dirty="0">
                <a:solidFill>
                  <a:schemeClr val="tx2">
                    <a:lumMod val="60000"/>
                    <a:lumOff val="40000"/>
                  </a:schemeClr>
                </a:solidFill>
                <a:latin typeface="Gill Sans MT"/>
                <a:cs typeface="Times New Roman"/>
              </a:rPr>
              <a:t>Interest rate risk </a:t>
            </a:r>
          </a:p>
          <a:p>
            <a:endParaRPr lang="en-US" dirty="0"/>
          </a:p>
        </p:txBody>
      </p:sp>
    </p:spTree>
    <p:extLst>
      <p:ext uri="{BB962C8B-B14F-4D97-AF65-F5344CB8AC3E}">
        <p14:creationId xmlns:p14="http://schemas.microsoft.com/office/powerpoint/2010/main" val="45189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35671-F204-7F22-ED36-1C89839C6014}"/>
              </a:ext>
            </a:extLst>
          </p:cNvPr>
          <p:cNvSpPr>
            <a:spLocks noGrp="1"/>
          </p:cNvSpPr>
          <p:nvPr>
            <p:ph idx="1"/>
          </p:nvPr>
        </p:nvSpPr>
        <p:spPr>
          <a:xfrm>
            <a:off x="581192" y="2212500"/>
            <a:ext cx="5860715" cy="1561382"/>
          </a:xfrm>
        </p:spPr>
        <p:txBody>
          <a:bodyPr>
            <a:normAutofit/>
          </a:bodyPr>
          <a:lstStyle/>
          <a:p>
            <a:pPr marL="0" indent="0">
              <a:buNone/>
            </a:pPr>
            <a:r>
              <a:rPr lang="en-US" dirty="0">
                <a:latin typeface="Gill Sans MT"/>
                <a:cs typeface="Times New Roman"/>
              </a:rPr>
              <a:t>10K Business Segments:</a:t>
            </a:r>
          </a:p>
          <a:p>
            <a:pPr>
              <a:buFont typeface="Wingdings" panose="05000000000000000000" pitchFamily="2" charset="2"/>
              <a:buChar char="§"/>
            </a:pPr>
            <a:r>
              <a:rPr lang="en-US" dirty="0">
                <a:latin typeface="Gill Sans MT"/>
                <a:cs typeface="Times New Roman"/>
              </a:rPr>
              <a:t>Transaction Revenues</a:t>
            </a:r>
          </a:p>
          <a:p>
            <a:pPr>
              <a:buFont typeface="Wingdings" panose="05000000000000000000" pitchFamily="2" charset="2"/>
              <a:buChar char="§"/>
            </a:pPr>
            <a:r>
              <a:rPr lang="en-US" dirty="0">
                <a:latin typeface="Gill Sans MT"/>
                <a:cs typeface="Times New Roman"/>
              </a:rPr>
              <a:t>Other Value Added Services </a:t>
            </a:r>
          </a:p>
        </p:txBody>
      </p:sp>
      <p:sp>
        <p:nvSpPr>
          <p:cNvPr id="3" name="Title 2">
            <a:extLst>
              <a:ext uri="{FF2B5EF4-FFF2-40B4-BE49-F238E27FC236}">
                <a16:creationId xmlns:a16="http://schemas.microsoft.com/office/drawing/2014/main" id="{879BDA22-F762-5189-BCE1-3B74539FE683}"/>
              </a:ext>
            </a:extLst>
          </p:cNvPr>
          <p:cNvSpPr>
            <a:spLocks noGrp="1"/>
          </p:cNvSpPr>
          <p:nvPr>
            <p:ph type="title"/>
          </p:nvPr>
        </p:nvSpPr>
        <p:spPr/>
        <p:txBody>
          <a:bodyPr/>
          <a:lstStyle/>
          <a:p>
            <a:r>
              <a:rPr lang="en-US" dirty="0"/>
              <a:t>Business Analysis </a:t>
            </a:r>
          </a:p>
        </p:txBody>
      </p:sp>
      <p:pic>
        <p:nvPicPr>
          <p:cNvPr id="4" name="Picture 3" descr="A graph showing the amount of revenue&#10;&#10;AI-generated content may be incorrect.">
            <a:extLst>
              <a:ext uri="{FF2B5EF4-FFF2-40B4-BE49-F238E27FC236}">
                <a16:creationId xmlns:a16="http://schemas.microsoft.com/office/drawing/2014/main" id="{038FF68D-6CAF-AB8D-301E-D3C77772CFA0}"/>
              </a:ext>
            </a:extLst>
          </p:cNvPr>
          <p:cNvPicPr>
            <a:picLocks noChangeAspect="1"/>
          </p:cNvPicPr>
          <p:nvPr/>
        </p:nvPicPr>
        <p:blipFill>
          <a:blip r:embed="rId2"/>
          <a:stretch>
            <a:fillRect/>
          </a:stretch>
        </p:blipFill>
        <p:spPr>
          <a:xfrm>
            <a:off x="5713413" y="1973263"/>
            <a:ext cx="5891741" cy="2458508"/>
          </a:xfrm>
          <a:prstGeom prst="rect">
            <a:avLst/>
          </a:prstGeom>
        </p:spPr>
      </p:pic>
      <p:sp>
        <p:nvSpPr>
          <p:cNvPr id="6" name="TextBox 5">
            <a:extLst>
              <a:ext uri="{FF2B5EF4-FFF2-40B4-BE49-F238E27FC236}">
                <a16:creationId xmlns:a16="http://schemas.microsoft.com/office/drawing/2014/main" id="{0178802E-CCD5-6CAD-7F76-EAEE8E930E5D}"/>
              </a:ext>
            </a:extLst>
          </p:cNvPr>
          <p:cNvSpPr txBox="1"/>
          <p:nvPr/>
        </p:nvSpPr>
        <p:spPr>
          <a:xfrm>
            <a:off x="317499" y="3619500"/>
            <a:ext cx="5884333" cy="21513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Bef>
                <a:spcPct val="20000"/>
              </a:spcBef>
              <a:spcAft>
                <a:spcPts val="600"/>
              </a:spcAft>
              <a:buClr>
                <a:srgbClr val="980039"/>
              </a:buClr>
              <a:buSzPct val="92000"/>
              <a:buFont typeface="Wingdings 2" panose="05020102010507070707" pitchFamily="18" charset="2"/>
            </a:pPr>
            <a:r>
              <a:rPr lang="en-US" dirty="0">
                <a:solidFill>
                  <a:schemeClr val="tx2">
                    <a:lumMod val="60000"/>
                    <a:lumOff val="40000"/>
                  </a:schemeClr>
                </a:solidFill>
                <a:latin typeface="Gill Sans MT"/>
                <a:cs typeface="Times New Roman"/>
              </a:rPr>
              <a:t>The Transaction Revenues business segment includes merchant fees which is the company's core revenue driver other services include:</a:t>
            </a:r>
          </a:p>
          <a:p>
            <a:pPr marL="285750" indent="-285750" defTabSz="457200">
              <a:spcBef>
                <a:spcPct val="20000"/>
              </a:spcBef>
              <a:spcAft>
                <a:spcPts val="600"/>
              </a:spcAft>
              <a:buClr>
                <a:srgbClr val="980039"/>
              </a:buClr>
              <a:buSzPct val="92000"/>
              <a:buFont typeface="Wingdings" panose="05000000000000000000" pitchFamily="2" charset="2"/>
              <a:buChar char="§"/>
            </a:pPr>
            <a:r>
              <a:rPr lang="en-US" dirty="0">
                <a:solidFill>
                  <a:schemeClr val="tx2">
                    <a:lumMod val="60000"/>
                    <a:lumOff val="40000"/>
                  </a:schemeClr>
                </a:solidFill>
                <a:latin typeface="Gill Sans MT"/>
                <a:cs typeface="Times New Roman"/>
              </a:rPr>
              <a:t>Consumer fees </a:t>
            </a:r>
          </a:p>
          <a:p>
            <a:pPr marL="285750" indent="-285750" defTabSz="457200">
              <a:spcBef>
                <a:spcPct val="20000"/>
              </a:spcBef>
              <a:spcAft>
                <a:spcPts val="600"/>
              </a:spcAft>
              <a:buClr>
                <a:srgbClr val="980039"/>
              </a:buClr>
              <a:buSzPct val="92000"/>
              <a:buFont typeface="Wingdings" panose="05000000000000000000" pitchFamily="2" charset="2"/>
              <a:buChar char="§"/>
            </a:pPr>
            <a:r>
              <a:rPr lang="en-US" dirty="0">
                <a:solidFill>
                  <a:schemeClr val="tx2">
                    <a:lumMod val="60000"/>
                    <a:lumOff val="40000"/>
                  </a:schemeClr>
                </a:solidFill>
                <a:latin typeface="Gill Sans MT"/>
                <a:cs typeface="Times New Roman"/>
              </a:rPr>
              <a:t>Cross-border transaction fees</a:t>
            </a:r>
          </a:p>
          <a:p>
            <a:pPr marL="285750" indent="-285750" defTabSz="457200">
              <a:spcBef>
                <a:spcPct val="20000"/>
              </a:spcBef>
              <a:spcAft>
                <a:spcPts val="600"/>
              </a:spcAft>
              <a:buClr>
                <a:srgbClr val="980039"/>
              </a:buClr>
              <a:buSzPct val="92000"/>
              <a:buFont typeface="Wingdings" panose="05000000000000000000" pitchFamily="2" charset="2"/>
              <a:buChar char="§"/>
            </a:pPr>
            <a:r>
              <a:rPr lang="en-US" dirty="0">
                <a:solidFill>
                  <a:schemeClr val="tx2">
                    <a:lumMod val="60000"/>
                    <a:lumOff val="40000"/>
                  </a:schemeClr>
                </a:solidFill>
                <a:latin typeface="Gill Sans MT"/>
                <a:cs typeface="Times New Roman"/>
              </a:rPr>
              <a:t>Foreign exchange fees</a:t>
            </a:r>
          </a:p>
        </p:txBody>
      </p:sp>
      <p:sp>
        <p:nvSpPr>
          <p:cNvPr id="7" name="TextBox 6">
            <a:extLst>
              <a:ext uri="{FF2B5EF4-FFF2-40B4-BE49-F238E27FC236}">
                <a16:creationId xmlns:a16="http://schemas.microsoft.com/office/drawing/2014/main" id="{CC445F8D-B482-36BB-AEE8-14CFC35D172D}"/>
              </a:ext>
            </a:extLst>
          </p:cNvPr>
          <p:cNvSpPr txBox="1"/>
          <p:nvPr/>
        </p:nvSpPr>
        <p:spPr>
          <a:xfrm>
            <a:off x="4360334" y="4741333"/>
            <a:ext cx="78316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60000"/>
                    <a:lumOff val="40000"/>
                  </a:schemeClr>
                </a:solidFill>
                <a:latin typeface="Gill Sans MT"/>
                <a:cs typeface="Times New Roman"/>
              </a:rPr>
              <a:t>The Other Value-Added Services:</a:t>
            </a:r>
          </a:p>
          <a:p>
            <a:pPr marL="285750" indent="-285750">
              <a:buClr>
                <a:srgbClr val="980039"/>
              </a:buClr>
              <a:buFont typeface="Wingdings" panose="05000000000000000000" pitchFamily="2" charset="2"/>
              <a:buChar char="§"/>
            </a:pPr>
            <a:r>
              <a:rPr lang="en-US" dirty="0">
                <a:solidFill>
                  <a:schemeClr val="tx2">
                    <a:lumMod val="60000"/>
                    <a:lumOff val="40000"/>
                  </a:schemeClr>
                </a:solidFill>
                <a:latin typeface="Gill Sans MT"/>
                <a:cs typeface="Times New Roman"/>
              </a:rPr>
              <a:t>Include fees &amp; interest on credit</a:t>
            </a:r>
          </a:p>
          <a:p>
            <a:pPr marL="285750" indent="-285750">
              <a:buClr>
                <a:srgbClr val="980039"/>
              </a:buClr>
              <a:buFont typeface="Wingdings" panose="05000000000000000000" pitchFamily="2" charset="2"/>
              <a:buChar char="§"/>
            </a:pPr>
            <a:r>
              <a:rPr lang="en-US" dirty="0">
                <a:solidFill>
                  <a:schemeClr val="tx2">
                    <a:lumMod val="60000"/>
                    <a:lumOff val="40000"/>
                  </a:schemeClr>
                </a:solidFill>
                <a:latin typeface="Gill Sans MT"/>
                <a:cs typeface="Times New Roman"/>
              </a:rPr>
              <a:t>Partner and referral revenues</a:t>
            </a:r>
          </a:p>
          <a:p>
            <a:pPr marL="285750" indent="-285750">
              <a:buClr>
                <a:srgbClr val="980039"/>
              </a:buClr>
              <a:buFont typeface="Wingdings" panose="05000000000000000000" pitchFamily="2" charset="2"/>
              <a:buChar char="§"/>
            </a:pPr>
            <a:r>
              <a:rPr lang="en-US" dirty="0">
                <a:solidFill>
                  <a:schemeClr val="tx2">
                    <a:lumMod val="60000"/>
                    <a:lumOff val="40000"/>
                  </a:schemeClr>
                </a:solidFill>
                <a:latin typeface="Gill Sans MT"/>
                <a:cs typeface="Times New Roman"/>
              </a:rPr>
              <a:t>Investment gains or losses</a:t>
            </a:r>
          </a:p>
          <a:p>
            <a:pPr marL="285750" indent="-285750">
              <a:buClr>
                <a:srgbClr val="980039"/>
              </a:buClr>
              <a:buFont typeface="Wingdings" panose="05000000000000000000" pitchFamily="2" charset="2"/>
              <a:buChar char="§"/>
            </a:pPr>
            <a:r>
              <a:rPr lang="en-US" dirty="0">
                <a:solidFill>
                  <a:schemeClr val="tx2">
                    <a:lumMod val="60000"/>
                    <a:lumOff val="40000"/>
                  </a:schemeClr>
                </a:solidFill>
                <a:latin typeface="Gill Sans MT"/>
                <a:cs typeface="Times New Roman"/>
              </a:rPr>
              <a:t>Interest on balances</a:t>
            </a:r>
          </a:p>
          <a:p>
            <a:pPr marL="285750" indent="-285750">
              <a:buClr>
                <a:srgbClr val="980039"/>
              </a:buClr>
              <a:buFont typeface="Wingdings" panose="05000000000000000000" pitchFamily="2" charset="2"/>
              <a:buChar char="§"/>
            </a:pPr>
            <a:r>
              <a:rPr lang="en-US" dirty="0">
                <a:solidFill>
                  <a:schemeClr val="tx2">
                    <a:lumMod val="60000"/>
                    <a:lumOff val="40000"/>
                  </a:schemeClr>
                </a:solidFill>
                <a:latin typeface="Gill Sans MT"/>
                <a:cs typeface="Times New Roman"/>
              </a:rPr>
              <a:t>Other supplementary services like  fraud tools and data analytics</a:t>
            </a:r>
          </a:p>
        </p:txBody>
      </p:sp>
      <p:pic>
        <p:nvPicPr>
          <p:cNvPr id="9" name="Content Placeholder 3" descr="File:PayPal.svg - Wikimedia Commons">
            <a:extLst>
              <a:ext uri="{FF2B5EF4-FFF2-40B4-BE49-F238E27FC236}">
                <a16:creationId xmlns:a16="http://schemas.microsoft.com/office/drawing/2014/main" id="{05FCC61C-0AA9-2D70-75CE-DCF1DDBF2932}"/>
              </a:ext>
            </a:extLst>
          </p:cNvPr>
          <p:cNvPicPr>
            <a:picLocks noChangeAspect="1"/>
          </p:cNvPicPr>
          <p:nvPr/>
        </p:nvPicPr>
        <p:blipFill>
          <a:blip r:embed="rId3"/>
          <a:stretch>
            <a:fillRect/>
          </a:stretch>
        </p:blipFill>
        <p:spPr>
          <a:xfrm>
            <a:off x="8269029" y="749805"/>
            <a:ext cx="3338243" cy="961126"/>
          </a:xfrm>
          <a:prstGeom prst="rect">
            <a:avLst/>
          </a:prstGeom>
        </p:spPr>
      </p:pic>
      <p:sp>
        <p:nvSpPr>
          <p:cNvPr id="5" name="TextBox 4">
            <a:extLst>
              <a:ext uri="{FF2B5EF4-FFF2-40B4-BE49-F238E27FC236}">
                <a16:creationId xmlns:a16="http://schemas.microsoft.com/office/drawing/2014/main" id="{CE29C704-6EBD-BB87-A256-427C87E81E7A}"/>
              </a:ext>
            </a:extLst>
          </p:cNvPr>
          <p:cNvSpPr txBox="1"/>
          <p:nvPr/>
        </p:nvSpPr>
        <p:spPr>
          <a:xfrm>
            <a:off x="8787667" y="4162752"/>
            <a:ext cx="2546386" cy="369332"/>
          </a:xfrm>
          <a:prstGeom prst="rect">
            <a:avLst/>
          </a:prstGeom>
          <a:noFill/>
        </p:spPr>
        <p:txBody>
          <a:bodyPr wrap="square" rtlCol="0">
            <a:spAutoFit/>
          </a:bodyPr>
          <a:lstStyle/>
          <a:p>
            <a:pPr algn="l"/>
            <a:r>
              <a:rPr lang="en-US" dirty="0"/>
              <a:t>Source: PayPal 10k</a:t>
            </a:r>
          </a:p>
        </p:txBody>
      </p:sp>
    </p:spTree>
    <p:extLst>
      <p:ext uri="{BB962C8B-B14F-4D97-AF65-F5344CB8AC3E}">
        <p14:creationId xmlns:p14="http://schemas.microsoft.com/office/powerpoint/2010/main" val="285699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numbers&#10;&#10;AI-generated content may be incorrect.">
            <a:extLst>
              <a:ext uri="{FF2B5EF4-FFF2-40B4-BE49-F238E27FC236}">
                <a16:creationId xmlns:a16="http://schemas.microsoft.com/office/drawing/2014/main" id="{BFD4192E-29CE-A1D1-2FC7-40A85C57E449}"/>
              </a:ext>
            </a:extLst>
          </p:cNvPr>
          <p:cNvPicPr>
            <a:picLocks noGrp="1" noChangeAspect="1"/>
          </p:cNvPicPr>
          <p:nvPr>
            <p:ph idx="1"/>
          </p:nvPr>
        </p:nvPicPr>
        <p:blipFill>
          <a:blip r:embed="rId2"/>
          <a:stretch>
            <a:fillRect/>
          </a:stretch>
        </p:blipFill>
        <p:spPr>
          <a:xfrm>
            <a:off x="334962" y="2183037"/>
            <a:ext cx="6801909" cy="1218142"/>
          </a:xfrm>
          <a:prstGeom prst="rect">
            <a:avLst/>
          </a:prstGeom>
        </p:spPr>
      </p:pic>
      <p:sp>
        <p:nvSpPr>
          <p:cNvPr id="3" name="Title 2">
            <a:extLst>
              <a:ext uri="{FF2B5EF4-FFF2-40B4-BE49-F238E27FC236}">
                <a16:creationId xmlns:a16="http://schemas.microsoft.com/office/drawing/2014/main" id="{1C73CBB5-AE4A-5582-DD16-22A42789958C}"/>
              </a:ext>
            </a:extLst>
          </p:cNvPr>
          <p:cNvSpPr>
            <a:spLocks noGrp="1"/>
          </p:cNvSpPr>
          <p:nvPr>
            <p:ph type="title"/>
          </p:nvPr>
        </p:nvSpPr>
        <p:spPr/>
        <p:txBody>
          <a:bodyPr/>
          <a:lstStyle/>
          <a:p>
            <a:r>
              <a:rPr lang="en-US"/>
              <a:t>Financial Analysis </a:t>
            </a:r>
          </a:p>
        </p:txBody>
      </p:sp>
      <p:pic>
        <p:nvPicPr>
          <p:cNvPr id="5" name="Picture 4" descr="A screenshot of a computer&#10;&#10;AI-generated content may be incorrect.">
            <a:extLst>
              <a:ext uri="{FF2B5EF4-FFF2-40B4-BE49-F238E27FC236}">
                <a16:creationId xmlns:a16="http://schemas.microsoft.com/office/drawing/2014/main" id="{8480585F-B688-1F90-5DF6-2E6A737541DB}"/>
              </a:ext>
            </a:extLst>
          </p:cNvPr>
          <p:cNvPicPr>
            <a:picLocks noChangeAspect="1"/>
          </p:cNvPicPr>
          <p:nvPr/>
        </p:nvPicPr>
        <p:blipFill>
          <a:blip r:embed="rId3"/>
          <a:stretch>
            <a:fillRect/>
          </a:stretch>
        </p:blipFill>
        <p:spPr>
          <a:xfrm>
            <a:off x="5196349" y="3789324"/>
            <a:ext cx="6414459" cy="1472961"/>
          </a:xfrm>
          <a:prstGeom prst="rect">
            <a:avLst/>
          </a:prstGeom>
        </p:spPr>
      </p:pic>
      <p:pic>
        <p:nvPicPr>
          <p:cNvPr id="7" name="Content Placeholder 3" descr="File:PayPal.svg - Wikimedia Commons">
            <a:extLst>
              <a:ext uri="{FF2B5EF4-FFF2-40B4-BE49-F238E27FC236}">
                <a16:creationId xmlns:a16="http://schemas.microsoft.com/office/drawing/2014/main" id="{908471B6-F7F3-E935-4B16-F0EFFC1DBC84}"/>
              </a:ext>
            </a:extLst>
          </p:cNvPr>
          <p:cNvPicPr>
            <a:picLocks noChangeAspect="1"/>
          </p:cNvPicPr>
          <p:nvPr/>
        </p:nvPicPr>
        <p:blipFill>
          <a:blip r:embed="rId4"/>
          <a:stretch>
            <a:fillRect/>
          </a:stretch>
        </p:blipFill>
        <p:spPr>
          <a:xfrm>
            <a:off x="8733294" y="5766585"/>
            <a:ext cx="3338243" cy="961126"/>
          </a:xfrm>
          <a:prstGeom prst="rect">
            <a:avLst/>
          </a:prstGeom>
        </p:spPr>
      </p:pic>
      <p:sp>
        <p:nvSpPr>
          <p:cNvPr id="2" name="TextBox 1">
            <a:extLst>
              <a:ext uri="{FF2B5EF4-FFF2-40B4-BE49-F238E27FC236}">
                <a16:creationId xmlns:a16="http://schemas.microsoft.com/office/drawing/2014/main" id="{9CE8D238-CCD3-018A-9D55-64738D90346F}"/>
              </a:ext>
            </a:extLst>
          </p:cNvPr>
          <p:cNvSpPr txBox="1"/>
          <p:nvPr/>
        </p:nvSpPr>
        <p:spPr>
          <a:xfrm>
            <a:off x="7418145" y="2361695"/>
            <a:ext cx="41985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60000"/>
                    <a:lumOff val="40000"/>
                  </a:schemeClr>
                </a:solidFill>
                <a:latin typeface="Gill Sans MT"/>
                <a:cs typeface="Times New Roman"/>
              </a:rPr>
              <a:t>We are projecting PayPal to be slightly under consensus in Net Revenues however they are still moving in positive direction </a:t>
            </a:r>
          </a:p>
        </p:txBody>
      </p:sp>
      <p:sp>
        <p:nvSpPr>
          <p:cNvPr id="6" name="TextBox 5">
            <a:extLst>
              <a:ext uri="{FF2B5EF4-FFF2-40B4-BE49-F238E27FC236}">
                <a16:creationId xmlns:a16="http://schemas.microsoft.com/office/drawing/2014/main" id="{879D99B6-DFA7-40D8-8BCB-9F0D99708F34}"/>
              </a:ext>
            </a:extLst>
          </p:cNvPr>
          <p:cNvSpPr txBox="1"/>
          <p:nvPr/>
        </p:nvSpPr>
        <p:spPr>
          <a:xfrm>
            <a:off x="202956" y="3763384"/>
            <a:ext cx="4559544" cy="1200329"/>
          </a:xfrm>
          <a:prstGeom prst="rect">
            <a:avLst/>
          </a:prstGeom>
          <a:noFill/>
        </p:spPr>
        <p:txBody>
          <a:bodyPr wrap="square" rtlCol="0">
            <a:spAutoFit/>
          </a:bodyPr>
          <a:lstStyle/>
          <a:p>
            <a:pPr algn="l"/>
            <a:r>
              <a:rPr lang="en-US" dirty="0">
                <a:solidFill>
                  <a:schemeClr val="tx2">
                    <a:lumMod val="60000"/>
                    <a:lumOff val="40000"/>
                  </a:schemeClr>
                </a:solidFill>
                <a:latin typeface="Gill Sans MT"/>
                <a:cs typeface="Times New Roman"/>
              </a:rPr>
              <a:t>We can see. This projection trickle down to the diluted earning per share we are also slightly below consensus but again moving in a positive direction </a:t>
            </a:r>
          </a:p>
        </p:txBody>
      </p:sp>
      <p:sp>
        <p:nvSpPr>
          <p:cNvPr id="8" name="TextBox 7">
            <a:extLst>
              <a:ext uri="{FF2B5EF4-FFF2-40B4-BE49-F238E27FC236}">
                <a16:creationId xmlns:a16="http://schemas.microsoft.com/office/drawing/2014/main" id="{BF9FE5A3-50EB-5C10-70E5-AFE9E7F03273}"/>
              </a:ext>
            </a:extLst>
          </p:cNvPr>
          <p:cNvSpPr txBox="1"/>
          <p:nvPr/>
        </p:nvSpPr>
        <p:spPr>
          <a:xfrm>
            <a:off x="2736850" y="5351858"/>
            <a:ext cx="4559544" cy="1200329"/>
          </a:xfrm>
          <a:prstGeom prst="rect">
            <a:avLst/>
          </a:prstGeom>
          <a:noFill/>
        </p:spPr>
        <p:txBody>
          <a:bodyPr wrap="square" rtlCol="0">
            <a:spAutoFit/>
          </a:bodyPr>
          <a:lstStyle/>
          <a:p>
            <a:r>
              <a:rPr lang="en-US" dirty="0">
                <a:solidFill>
                  <a:schemeClr val="tx2">
                    <a:lumMod val="60000"/>
                    <a:lumOff val="40000"/>
                  </a:schemeClr>
                </a:solidFill>
                <a:latin typeface="Gill Sans MT"/>
                <a:cs typeface="Times New Roman"/>
              </a:rPr>
              <a:t>The main reason for the blow consensus growth is the intense competition that will arise in the Fin-Tech industry over the next few years </a:t>
            </a:r>
          </a:p>
        </p:txBody>
      </p:sp>
    </p:spTree>
    <p:extLst>
      <p:ext uri="{BB962C8B-B14F-4D97-AF65-F5344CB8AC3E}">
        <p14:creationId xmlns:p14="http://schemas.microsoft.com/office/powerpoint/2010/main" val="11873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B40211-6190-1CDF-759B-D3F8E7F5129B}"/>
              </a:ext>
            </a:extLst>
          </p:cNvPr>
          <p:cNvPicPr>
            <a:picLocks noGrp="1" noChangeAspect="1"/>
          </p:cNvPicPr>
          <p:nvPr>
            <p:ph idx="1"/>
          </p:nvPr>
        </p:nvPicPr>
        <p:blipFill>
          <a:blip r:embed="rId2"/>
          <a:stretch>
            <a:fillRect/>
          </a:stretch>
        </p:blipFill>
        <p:spPr>
          <a:xfrm>
            <a:off x="3727449" y="5226275"/>
            <a:ext cx="8462433" cy="1629832"/>
          </a:xfrm>
          <a:prstGeom prst="rect">
            <a:avLst/>
          </a:prstGeom>
        </p:spPr>
      </p:pic>
      <p:sp>
        <p:nvSpPr>
          <p:cNvPr id="3" name="Title 2">
            <a:extLst>
              <a:ext uri="{FF2B5EF4-FFF2-40B4-BE49-F238E27FC236}">
                <a16:creationId xmlns:a16="http://schemas.microsoft.com/office/drawing/2014/main" id="{4F015D89-D016-AFE7-FD8D-EB4CEBF935CC}"/>
              </a:ext>
            </a:extLst>
          </p:cNvPr>
          <p:cNvSpPr>
            <a:spLocks noGrp="1"/>
          </p:cNvSpPr>
          <p:nvPr>
            <p:ph type="title"/>
          </p:nvPr>
        </p:nvSpPr>
        <p:spPr/>
        <p:txBody>
          <a:bodyPr/>
          <a:lstStyle/>
          <a:p>
            <a:r>
              <a:rPr lang="en-US"/>
              <a:t>Valuation</a:t>
            </a:r>
          </a:p>
        </p:txBody>
      </p:sp>
      <p:pic>
        <p:nvPicPr>
          <p:cNvPr id="8" name="Content Placeholder 3" descr="File:PayPal.svg - Wikimedia Commons">
            <a:extLst>
              <a:ext uri="{FF2B5EF4-FFF2-40B4-BE49-F238E27FC236}">
                <a16:creationId xmlns:a16="http://schemas.microsoft.com/office/drawing/2014/main" id="{7B968AB8-2564-7A01-B4B1-2CCC999AA63C}"/>
              </a:ext>
            </a:extLst>
          </p:cNvPr>
          <p:cNvPicPr>
            <a:picLocks noChangeAspect="1"/>
          </p:cNvPicPr>
          <p:nvPr/>
        </p:nvPicPr>
        <p:blipFill>
          <a:blip r:embed="rId3"/>
          <a:stretch>
            <a:fillRect/>
          </a:stretch>
        </p:blipFill>
        <p:spPr>
          <a:xfrm>
            <a:off x="8269029" y="982638"/>
            <a:ext cx="3338243" cy="961126"/>
          </a:xfrm>
          <a:prstGeom prst="rect">
            <a:avLst/>
          </a:prstGeom>
        </p:spPr>
      </p:pic>
      <p:graphicFrame>
        <p:nvGraphicFramePr>
          <p:cNvPr id="11" name="Table 10">
            <a:extLst>
              <a:ext uri="{FF2B5EF4-FFF2-40B4-BE49-F238E27FC236}">
                <a16:creationId xmlns:a16="http://schemas.microsoft.com/office/drawing/2014/main" id="{04677351-09EC-C3E1-2D83-21431695044E}"/>
              </a:ext>
            </a:extLst>
          </p:cNvPr>
          <p:cNvGraphicFramePr>
            <a:graphicFrameLocks noGrp="1"/>
          </p:cNvGraphicFramePr>
          <p:nvPr>
            <p:extLst>
              <p:ext uri="{D42A27DB-BD31-4B8C-83A1-F6EECF244321}">
                <p14:modId xmlns:p14="http://schemas.microsoft.com/office/powerpoint/2010/main" val="838573805"/>
              </p:ext>
            </p:extLst>
          </p:nvPr>
        </p:nvGraphicFramePr>
        <p:xfrm>
          <a:off x="412750" y="3435350"/>
          <a:ext cx="6265352" cy="1773435"/>
        </p:xfrm>
        <a:graphic>
          <a:graphicData uri="http://schemas.openxmlformats.org/drawingml/2006/table">
            <a:tbl>
              <a:tblPr bandRow="1">
                <a:tableStyleId>{5C22544A-7EE6-4342-B048-85BDC9FD1C3A}</a:tableStyleId>
              </a:tblPr>
              <a:tblGrid>
                <a:gridCol w="1364230">
                  <a:extLst>
                    <a:ext uri="{9D8B030D-6E8A-4147-A177-3AD203B41FA5}">
                      <a16:colId xmlns:a16="http://schemas.microsoft.com/office/drawing/2014/main" val="2922148039"/>
                    </a:ext>
                  </a:extLst>
                </a:gridCol>
                <a:gridCol w="1242965">
                  <a:extLst>
                    <a:ext uri="{9D8B030D-6E8A-4147-A177-3AD203B41FA5}">
                      <a16:colId xmlns:a16="http://schemas.microsoft.com/office/drawing/2014/main" val="3669608857"/>
                    </a:ext>
                  </a:extLst>
                </a:gridCol>
                <a:gridCol w="1152016">
                  <a:extLst>
                    <a:ext uri="{9D8B030D-6E8A-4147-A177-3AD203B41FA5}">
                      <a16:colId xmlns:a16="http://schemas.microsoft.com/office/drawing/2014/main" val="581842464"/>
                    </a:ext>
                  </a:extLst>
                </a:gridCol>
                <a:gridCol w="1242965">
                  <a:extLst>
                    <a:ext uri="{9D8B030D-6E8A-4147-A177-3AD203B41FA5}">
                      <a16:colId xmlns:a16="http://schemas.microsoft.com/office/drawing/2014/main" val="1647254231"/>
                    </a:ext>
                  </a:extLst>
                </a:gridCol>
                <a:gridCol w="1263176">
                  <a:extLst>
                    <a:ext uri="{9D8B030D-6E8A-4147-A177-3AD203B41FA5}">
                      <a16:colId xmlns:a16="http://schemas.microsoft.com/office/drawing/2014/main" val="2110175381"/>
                    </a:ext>
                  </a:extLst>
                </a:gridCol>
              </a:tblGrid>
              <a:tr h="354687">
                <a:tc>
                  <a:txBody>
                    <a:bodyPr/>
                    <a:lstStyle/>
                    <a:p>
                      <a:pPr rtl="0" fontAlgn="base">
                        <a:lnSpc>
                          <a:spcPts val="1651"/>
                        </a:lnSpc>
                        <a:spcAft>
                          <a:spcPts val="800"/>
                        </a:spcAft>
                        <a:buNone/>
                      </a:pPr>
                      <a:r>
                        <a:rPr lang="en-US" sz="1200" b="1">
                          <a:effectLst/>
                          <a:latin typeface="Times New Roman" panose="02020603050405020304" pitchFamily="18" charset="0"/>
                        </a:rPr>
                        <a:t>Absolute Basis</a:t>
                      </a:r>
                      <a:r>
                        <a:rPr lang="en-US" sz="1200">
                          <a:effectLst/>
                          <a:latin typeface="Times New Roman" panose="02020603050405020304" pitchFamily="18" charset="0"/>
                        </a:rPr>
                        <a:t>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C0C0"/>
                    </a:solidFill>
                  </a:tcPr>
                </a:tc>
                <a:tc>
                  <a:txBody>
                    <a:bodyPr/>
                    <a:lstStyle/>
                    <a:p>
                      <a:pPr rtl="0" fontAlgn="base">
                        <a:lnSpc>
                          <a:spcPts val="1651"/>
                        </a:lnSpc>
                        <a:spcAft>
                          <a:spcPts val="800"/>
                        </a:spcAft>
                        <a:buNone/>
                      </a:pPr>
                      <a:r>
                        <a:rPr lang="en-US" sz="1200" b="1">
                          <a:effectLst/>
                          <a:latin typeface="Times New Roman" panose="02020603050405020304" pitchFamily="18" charset="0"/>
                        </a:rPr>
                        <a:t>High</a:t>
                      </a:r>
                      <a:r>
                        <a:rPr lang="en-US" sz="1200">
                          <a:effectLst/>
                          <a:latin typeface="Times New Roman" panose="02020603050405020304" pitchFamily="18" charset="0"/>
                        </a:rPr>
                        <a:t>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C0C0"/>
                    </a:solidFill>
                  </a:tcPr>
                </a:tc>
                <a:tc>
                  <a:txBody>
                    <a:bodyPr/>
                    <a:lstStyle/>
                    <a:p>
                      <a:pPr rtl="0" fontAlgn="base">
                        <a:lnSpc>
                          <a:spcPts val="1651"/>
                        </a:lnSpc>
                        <a:spcAft>
                          <a:spcPts val="800"/>
                        </a:spcAft>
                        <a:buNone/>
                      </a:pPr>
                      <a:r>
                        <a:rPr lang="en-US" sz="1200" b="1">
                          <a:effectLst/>
                          <a:latin typeface="Times New Roman" panose="02020603050405020304" pitchFamily="18" charset="0"/>
                        </a:rPr>
                        <a:t>Low</a:t>
                      </a:r>
                      <a:r>
                        <a:rPr lang="en-US" sz="1200">
                          <a:effectLst/>
                          <a:latin typeface="Times New Roman" panose="02020603050405020304" pitchFamily="18" charset="0"/>
                        </a:rPr>
                        <a:t>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C0C0"/>
                    </a:solidFill>
                  </a:tcPr>
                </a:tc>
                <a:tc>
                  <a:txBody>
                    <a:bodyPr/>
                    <a:lstStyle/>
                    <a:p>
                      <a:pPr rtl="0" fontAlgn="base">
                        <a:lnSpc>
                          <a:spcPts val="1651"/>
                        </a:lnSpc>
                        <a:spcAft>
                          <a:spcPts val="800"/>
                        </a:spcAft>
                        <a:buNone/>
                      </a:pPr>
                      <a:r>
                        <a:rPr lang="en-US" sz="1200" b="1">
                          <a:effectLst/>
                          <a:latin typeface="Times New Roman" panose="02020603050405020304" pitchFamily="18" charset="0"/>
                        </a:rPr>
                        <a:t>Average</a:t>
                      </a:r>
                      <a:r>
                        <a:rPr lang="en-US" sz="1200">
                          <a:effectLst/>
                          <a:latin typeface="Times New Roman" panose="02020603050405020304" pitchFamily="18" charset="0"/>
                        </a:rPr>
                        <a:t>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C0C0"/>
                    </a:solidFill>
                  </a:tcPr>
                </a:tc>
                <a:tc>
                  <a:txBody>
                    <a:bodyPr/>
                    <a:lstStyle/>
                    <a:p>
                      <a:pPr rtl="0" fontAlgn="base">
                        <a:lnSpc>
                          <a:spcPts val="1651"/>
                        </a:lnSpc>
                        <a:spcAft>
                          <a:spcPts val="800"/>
                        </a:spcAft>
                        <a:buNone/>
                      </a:pPr>
                      <a:r>
                        <a:rPr lang="en-US" sz="1200" b="1">
                          <a:effectLst/>
                          <a:latin typeface="Times New Roman" panose="02020603050405020304" pitchFamily="18" charset="0"/>
                        </a:rPr>
                        <a:t>Current</a:t>
                      </a:r>
                      <a:r>
                        <a:rPr lang="en-US" sz="1200">
                          <a:effectLst/>
                          <a:latin typeface="Times New Roman" panose="02020603050405020304" pitchFamily="18" charset="0"/>
                        </a:rPr>
                        <a:t>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2281804818"/>
                  </a:ext>
                </a:extLst>
              </a:tr>
              <a:tr h="354687">
                <a:tc>
                  <a:txBody>
                    <a:bodyPr/>
                    <a:lstStyle/>
                    <a:p>
                      <a:pPr rtl="0" fontAlgn="base">
                        <a:lnSpc>
                          <a:spcPts val="1651"/>
                        </a:lnSpc>
                        <a:spcAft>
                          <a:spcPts val="800"/>
                        </a:spcAft>
                        <a:buNone/>
                      </a:pPr>
                      <a:r>
                        <a:rPr lang="en-US" sz="1200">
                          <a:effectLst/>
                          <a:latin typeface="Times New Roman" panose="02020603050405020304" pitchFamily="18" charset="0"/>
                        </a:rPr>
                        <a:t>P/E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122.69 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11.66 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42.54 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13.29 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53235730"/>
                  </a:ext>
                </a:extLst>
              </a:tr>
              <a:tr h="354687">
                <a:tc>
                  <a:txBody>
                    <a:bodyPr/>
                    <a:lstStyle/>
                    <a:p>
                      <a:pPr rtl="0" fontAlgn="base">
                        <a:lnSpc>
                          <a:spcPts val="1651"/>
                        </a:lnSpc>
                        <a:spcAft>
                          <a:spcPts val="800"/>
                        </a:spcAft>
                        <a:buNone/>
                      </a:pPr>
                      <a:r>
                        <a:rPr lang="en-US" sz="1200">
                          <a:effectLst/>
                          <a:latin typeface="Times New Roman" panose="02020603050405020304" pitchFamily="18" charset="0"/>
                        </a:rPr>
                        <a:t>P/B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17.84 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2.76 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6.36 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3.24 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0435588"/>
                  </a:ext>
                </a:extLst>
              </a:tr>
              <a:tr h="354687">
                <a:tc>
                  <a:txBody>
                    <a:bodyPr/>
                    <a:lstStyle/>
                    <a:p>
                      <a:pPr rtl="0" fontAlgn="base">
                        <a:lnSpc>
                          <a:spcPts val="1651"/>
                        </a:lnSpc>
                        <a:spcAft>
                          <a:spcPts val="800"/>
                        </a:spcAft>
                        <a:buNone/>
                      </a:pPr>
                      <a:r>
                        <a:rPr lang="en-US" sz="1200">
                          <a:effectLst/>
                          <a:latin typeface="Times New Roman" panose="02020603050405020304" pitchFamily="18" charset="0"/>
                        </a:rPr>
                        <a:t>P/S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16.65 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1.82 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6.07 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2.09 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5560009"/>
                  </a:ext>
                </a:extLst>
              </a:tr>
              <a:tr h="354687">
                <a:tc>
                  <a:txBody>
                    <a:bodyPr/>
                    <a:lstStyle/>
                    <a:p>
                      <a:pPr rtl="0" fontAlgn="base">
                        <a:lnSpc>
                          <a:spcPts val="1651"/>
                        </a:lnSpc>
                        <a:spcAft>
                          <a:spcPts val="800"/>
                        </a:spcAft>
                        <a:buNone/>
                      </a:pPr>
                      <a:r>
                        <a:rPr lang="en-US" sz="1200">
                          <a:effectLst/>
                          <a:latin typeface="Times New Roman" panose="02020603050405020304" pitchFamily="18" charset="0"/>
                        </a:rPr>
                        <a:t>EV/EBITDA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60.57 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8.61 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25.57 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lnSpc>
                          <a:spcPts val="1651"/>
                        </a:lnSpc>
                        <a:spcAft>
                          <a:spcPts val="800"/>
                        </a:spcAft>
                        <a:buNone/>
                      </a:pPr>
                      <a:r>
                        <a:rPr lang="en-US" sz="1200">
                          <a:effectLst/>
                          <a:latin typeface="Times New Roman" panose="02020603050405020304" pitchFamily="18" charset="0"/>
                        </a:rPr>
                        <a:t>9.16 </a:t>
                      </a:r>
                      <a:endParaRPr lang="en-US">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33871835"/>
                  </a:ext>
                </a:extLst>
              </a:tr>
            </a:tbl>
          </a:graphicData>
        </a:graphic>
      </p:graphicFrame>
      <p:sp>
        <p:nvSpPr>
          <p:cNvPr id="2" name="TextBox 1">
            <a:extLst>
              <a:ext uri="{FF2B5EF4-FFF2-40B4-BE49-F238E27FC236}">
                <a16:creationId xmlns:a16="http://schemas.microsoft.com/office/drawing/2014/main" id="{822848B2-6712-83C8-B172-6806DA03AADC}"/>
              </a:ext>
            </a:extLst>
          </p:cNvPr>
          <p:cNvSpPr txBox="1"/>
          <p:nvPr/>
        </p:nvSpPr>
        <p:spPr>
          <a:xfrm>
            <a:off x="7670463" y="2825960"/>
            <a:ext cx="427931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60000"/>
                    <a:lumOff val="40000"/>
                  </a:schemeClr>
                </a:solidFill>
                <a:latin typeface="Gill Sans MT"/>
                <a:cs typeface="Times New Roman"/>
              </a:rPr>
              <a:t>While PayPal has a lot of upside potential shown here in the valuation slide especially in the .  There are many competitors emerging in the Fin-Tech Space therefore we are recommending we HOLD this stock </a:t>
            </a:r>
          </a:p>
        </p:txBody>
      </p:sp>
      <p:pic>
        <p:nvPicPr>
          <p:cNvPr id="5" name="Picture 4">
            <a:extLst>
              <a:ext uri="{FF2B5EF4-FFF2-40B4-BE49-F238E27FC236}">
                <a16:creationId xmlns:a16="http://schemas.microsoft.com/office/drawing/2014/main" id="{DC323C32-AB24-F861-D204-BDE767236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52" y="2175806"/>
            <a:ext cx="5672648" cy="1014105"/>
          </a:xfrm>
          <a:prstGeom prst="rect">
            <a:avLst/>
          </a:prstGeom>
        </p:spPr>
      </p:pic>
    </p:spTree>
    <p:extLst>
      <p:ext uri="{BB962C8B-B14F-4D97-AF65-F5344CB8AC3E}">
        <p14:creationId xmlns:p14="http://schemas.microsoft.com/office/powerpoint/2010/main" val="108901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88077-73B4-0DC5-A3F5-6895F54966E8}"/>
              </a:ext>
            </a:extLst>
          </p:cNvPr>
          <p:cNvSpPr>
            <a:spLocks noGrp="1"/>
          </p:cNvSpPr>
          <p:nvPr>
            <p:ph type="title"/>
          </p:nvPr>
        </p:nvSpPr>
        <p:spPr/>
        <p:txBody>
          <a:bodyPr/>
          <a:lstStyle/>
          <a:p>
            <a:r>
              <a:rPr lang="en-US" dirty="0"/>
              <a:t>Sector Review</a:t>
            </a:r>
            <a:endParaRPr lang="en-US"/>
          </a:p>
        </p:txBody>
      </p:sp>
      <p:sp>
        <p:nvSpPr>
          <p:cNvPr id="5" name="Text Placeholder 4">
            <a:extLst>
              <a:ext uri="{FF2B5EF4-FFF2-40B4-BE49-F238E27FC236}">
                <a16:creationId xmlns:a16="http://schemas.microsoft.com/office/drawing/2014/main" id="{959D6774-1FCC-0FD7-5E2D-F642AF27D8B0}"/>
              </a:ext>
            </a:extLst>
          </p:cNvPr>
          <p:cNvSpPr>
            <a:spLocks noGrp="1"/>
          </p:cNvSpPr>
          <p:nvPr>
            <p:ph type="body" idx="1"/>
          </p:nvPr>
        </p:nvSpPr>
        <p:spPr/>
        <p:txBody>
          <a:bodyPr/>
          <a:lstStyle/>
          <a:p>
            <a:r>
              <a:rPr lang="en-US"/>
              <a:t>Financials</a:t>
            </a:r>
          </a:p>
        </p:txBody>
      </p:sp>
    </p:spTree>
    <p:extLst>
      <p:ext uri="{BB962C8B-B14F-4D97-AF65-F5344CB8AC3E}">
        <p14:creationId xmlns:p14="http://schemas.microsoft.com/office/powerpoint/2010/main" val="2016113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68E4-C0CE-E108-EDC5-8FC416626A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4E2AAA-2661-CB85-2758-185B77CC7471}"/>
              </a:ext>
            </a:extLst>
          </p:cNvPr>
          <p:cNvSpPr>
            <a:spLocks noGrp="1"/>
          </p:cNvSpPr>
          <p:nvPr>
            <p:ph type="title"/>
          </p:nvPr>
        </p:nvSpPr>
        <p:spPr/>
        <p:txBody>
          <a:bodyPr/>
          <a:lstStyle/>
          <a:p>
            <a:r>
              <a:rPr lang="en-US" dirty="0"/>
              <a:t>Global payments Inc.</a:t>
            </a:r>
          </a:p>
        </p:txBody>
      </p:sp>
      <p:sp>
        <p:nvSpPr>
          <p:cNvPr id="5" name="Text Placeholder 4">
            <a:extLst>
              <a:ext uri="{FF2B5EF4-FFF2-40B4-BE49-F238E27FC236}">
                <a16:creationId xmlns:a16="http://schemas.microsoft.com/office/drawing/2014/main" id="{F42CD693-08B3-96C6-460A-E607E1C76ED3}"/>
              </a:ext>
            </a:extLst>
          </p:cNvPr>
          <p:cNvSpPr>
            <a:spLocks noGrp="1"/>
          </p:cNvSpPr>
          <p:nvPr>
            <p:ph type="body" idx="1"/>
          </p:nvPr>
        </p:nvSpPr>
        <p:spPr/>
        <p:txBody>
          <a:bodyPr/>
          <a:lstStyle/>
          <a:p>
            <a:r>
              <a:rPr lang="en-US" dirty="0"/>
              <a:t>Financials</a:t>
            </a:r>
          </a:p>
        </p:txBody>
      </p:sp>
      <p:pic>
        <p:nvPicPr>
          <p:cNvPr id="5122" name="Picture 2" descr="Global Payments Introduces New Brand ...">
            <a:extLst>
              <a:ext uri="{FF2B5EF4-FFF2-40B4-BE49-F238E27FC236}">
                <a16:creationId xmlns:a16="http://schemas.microsoft.com/office/drawing/2014/main" id="{E42CE01B-9F7C-74BB-D58F-86A3E53A3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930" y="3898104"/>
            <a:ext cx="4196155" cy="64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618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4CE7EF-236C-E1AB-4499-6EC3F0F38DA6}"/>
              </a:ext>
            </a:extLst>
          </p:cNvPr>
          <p:cNvSpPr>
            <a:spLocks noGrp="1"/>
          </p:cNvSpPr>
          <p:nvPr>
            <p:ph idx="1"/>
          </p:nvPr>
        </p:nvSpPr>
        <p:spPr>
          <a:xfrm>
            <a:off x="581192" y="2290196"/>
            <a:ext cx="9452041" cy="2197914"/>
          </a:xfrm>
        </p:spPr>
        <p:txBody>
          <a:bodyPr>
            <a:normAutofit fontScale="77500" lnSpcReduction="20000"/>
          </a:bodyPr>
          <a:lstStyle/>
          <a:p>
            <a:r>
              <a:rPr lang="en-US" dirty="0"/>
              <a:t>Global Payments Inc. (“GPN”) is a global provider of payment technology and software solutions, serving merchants, issuers, and consumers globally across an array of industries</a:t>
            </a:r>
          </a:p>
          <a:p>
            <a:r>
              <a:rPr lang="en-US" dirty="0"/>
              <a:t>Offers secure credit, debit, and digital payment processing while also offering integrated business software to support operations such as payroll, analytics, and customer engagement</a:t>
            </a:r>
          </a:p>
          <a:p>
            <a:r>
              <a:rPr lang="en-US" dirty="0"/>
              <a:t>Founded in 1967, a part of National Data Corporation and spun off in 2001. The Atlanta payment processor has an extensive acquisition track record, with over 40 transactions</a:t>
            </a:r>
          </a:p>
          <a:p>
            <a:r>
              <a:rPr lang="en-US" dirty="0"/>
              <a:t>Most recently, the firm is expecting to close on its acquisition of Worldpay, a UK-based payment processor, for $24.25 billion to expand its global presence and merchant solutions segment</a:t>
            </a:r>
          </a:p>
          <a:p>
            <a:r>
              <a:rPr lang="en-US" dirty="0"/>
              <a:t>Business Segments:</a:t>
            </a:r>
          </a:p>
          <a:p>
            <a:pPr marL="342900" indent="-342900">
              <a:buFont typeface="+mj-lt"/>
              <a:buAutoNum type="arabicPeriod"/>
            </a:pPr>
            <a:endParaRPr lang="en-US" dirty="0"/>
          </a:p>
          <a:p>
            <a:endParaRPr lang="en-US" dirty="0"/>
          </a:p>
        </p:txBody>
      </p:sp>
      <p:sp>
        <p:nvSpPr>
          <p:cNvPr id="4" name="Title 3">
            <a:extLst>
              <a:ext uri="{FF2B5EF4-FFF2-40B4-BE49-F238E27FC236}">
                <a16:creationId xmlns:a16="http://schemas.microsoft.com/office/drawing/2014/main" id="{3F48D8C3-01FE-D8C7-C59F-7ED3DDD39B28}"/>
              </a:ext>
            </a:extLst>
          </p:cNvPr>
          <p:cNvSpPr>
            <a:spLocks noGrp="1"/>
          </p:cNvSpPr>
          <p:nvPr>
            <p:ph type="title"/>
          </p:nvPr>
        </p:nvSpPr>
        <p:spPr/>
        <p:txBody>
          <a:bodyPr/>
          <a:lstStyle/>
          <a:p>
            <a:r>
              <a:rPr lang="en-US" dirty="0"/>
              <a:t>Overview</a:t>
            </a:r>
          </a:p>
        </p:txBody>
      </p:sp>
      <p:pic>
        <p:nvPicPr>
          <p:cNvPr id="6" name="Picture 2" descr="Global Payments Introduces New Brand ...">
            <a:extLst>
              <a:ext uri="{FF2B5EF4-FFF2-40B4-BE49-F238E27FC236}">
                <a16:creationId xmlns:a16="http://schemas.microsoft.com/office/drawing/2014/main" id="{2A11C8B2-0F38-5C94-2519-67B522F4C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52" y="5989551"/>
            <a:ext cx="4196155" cy="643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93265F5-374F-CA8D-4483-FD7FB5179B23}"/>
              </a:ext>
            </a:extLst>
          </p:cNvPr>
          <p:cNvPicPr>
            <a:picLocks noChangeAspect="1"/>
          </p:cNvPicPr>
          <p:nvPr/>
        </p:nvPicPr>
        <p:blipFill>
          <a:blip r:embed="rId3"/>
          <a:stretch>
            <a:fillRect/>
          </a:stretch>
        </p:blipFill>
        <p:spPr>
          <a:xfrm>
            <a:off x="5472556" y="4013833"/>
            <a:ext cx="4434842" cy="1801909"/>
          </a:xfrm>
          <a:prstGeom prst="rect">
            <a:avLst/>
          </a:prstGeom>
          <a:ln>
            <a:noFill/>
          </a:ln>
        </p:spPr>
      </p:pic>
      <p:pic>
        <p:nvPicPr>
          <p:cNvPr id="9" name="Picture 8">
            <a:extLst>
              <a:ext uri="{FF2B5EF4-FFF2-40B4-BE49-F238E27FC236}">
                <a16:creationId xmlns:a16="http://schemas.microsoft.com/office/drawing/2014/main" id="{C49813FD-8F12-7808-7B11-86B6A7DDECF9}"/>
              </a:ext>
            </a:extLst>
          </p:cNvPr>
          <p:cNvPicPr>
            <a:picLocks noChangeAspect="1"/>
          </p:cNvPicPr>
          <p:nvPr/>
        </p:nvPicPr>
        <p:blipFill>
          <a:blip r:embed="rId4"/>
          <a:stretch>
            <a:fillRect/>
          </a:stretch>
        </p:blipFill>
        <p:spPr>
          <a:xfrm>
            <a:off x="10033233" y="830510"/>
            <a:ext cx="1727573" cy="5114776"/>
          </a:xfrm>
          <a:prstGeom prst="rect">
            <a:avLst/>
          </a:prstGeom>
        </p:spPr>
      </p:pic>
      <p:sp>
        <p:nvSpPr>
          <p:cNvPr id="10" name="TextBox 9">
            <a:extLst>
              <a:ext uri="{FF2B5EF4-FFF2-40B4-BE49-F238E27FC236}">
                <a16:creationId xmlns:a16="http://schemas.microsoft.com/office/drawing/2014/main" id="{D8D46049-CC5B-4D5A-8609-18B70D2BBFF7}"/>
              </a:ext>
            </a:extLst>
          </p:cNvPr>
          <p:cNvSpPr txBox="1"/>
          <p:nvPr/>
        </p:nvSpPr>
        <p:spPr>
          <a:xfrm>
            <a:off x="581192" y="4304127"/>
            <a:ext cx="4963931" cy="1446550"/>
          </a:xfrm>
          <a:prstGeom prst="rect">
            <a:avLst/>
          </a:prstGeom>
          <a:noFill/>
        </p:spPr>
        <p:txBody>
          <a:bodyPr wrap="square" rtlCol="0">
            <a:spAutoFit/>
          </a:bodyPr>
          <a:lstStyle/>
          <a:p>
            <a:pPr marL="666900" lvl="1" indent="-342900">
              <a:buClr>
                <a:srgbClr val="980039"/>
              </a:buClr>
              <a:buFont typeface="+mj-lt"/>
              <a:buAutoNum type="arabicPeriod"/>
            </a:pPr>
            <a:r>
              <a:rPr lang="en-US" sz="1400" b="1">
                <a:solidFill>
                  <a:schemeClr val="tx2">
                    <a:lumMod val="60000"/>
                    <a:lumOff val="40000"/>
                  </a:schemeClr>
                </a:solidFill>
              </a:rPr>
              <a:t>Merchant Solutions </a:t>
            </a:r>
            <a:r>
              <a:rPr lang="en-US" sz="1400" dirty="0">
                <a:solidFill>
                  <a:schemeClr val="tx2">
                    <a:lumMod val="60000"/>
                    <a:lumOff val="40000"/>
                  </a:schemeClr>
                </a:solidFill>
              </a:rPr>
              <a:t>–  Point-of-Sale (POS) systems</a:t>
            </a:r>
          </a:p>
          <a:p>
            <a:pPr marL="666900" lvl="1" indent="-342900">
              <a:buClr>
                <a:srgbClr val="980039"/>
              </a:buClr>
              <a:buFont typeface="+mj-lt"/>
              <a:buAutoNum type="arabicPeriod"/>
            </a:pPr>
            <a:r>
              <a:rPr lang="en-US" sz="1400" b="1">
                <a:solidFill>
                  <a:schemeClr val="tx2">
                    <a:lumMod val="60000"/>
                    <a:lumOff val="40000"/>
                  </a:schemeClr>
                </a:solidFill>
              </a:rPr>
              <a:t>Issuer Solutions </a:t>
            </a:r>
            <a:r>
              <a:rPr lang="en-US" sz="1400" dirty="0">
                <a:solidFill>
                  <a:schemeClr val="tx2">
                    <a:lumMod val="60000"/>
                    <a:lumOff val="40000"/>
                  </a:schemeClr>
                </a:solidFill>
              </a:rPr>
              <a:t>– Supports financial institution with credit and debit card issuing services</a:t>
            </a:r>
          </a:p>
          <a:p>
            <a:pPr marL="666900" lvl="1" indent="-342900">
              <a:buClr>
                <a:srgbClr val="980039"/>
              </a:buClr>
              <a:buFont typeface="+mj-lt"/>
              <a:buAutoNum type="arabicPeriod"/>
            </a:pPr>
            <a:r>
              <a:rPr lang="en-US" sz="1400" b="1">
                <a:solidFill>
                  <a:schemeClr val="tx2">
                    <a:lumMod val="60000"/>
                    <a:lumOff val="40000"/>
                  </a:schemeClr>
                </a:solidFill>
              </a:rPr>
              <a:t>Consumer Solutions </a:t>
            </a:r>
            <a:r>
              <a:rPr lang="en-US" sz="1400" dirty="0">
                <a:solidFill>
                  <a:schemeClr val="tx2">
                    <a:lumMod val="60000"/>
                    <a:lumOff val="40000"/>
                  </a:schemeClr>
                </a:solidFill>
              </a:rPr>
              <a:t>– Financial services offered directly to consumers </a:t>
            </a:r>
          </a:p>
          <a:p>
            <a:endParaRPr lang="en-US" dirty="0"/>
          </a:p>
        </p:txBody>
      </p:sp>
      <p:sp>
        <p:nvSpPr>
          <p:cNvPr id="11" name="TextBox 10">
            <a:extLst>
              <a:ext uri="{FF2B5EF4-FFF2-40B4-BE49-F238E27FC236}">
                <a16:creationId xmlns:a16="http://schemas.microsoft.com/office/drawing/2014/main" id="{A0A6CBB3-6742-62D3-1711-B6643A103B16}"/>
              </a:ext>
            </a:extLst>
          </p:cNvPr>
          <p:cNvSpPr txBox="1"/>
          <p:nvPr/>
        </p:nvSpPr>
        <p:spPr>
          <a:xfrm>
            <a:off x="7206144" y="5709318"/>
            <a:ext cx="27641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lumMod val="76000"/>
                  </a:schemeClr>
                </a:solidFill>
              </a:rPr>
              <a:t>Source:</a:t>
            </a:r>
            <a:r>
              <a:rPr lang="en-US" sz="1400" b="1" i="1" dirty="0">
                <a:solidFill>
                  <a:schemeClr val="bg1">
                    <a:lumMod val="76000"/>
                  </a:schemeClr>
                </a:solidFill>
              </a:rPr>
              <a:t> GPN Investor Relations</a:t>
            </a:r>
            <a:endParaRPr lang="en-US" b="1" i="1" dirty="0">
              <a:solidFill>
                <a:schemeClr val="bg1">
                  <a:lumMod val="76000"/>
                </a:schemeClr>
              </a:solidFill>
            </a:endParaRPr>
          </a:p>
        </p:txBody>
      </p:sp>
    </p:spTree>
    <p:extLst>
      <p:ext uri="{BB962C8B-B14F-4D97-AF65-F5344CB8AC3E}">
        <p14:creationId xmlns:p14="http://schemas.microsoft.com/office/powerpoint/2010/main" val="413590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814D-77E9-536D-35D9-F80E1859EA2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FAFAEE-5DE3-6EAC-52AC-6A3674A253AD}"/>
              </a:ext>
            </a:extLst>
          </p:cNvPr>
          <p:cNvSpPr>
            <a:spLocks noGrp="1"/>
          </p:cNvSpPr>
          <p:nvPr>
            <p:ph idx="1"/>
          </p:nvPr>
        </p:nvSpPr>
        <p:spPr>
          <a:xfrm>
            <a:off x="456670" y="2172748"/>
            <a:ext cx="11237583" cy="1744911"/>
          </a:xfrm>
        </p:spPr>
        <p:txBody>
          <a:bodyPr>
            <a:normAutofit fontScale="70000" lnSpcReduction="20000"/>
          </a:bodyPr>
          <a:lstStyle/>
          <a:p>
            <a:r>
              <a:rPr lang="en-US" b="1" dirty="0"/>
              <a:t>Operational Improvements:</a:t>
            </a:r>
            <a:r>
              <a:rPr lang="en-US" dirty="0"/>
              <a:t> GPN sold their Consumer Solutions segment in 2023 to Searchlight Capital, and the firm is in the process of divesting its Issuer Solutions segment to Fidelity National Information Services by 2026. The firm will soon be a unified Merchant &amp; Commerce platform, aimed to optimize efficiency and margins.</a:t>
            </a:r>
          </a:p>
          <a:p>
            <a:r>
              <a:rPr lang="en-US" b="1" dirty="0"/>
              <a:t>Competitive Advantage: </a:t>
            </a:r>
            <a:r>
              <a:rPr lang="en-US" dirty="0"/>
              <a:t>GPN’s Merchant &amp; Commerce platform combines point-of-sale (POS), routing, and acquiring into a single system. This gives merchants better approval rates and lower costs. GPN’s moat is its pure scale, as the firm can deliver the same platform in over 170 countries, something most competitors cannot even do.</a:t>
            </a:r>
          </a:p>
          <a:p>
            <a:r>
              <a:rPr lang="en-US" b="1" dirty="0"/>
              <a:t>Addressable Market: </a:t>
            </a:r>
            <a:r>
              <a:rPr lang="en-US" dirty="0"/>
              <a:t>Global payment industry revenue grew by an average of ~7% annually from 2019-2024 but slowed to about 4% in 2024 due to interest-income contraction. There is optimism for the top line to pick back up as 2025 closes, and as we head into 2026 as interest rates fall. </a:t>
            </a:r>
          </a:p>
          <a:p>
            <a:endParaRPr lang="en-US" dirty="0"/>
          </a:p>
          <a:p>
            <a:endParaRPr lang="en-US" dirty="0"/>
          </a:p>
        </p:txBody>
      </p:sp>
      <p:sp>
        <p:nvSpPr>
          <p:cNvPr id="4" name="Title 3">
            <a:extLst>
              <a:ext uri="{FF2B5EF4-FFF2-40B4-BE49-F238E27FC236}">
                <a16:creationId xmlns:a16="http://schemas.microsoft.com/office/drawing/2014/main" id="{9CC4F35A-C325-6708-D6E9-86508006EB9C}"/>
              </a:ext>
            </a:extLst>
          </p:cNvPr>
          <p:cNvSpPr>
            <a:spLocks noGrp="1"/>
          </p:cNvSpPr>
          <p:nvPr>
            <p:ph type="title"/>
          </p:nvPr>
        </p:nvSpPr>
        <p:spPr/>
        <p:txBody>
          <a:bodyPr/>
          <a:lstStyle/>
          <a:p>
            <a:r>
              <a:rPr lang="en-US" dirty="0"/>
              <a:t>Business analysis</a:t>
            </a:r>
          </a:p>
        </p:txBody>
      </p:sp>
      <p:pic>
        <p:nvPicPr>
          <p:cNvPr id="6" name="Picture 2" descr="Global Payments Introduces New Brand ...">
            <a:extLst>
              <a:ext uri="{FF2B5EF4-FFF2-40B4-BE49-F238E27FC236}">
                <a16:creationId xmlns:a16="http://schemas.microsoft.com/office/drawing/2014/main" id="{593E830B-901F-11E4-106D-58E07AF10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52" y="5989551"/>
            <a:ext cx="4196155" cy="643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458DC64C-4C37-EF4D-4FEC-103AB4515DD8}"/>
              </a:ext>
            </a:extLst>
          </p:cNvPr>
          <p:cNvGraphicFramePr/>
          <p:nvPr>
            <p:extLst>
              <p:ext uri="{D42A27DB-BD31-4B8C-83A1-F6EECF244321}">
                <p14:modId xmlns:p14="http://schemas.microsoft.com/office/powerpoint/2010/main" val="3737276359"/>
              </p:ext>
            </p:extLst>
          </p:nvPr>
        </p:nvGraphicFramePr>
        <p:xfrm>
          <a:off x="7414651" y="3783435"/>
          <a:ext cx="4196155" cy="2096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1">
            <a:extLst>
              <a:ext uri="{FF2B5EF4-FFF2-40B4-BE49-F238E27FC236}">
                <a16:creationId xmlns:a16="http://schemas.microsoft.com/office/drawing/2014/main" id="{0BC4B9E0-636F-1ED2-542A-55914AF15A7F}"/>
              </a:ext>
            </a:extLst>
          </p:cNvPr>
          <p:cNvGraphicFramePr>
            <a:graphicFrameLocks/>
          </p:cNvGraphicFramePr>
          <p:nvPr>
            <p:extLst>
              <p:ext uri="{D42A27DB-BD31-4B8C-83A1-F6EECF244321}">
                <p14:modId xmlns:p14="http://schemas.microsoft.com/office/powerpoint/2010/main" val="44231160"/>
              </p:ext>
            </p:extLst>
          </p:nvPr>
        </p:nvGraphicFramePr>
        <p:xfrm>
          <a:off x="757893" y="3783436"/>
          <a:ext cx="6104301" cy="209655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64B108C-A26B-B2D6-35E3-313DD93A8305}"/>
              </a:ext>
            </a:extLst>
          </p:cNvPr>
          <p:cNvSpPr txBox="1"/>
          <p:nvPr/>
        </p:nvSpPr>
        <p:spPr>
          <a:xfrm>
            <a:off x="4499479" y="5835663"/>
            <a:ext cx="22368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lumMod val="76000"/>
                  </a:schemeClr>
                </a:solidFill>
              </a:rPr>
              <a:t>Source:</a:t>
            </a:r>
            <a:r>
              <a:rPr lang="en-US" sz="1400" b="1" i="1" dirty="0">
                <a:solidFill>
                  <a:schemeClr val="bg1">
                    <a:lumMod val="76000"/>
                  </a:schemeClr>
                </a:solidFill>
              </a:rPr>
              <a:t> GPN SEC Filings</a:t>
            </a:r>
            <a:endParaRPr lang="en-US" b="1" i="1" dirty="0">
              <a:solidFill>
                <a:schemeClr val="bg1">
                  <a:lumMod val="76000"/>
                </a:schemeClr>
              </a:solidFill>
            </a:endParaRPr>
          </a:p>
        </p:txBody>
      </p:sp>
    </p:spTree>
    <p:extLst>
      <p:ext uri="{BB962C8B-B14F-4D97-AF65-F5344CB8AC3E}">
        <p14:creationId xmlns:p14="http://schemas.microsoft.com/office/powerpoint/2010/main" val="3906603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16CD58-F778-F16B-B421-A6AA76188A2B}"/>
              </a:ext>
            </a:extLst>
          </p:cNvPr>
          <p:cNvSpPr>
            <a:spLocks noGrp="1"/>
          </p:cNvSpPr>
          <p:nvPr>
            <p:ph idx="1"/>
          </p:nvPr>
        </p:nvSpPr>
        <p:spPr>
          <a:xfrm>
            <a:off x="3431098" y="2219101"/>
            <a:ext cx="8179710" cy="3770450"/>
          </a:xfrm>
        </p:spPr>
        <p:txBody>
          <a:bodyPr>
            <a:normAutofit fontScale="85000" lnSpcReduction="20000"/>
          </a:bodyPr>
          <a:lstStyle/>
          <a:p>
            <a:pPr marL="342900" lvl="0" indent="-342900">
              <a:buFont typeface="+mj-lt"/>
              <a:buAutoNum type="arabicPeriod"/>
            </a:pPr>
            <a:r>
              <a:rPr lang="en-US" b="1" dirty="0"/>
              <a:t>Scale from Worldpay Acquisition</a:t>
            </a:r>
            <a:endParaRPr lang="en-US" sz="2000" dirty="0"/>
          </a:p>
          <a:p>
            <a:pPr lvl="1"/>
            <a:r>
              <a:rPr lang="en-US" dirty="0"/>
              <a:t>GPN reported that FY24 transaction volume was over 66 billion. The firm expects this number to increase to over 94 billion after the acquisition of Worldpay is complete.</a:t>
            </a:r>
            <a:endParaRPr lang="en-US" sz="1800" dirty="0"/>
          </a:p>
          <a:p>
            <a:pPr lvl="1"/>
            <a:r>
              <a:rPr lang="en-US" dirty="0"/>
              <a:t>Creates operational efficiencies by combining platforms and processes, while offering opportunities to cross-sell services across a global customer base.</a:t>
            </a:r>
            <a:endParaRPr lang="en-US" sz="1800" dirty="0"/>
          </a:p>
          <a:p>
            <a:pPr marL="342900" lvl="0" indent="-342900">
              <a:buFont typeface="+mj-lt"/>
              <a:buAutoNum type="arabicPeriod"/>
            </a:pPr>
            <a:r>
              <a:rPr lang="en-US" b="1" dirty="0"/>
              <a:t>Continued Focus on Integration with the New Genius Platform</a:t>
            </a:r>
            <a:endParaRPr lang="en-US" sz="2000" dirty="0"/>
          </a:p>
          <a:p>
            <a:pPr lvl="1"/>
            <a:r>
              <a:rPr lang="en-US" dirty="0"/>
              <a:t>Strengthens merchant engagement though a more seamless, end-to-end payment experience, while improving customer satisfaction and retention</a:t>
            </a:r>
            <a:endParaRPr lang="en-US" sz="1800" dirty="0"/>
          </a:p>
          <a:p>
            <a:pPr lvl="1"/>
            <a:r>
              <a:rPr lang="en-US" dirty="0"/>
              <a:t>Drives adoption of higher-margin services such as analytics, loyalty programs, and financing solutions, supporting recurring revenue growth</a:t>
            </a:r>
            <a:endParaRPr lang="en-US" sz="1800" dirty="0"/>
          </a:p>
          <a:p>
            <a:pPr marL="342900" lvl="0" indent="-342900">
              <a:buFont typeface="+mj-lt"/>
              <a:buAutoNum type="arabicPeriod"/>
            </a:pPr>
            <a:r>
              <a:rPr lang="en-US" b="1" dirty="0"/>
              <a:t>Expansion into High-Growth Internation and Digital Markets</a:t>
            </a:r>
            <a:endParaRPr lang="en-US" sz="2000" dirty="0"/>
          </a:p>
          <a:p>
            <a:pPr lvl="1"/>
            <a:r>
              <a:rPr lang="en-US" dirty="0"/>
              <a:t>Positions GPN to capitalize on rapidly growing segments such as e-commerce, mobile wallets, and alternative payment methods.</a:t>
            </a:r>
            <a:endParaRPr lang="en-US" sz="1800" dirty="0"/>
          </a:p>
          <a:p>
            <a:pPr lvl="1"/>
            <a:r>
              <a:rPr lang="en-US" dirty="0"/>
              <a:t>Diversifies revenue streams geographically and across product lines, reducing reliance on mature markets while capturing opportunities for long-term growth</a:t>
            </a:r>
            <a:endParaRPr lang="en-US" sz="1800" dirty="0"/>
          </a:p>
          <a:p>
            <a:endParaRPr lang="en-US" dirty="0"/>
          </a:p>
        </p:txBody>
      </p:sp>
      <p:sp>
        <p:nvSpPr>
          <p:cNvPr id="3" name="Title 2">
            <a:extLst>
              <a:ext uri="{FF2B5EF4-FFF2-40B4-BE49-F238E27FC236}">
                <a16:creationId xmlns:a16="http://schemas.microsoft.com/office/drawing/2014/main" id="{E119773F-0368-BCE2-136D-C6720D1DD9CC}"/>
              </a:ext>
            </a:extLst>
          </p:cNvPr>
          <p:cNvSpPr>
            <a:spLocks noGrp="1"/>
          </p:cNvSpPr>
          <p:nvPr>
            <p:ph type="title"/>
          </p:nvPr>
        </p:nvSpPr>
        <p:spPr/>
        <p:txBody>
          <a:bodyPr/>
          <a:lstStyle/>
          <a:p>
            <a:r>
              <a:rPr lang="en-US" dirty="0"/>
              <a:t>Growth drivers</a:t>
            </a:r>
          </a:p>
        </p:txBody>
      </p:sp>
      <p:pic>
        <p:nvPicPr>
          <p:cNvPr id="5" name="Picture 4">
            <a:extLst>
              <a:ext uri="{FF2B5EF4-FFF2-40B4-BE49-F238E27FC236}">
                <a16:creationId xmlns:a16="http://schemas.microsoft.com/office/drawing/2014/main" id="{27B42A8D-283E-803D-C396-F7360C6DAC57}"/>
              </a:ext>
            </a:extLst>
          </p:cNvPr>
          <p:cNvPicPr>
            <a:picLocks noChangeAspect="1"/>
          </p:cNvPicPr>
          <p:nvPr/>
        </p:nvPicPr>
        <p:blipFill>
          <a:blip r:embed="rId2"/>
          <a:stretch>
            <a:fillRect/>
          </a:stretch>
        </p:blipFill>
        <p:spPr>
          <a:xfrm>
            <a:off x="558170" y="3705412"/>
            <a:ext cx="2815378" cy="1731658"/>
          </a:xfrm>
          <a:prstGeom prst="rect">
            <a:avLst/>
          </a:prstGeom>
          <a:ln w="12700">
            <a:noFill/>
          </a:ln>
        </p:spPr>
      </p:pic>
      <p:pic>
        <p:nvPicPr>
          <p:cNvPr id="6" name="Picture 2" descr="Global Payments Introduces New Brand ...">
            <a:extLst>
              <a:ext uri="{FF2B5EF4-FFF2-40B4-BE49-F238E27FC236}">
                <a16:creationId xmlns:a16="http://schemas.microsoft.com/office/drawing/2014/main" id="{9E0479E8-D566-021B-7B36-1B57271D4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652" y="5989551"/>
            <a:ext cx="4196155" cy="6433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orldPay | Payments.com">
            <a:extLst>
              <a:ext uri="{FF2B5EF4-FFF2-40B4-BE49-F238E27FC236}">
                <a16:creationId xmlns:a16="http://schemas.microsoft.com/office/drawing/2014/main" id="{545A16C3-4DE2-B980-99E5-C30524BA3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70" y="2631796"/>
            <a:ext cx="2786516" cy="52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2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618DA-526E-3E72-53F7-E605C17E7C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436D9A-76FC-35A6-7442-09D0D490D0B9}"/>
              </a:ext>
            </a:extLst>
          </p:cNvPr>
          <p:cNvSpPr>
            <a:spLocks noGrp="1"/>
          </p:cNvSpPr>
          <p:nvPr>
            <p:ph type="title"/>
          </p:nvPr>
        </p:nvSpPr>
        <p:spPr/>
        <p:txBody>
          <a:bodyPr/>
          <a:lstStyle/>
          <a:p>
            <a:r>
              <a:rPr lang="en-US" dirty="0"/>
              <a:t>Financial analysis Drivers</a:t>
            </a:r>
          </a:p>
        </p:txBody>
      </p:sp>
      <p:pic>
        <p:nvPicPr>
          <p:cNvPr id="6" name="Picture 2" descr="Global Payments Introduces New Brand ...">
            <a:extLst>
              <a:ext uri="{FF2B5EF4-FFF2-40B4-BE49-F238E27FC236}">
                <a16:creationId xmlns:a16="http://schemas.microsoft.com/office/drawing/2014/main" id="{AB927ECA-C2C5-013E-1CEC-39B259EEA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52" y="5989551"/>
            <a:ext cx="4196155" cy="64331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A75B10CD-3048-0550-708A-51B95DF3112F}"/>
              </a:ext>
            </a:extLst>
          </p:cNvPr>
          <p:cNvSpPr txBox="1">
            <a:spLocks/>
          </p:cNvSpPr>
          <p:nvPr/>
        </p:nvSpPr>
        <p:spPr>
          <a:xfrm>
            <a:off x="6350466" y="2147916"/>
            <a:ext cx="5142451" cy="37320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800" kern="1200">
                <a:solidFill>
                  <a:schemeClr val="tx2">
                    <a:lumMod val="60000"/>
                    <a:lumOff val="40000"/>
                  </a:schemeClr>
                </a:solidFill>
                <a:latin typeface="+mn-lt"/>
                <a:ea typeface="+mn-ea"/>
                <a:cs typeface="+mn-cs"/>
              </a:defRPr>
            </a:lvl1pPr>
            <a:lvl2pPr marL="630000" indent="-306000" algn="l" defTabSz="457200" rtl="0" eaLnBrk="1" latinLnBrk="0" hangingPunct="1">
              <a:spcBef>
                <a:spcPct val="20000"/>
              </a:spcBef>
              <a:spcAft>
                <a:spcPts val="600"/>
              </a:spcAft>
              <a:buClr>
                <a:srgbClr val="980039"/>
              </a:buClr>
              <a:buSzPct val="92000"/>
              <a:buFont typeface="Arial" panose="020B0604020202020204" pitchFamily="34" charset="0"/>
              <a:buChar char="•"/>
              <a:defRPr sz="1600" kern="1200">
                <a:solidFill>
                  <a:schemeClr val="tx2">
                    <a:lumMod val="60000"/>
                    <a:lumOff val="40000"/>
                  </a:schemeClr>
                </a:solidFill>
                <a:latin typeface="+mn-lt"/>
                <a:ea typeface="+mn-ea"/>
                <a:cs typeface="+mn-cs"/>
              </a:defRPr>
            </a:lvl2pPr>
            <a:lvl3pPr marL="900000" indent="-270000" algn="l" defTabSz="457200" rtl="0" eaLnBrk="1" latinLnBrk="0" hangingPunct="1">
              <a:spcBef>
                <a:spcPct val="20000"/>
              </a:spcBef>
              <a:spcAft>
                <a:spcPts val="600"/>
              </a:spcAft>
              <a:buClr>
                <a:srgbClr val="980039"/>
              </a:buClr>
              <a:buSzPct val="92000"/>
              <a:buFont typeface="Courier New" panose="02070309020205020404" pitchFamily="49" charset="0"/>
              <a:buChar char="o"/>
              <a:defRPr sz="1400" kern="1200">
                <a:solidFill>
                  <a:schemeClr val="tx2">
                    <a:lumMod val="60000"/>
                    <a:lumOff val="40000"/>
                  </a:schemeClr>
                </a:solidFill>
                <a:latin typeface="+mn-lt"/>
                <a:ea typeface="+mn-ea"/>
                <a:cs typeface="+mn-cs"/>
              </a:defRPr>
            </a:lvl3pPr>
            <a:lvl4pPr marL="124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4pPr>
            <a:lvl5pPr marL="160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5pPr>
            <a:lvl6pPr marL="19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6pPr>
            <a:lvl7pPr marL="22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7pPr>
            <a:lvl8pPr marL="25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8pPr>
            <a:lvl9pPr marL="28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9pPr>
          </a:lstStyle>
          <a:p>
            <a:endParaRPr lang="en-US" dirty="0"/>
          </a:p>
        </p:txBody>
      </p:sp>
      <p:sp>
        <p:nvSpPr>
          <p:cNvPr id="12" name="Content Placeholder 11">
            <a:extLst>
              <a:ext uri="{FF2B5EF4-FFF2-40B4-BE49-F238E27FC236}">
                <a16:creationId xmlns:a16="http://schemas.microsoft.com/office/drawing/2014/main" id="{4C907F28-A5E2-EF8A-DF56-E68ED2AD1A41}"/>
              </a:ext>
            </a:extLst>
          </p:cNvPr>
          <p:cNvSpPr>
            <a:spLocks noGrp="1"/>
          </p:cNvSpPr>
          <p:nvPr>
            <p:ph idx="1"/>
          </p:nvPr>
        </p:nvSpPr>
        <p:spPr>
          <a:xfrm>
            <a:off x="469784" y="2223083"/>
            <a:ext cx="11216080" cy="3635716"/>
          </a:xfrm>
        </p:spPr>
        <p:txBody>
          <a:bodyPr>
            <a:normAutofit fontScale="92500" lnSpcReduction="10000"/>
          </a:bodyPr>
          <a:lstStyle/>
          <a:p>
            <a:pPr marL="342900" indent="-342900">
              <a:buFont typeface="+mj-lt"/>
              <a:buAutoNum type="arabicPeriod"/>
            </a:pPr>
            <a:r>
              <a:rPr lang="en-US" b="1" dirty="0"/>
              <a:t>Revenue Growth by Segment</a:t>
            </a:r>
            <a:r>
              <a:rPr lang="en-US" dirty="0"/>
              <a:t> – Merchant Solutions revenue grew 7.5% in 2024 to $7.69B, with modeled growth of ~5.5% rising to 12%+ and then 14%+ as Worldpay synergies ramp. Issuer Solutions will run off over multiple years, BCS is fully phased out, and intersegment eliminations should decline rapidly.</a:t>
            </a:r>
          </a:p>
          <a:p>
            <a:pPr marL="342900" indent="-342900">
              <a:buFont typeface="+mj-lt"/>
              <a:buAutoNum type="arabicPeriod"/>
            </a:pPr>
            <a:r>
              <a:rPr lang="en-US" b="1" dirty="0"/>
              <a:t>Transaction Growth &amp; Margin Expansion</a:t>
            </a:r>
            <a:r>
              <a:rPr lang="en-US" dirty="0"/>
              <a:t> – Management expects 5–7% annual transaction volume growth, supporting continued margin expansion after a 110 bps Q3 improvement. Merchant Solutions’ operating margin is projected to reach 35% by FY27.</a:t>
            </a:r>
          </a:p>
          <a:p>
            <a:pPr marL="342900" indent="-342900">
              <a:buFont typeface="+mj-lt"/>
              <a:buAutoNum type="arabicPeriod"/>
            </a:pPr>
            <a:r>
              <a:rPr lang="en-US" b="1" dirty="0"/>
              <a:t>Operational Efficiency</a:t>
            </a:r>
            <a:r>
              <a:rPr lang="en-US" dirty="0"/>
              <a:t> – As GPN becomes a pure Merchant &amp; Commerce platform and rolls out the Genius system, SG&amp;A is expected to fall to 41% of revenue by FY27.</a:t>
            </a:r>
          </a:p>
          <a:p>
            <a:pPr marL="342900" indent="-342900">
              <a:buFont typeface="+mj-lt"/>
              <a:buAutoNum type="arabicPeriod"/>
            </a:pPr>
            <a:r>
              <a:rPr lang="en-US" b="1" dirty="0"/>
              <a:t>Share Buybacks</a:t>
            </a:r>
            <a:r>
              <a:rPr lang="en-US" dirty="0"/>
              <a:t> – Management plans $6B+ in repurchases over three years, reducing diluted shares by 11%, 9%, and 7.5% annually.</a:t>
            </a:r>
          </a:p>
          <a:p>
            <a:pPr marL="342900" indent="-342900">
              <a:buFont typeface="+mj-lt"/>
              <a:buAutoNum type="arabicPeriod"/>
            </a:pPr>
            <a:r>
              <a:rPr lang="en-US" b="1" dirty="0"/>
              <a:t>Debt Reduction</a:t>
            </a:r>
            <a:r>
              <a:rPr lang="en-US" dirty="0"/>
              <a:t> – With Worldpay now funded, GPN will aggressively deleverage, lowering interest expense to under 4% of revenue over the next few years.</a:t>
            </a:r>
          </a:p>
          <a:p>
            <a:endParaRPr lang="en-US" dirty="0"/>
          </a:p>
        </p:txBody>
      </p:sp>
    </p:spTree>
    <p:extLst>
      <p:ext uri="{BB962C8B-B14F-4D97-AF65-F5344CB8AC3E}">
        <p14:creationId xmlns:p14="http://schemas.microsoft.com/office/powerpoint/2010/main" val="1446539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93163-8037-D31D-D82B-C48EDD5B79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9FF685-0AB0-8A4F-B611-64EFA0F2A1A1}"/>
              </a:ext>
            </a:extLst>
          </p:cNvPr>
          <p:cNvSpPr>
            <a:spLocks noGrp="1"/>
          </p:cNvSpPr>
          <p:nvPr>
            <p:ph type="title"/>
          </p:nvPr>
        </p:nvSpPr>
        <p:spPr/>
        <p:txBody>
          <a:bodyPr/>
          <a:lstStyle/>
          <a:p>
            <a:r>
              <a:rPr lang="en-US" dirty="0"/>
              <a:t>Peer comps &amp; technical analysis</a:t>
            </a:r>
          </a:p>
        </p:txBody>
      </p:sp>
      <p:pic>
        <p:nvPicPr>
          <p:cNvPr id="6" name="Picture 2" descr="Global Payments Introduces New Brand ...">
            <a:extLst>
              <a:ext uri="{FF2B5EF4-FFF2-40B4-BE49-F238E27FC236}">
                <a16:creationId xmlns:a16="http://schemas.microsoft.com/office/drawing/2014/main" id="{8ECDE9C5-F5D0-E1F5-5EAC-3A434016A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52" y="5989551"/>
            <a:ext cx="4196155" cy="6433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9D7D709-7B5D-BF5A-578C-D67E666777FB}"/>
              </a:ext>
            </a:extLst>
          </p:cNvPr>
          <p:cNvPicPr>
            <a:picLocks noChangeAspect="1"/>
          </p:cNvPicPr>
          <p:nvPr/>
        </p:nvPicPr>
        <p:blipFill>
          <a:blip r:embed="rId3"/>
          <a:stretch>
            <a:fillRect/>
          </a:stretch>
        </p:blipFill>
        <p:spPr>
          <a:xfrm>
            <a:off x="464277" y="2280967"/>
            <a:ext cx="5823519" cy="1696981"/>
          </a:xfrm>
          <a:prstGeom prst="rect">
            <a:avLst/>
          </a:prstGeom>
        </p:spPr>
      </p:pic>
      <p:sp>
        <p:nvSpPr>
          <p:cNvPr id="10" name="Content Placeholder 1">
            <a:extLst>
              <a:ext uri="{FF2B5EF4-FFF2-40B4-BE49-F238E27FC236}">
                <a16:creationId xmlns:a16="http://schemas.microsoft.com/office/drawing/2014/main" id="{C2F31702-7A19-78D3-DA99-8D18EECF34D6}"/>
              </a:ext>
            </a:extLst>
          </p:cNvPr>
          <p:cNvSpPr txBox="1">
            <a:spLocks/>
          </p:cNvSpPr>
          <p:nvPr/>
        </p:nvSpPr>
        <p:spPr>
          <a:xfrm>
            <a:off x="6350466" y="2147916"/>
            <a:ext cx="5142451" cy="37320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800" kern="1200">
                <a:solidFill>
                  <a:schemeClr val="tx2">
                    <a:lumMod val="60000"/>
                    <a:lumOff val="40000"/>
                  </a:schemeClr>
                </a:solidFill>
                <a:latin typeface="+mn-lt"/>
                <a:ea typeface="+mn-ea"/>
                <a:cs typeface="+mn-cs"/>
              </a:defRPr>
            </a:lvl1pPr>
            <a:lvl2pPr marL="630000" indent="-306000" algn="l" defTabSz="457200" rtl="0" eaLnBrk="1" latinLnBrk="0" hangingPunct="1">
              <a:spcBef>
                <a:spcPct val="20000"/>
              </a:spcBef>
              <a:spcAft>
                <a:spcPts val="600"/>
              </a:spcAft>
              <a:buClr>
                <a:srgbClr val="980039"/>
              </a:buClr>
              <a:buSzPct val="92000"/>
              <a:buFont typeface="Arial" panose="020B0604020202020204" pitchFamily="34" charset="0"/>
              <a:buChar char="•"/>
              <a:defRPr sz="1600" kern="1200">
                <a:solidFill>
                  <a:schemeClr val="tx2">
                    <a:lumMod val="60000"/>
                    <a:lumOff val="40000"/>
                  </a:schemeClr>
                </a:solidFill>
                <a:latin typeface="+mn-lt"/>
                <a:ea typeface="+mn-ea"/>
                <a:cs typeface="+mn-cs"/>
              </a:defRPr>
            </a:lvl2pPr>
            <a:lvl3pPr marL="900000" indent="-270000" algn="l" defTabSz="457200" rtl="0" eaLnBrk="1" latinLnBrk="0" hangingPunct="1">
              <a:spcBef>
                <a:spcPct val="20000"/>
              </a:spcBef>
              <a:spcAft>
                <a:spcPts val="600"/>
              </a:spcAft>
              <a:buClr>
                <a:srgbClr val="980039"/>
              </a:buClr>
              <a:buSzPct val="92000"/>
              <a:buFont typeface="Courier New" panose="02070309020205020404" pitchFamily="49" charset="0"/>
              <a:buChar char="o"/>
              <a:defRPr sz="1400" kern="1200">
                <a:solidFill>
                  <a:schemeClr val="tx2">
                    <a:lumMod val="60000"/>
                    <a:lumOff val="40000"/>
                  </a:schemeClr>
                </a:solidFill>
                <a:latin typeface="+mn-lt"/>
                <a:ea typeface="+mn-ea"/>
                <a:cs typeface="+mn-cs"/>
              </a:defRPr>
            </a:lvl3pPr>
            <a:lvl4pPr marL="124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4pPr>
            <a:lvl5pPr marL="1602000" indent="-2340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5pPr>
            <a:lvl6pPr marL="19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6pPr>
            <a:lvl7pPr marL="22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7pPr>
            <a:lvl8pPr marL="25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8pPr>
            <a:lvl9pPr marL="2800000" indent="-228600" algn="l" defTabSz="457200" rtl="0" eaLnBrk="1" latinLnBrk="0" hangingPunct="1">
              <a:spcBef>
                <a:spcPct val="20000"/>
              </a:spcBef>
              <a:spcAft>
                <a:spcPts val="600"/>
              </a:spcAft>
              <a:buClr>
                <a:srgbClr val="980039"/>
              </a:buClr>
              <a:buSzPct val="92000"/>
              <a:buFont typeface="Wingdings 2" panose="05020102010507070707" pitchFamily="18" charset="2"/>
              <a:buChar char=""/>
              <a:defRPr sz="1200" kern="1200">
                <a:solidFill>
                  <a:schemeClr val="tx2">
                    <a:lumMod val="60000"/>
                    <a:lumOff val="40000"/>
                  </a:schemeClr>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787023A0-44A4-B468-EA35-C0F8E9852ADA}"/>
              </a:ext>
            </a:extLst>
          </p:cNvPr>
          <p:cNvPicPr>
            <a:picLocks noChangeAspect="1"/>
          </p:cNvPicPr>
          <p:nvPr/>
        </p:nvPicPr>
        <p:blipFill>
          <a:blip r:embed="rId4"/>
          <a:stretch>
            <a:fillRect/>
          </a:stretch>
        </p:blipFill>
        <p:spPr>
          <a:xfrm>
            <a:off x="6450713" y="3176076"/>
            <a:ext cx="5104874" cy="2835144"/>
          </a:xfrm>
          <a:prstGeom prst="rect">
            <a:avLst/>
          </a:prstGeom>
        </p:spPr>
      </p:pic>
      <p:pic>
        <p:nvPicPr>
          <p:cNvPr id="8" name="Picture 7">
            <a:extLst>
              <a:ext uri="{FF2B5EF4-FFF2-40B4-BE49-F238E27FC236}">
                <a16:creationId xmlns:a16="http://schemas.microsoft.com/office/drawing/2014/main" id="{EAD62813-09A9-77F7-4376-DA1770110FA8}"/>
              </a:ext>
            </a:extLst>
          </p:cNvPr>
          <p:cNvPicPr>
            <a:picLocks noChangeAspect="1"/>
          </p:cNvPicPr>
          <p:nvPr/>
        </p:nvPicPr>
        <p:blipFill>
          <a:blip r:embed="rId5"/>
          <a:stretch>
            <a:fillRect/>
          </a:stretch>
        </p:blipFill>
        <p:spPr>
          <a:xfrm>
            <a:off x="390257" y="4013950"/>
            <a:ext cx="5928874" cy="152413"/>
          </a:xfrm>
          <a:prstGeom prst="rect">
            <a:avLst/>
          </a:prstGeom>
        </p:spPr>
      </p:pic>
      <p:sp>
        <p:nvSpPr>
          <p:cNvPr id="11" name="TextBox 10">
            <a:extLst>
              <a:ext uri="{FF2B5EF4-FFF2-40B4-BE49-F238E27FC236}">
                <a16:creationId xmlns:a16="http://schemas.microsoft.com/office/drawing/2014/main" id="{230EE6A8-724B-01CB-0C08-F2A21F0DADCB}"/>
              </a:ext>
            </a:extLst>
          </p:cNvPr>
          <p:cNvSpPr txBox="1"/>
          <p:nvPr/>
        </p:nvSpPr>
        <p:spPr>
          <a:xfrm>
            <a:off x="1400961" y="4857226"/>
            <a:ext cx="2889105" cy="707886"/>
          </a:xfrm>
          <a:prstGeom prst="rect">
            <a:avLst/>
          </a:prstGeom>
          <a:noFill/>
        </p:spPr>
        <p:txBody>
          <a:bodyPr wrap="square" rtlCol="0">
            <a:spAutoFit/>
          </a:bodyPr>
          <a:lstStyle/>
          <a:p>
            <a:r>
              <a:rPr lang="en-US" sz="2000" b="1" dirty="0">
                <a:solidFill>
                  <a:schemeClr val="tx2">
                    <a:lumMod val="60000"/>
                    <a:lumOff val="40000"/>
                  </a:schemeClr>
                </a:solidFill>
              </a:rPr>
              <a:t>The stock is cheap and its time to buy!</a:t>
            </a:r>
          </a:p>
        </p:txBody>
      </p:sp>
    </p:spTree>
    <p:extLst>
      <p:ext uri="{BB962C8B-B14F-4D97-AF65-F5344CB8AC3E}">
        <p14:creationId xmlns:p14="http://schemas.microsoft.com/office/powerpoint/2010/main" val="79696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8EBC6-5D0A-435E-05ED-F247E65F051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2C48EA-8F5E-5FF4-0365-CFB8B67E5B40}"/>
              </a:ext>
            </a:extLst>
          </p:cNvPr>
          <p:cNvSpPr>
            <a:spLocks noGrp="1"/>
          </p:cNvSpPr>
          <p:nvPr>
            <p:ph idx="1"/>
          </p:nvPr>
        </p:nvSpPr>
        <p:spPr>
          <a:xfrm>
            <a:off x="581192" y="2223083"/>
            <a:ext cx="11029615" cy="3635716"/>
          </a:xfrm>
        </p:spPr>
        <p:txBody>
          <a:bodyPr/>
          <a:lstStyle/>
          <a:p>
            <a:pPr lvl="0"/>
            <a:r>
              <a:rPr lang="en-US" b="1" dirty="0"/>
              <a:t>Unrealized Synergies:</a:t>
            </a:r>
            <a:r>
              <a:rPr lang="en-US" dirty="0"/>
              <a:t> Although the acquisition of Worldpay has received all required regulatory approval, all revenue and cost synergies are pure speculation and have yet to materialize</a:t>
            </a:r>
          </a:p>
          <a:p>
            <a:pPr lvl="0"/>
            <a:r>
              <a:rPr lang="en-US" b="1" dirty="0"/>
              <a:t>High Leverage:</a:t>
            </a:r>
            <a:r>
              <a:rPr lang="en-US" dirty="0"/>
              <a:t> Although the firm is making significant process, the firm still operates at a net leverage ratio of 2.9x, with more closing costs yet to be paid for on the Worldpay deal. The firm also has a daunting debt maturity schedule over the next three years</a:t>
            </a:r>
          </a:p>
          <a:p>
            <a:pPr lvl="0"/>
            <a:r>
              <a:rPr lang="en-US" b="1" dirty="0"/>
              <a:t>Transitionary Period:</a:t>
            </a:r>
            <a:r>
              <a:rPr lang="en-US" dirty="0"/>
              <a:t> As GPN transitions to a Merchant &amp; Commerce platform, this transitory period can make or a firm with high levels of leverage. Every decision made executive team, and upper management comes with greater consequences</a:t>
            </a:r>
          </a:p>
          <a:p>
            <a:pPr lvl="0"/>
            <a:r>
              <a:rPr lang="en-US" b="1" dirty="0"/>
              <a:t>Macroeconomic Risks: </a:t>
            </a:r>
            <a:r>
              <a:rPr lang="en-US" dirty="0"/>
              <a:t>GPN’s topline is heavily tied to consumer spending and foreign exchange rate fluctuations, both of which are in fragile states in the current geopolitical environment</a:t>
            </a:r>
          </a:p>
          <a:p>
            <a:pPr marL="0" indent="0">
              <a:buNone/>
            </a:pPr>
            <a:endParaRPr lang="en-US" dirty="0"/>
          </a:p>
        </p:txBody>
      </p:sp>
      <p:sp>
        <p:nvSpPr>
          <p:cNvPr id="4" name="Title 3">
            <a:extLst>
              <a:ext uri="{FF2B5EF4-FFF2-40B4-BE49-F238E27FC236}">
                <a16:creationId xmlns:a16="http://schemas.microsoft.com/office/drawing/2014/main" id="{B71EC46E-577E-9EBA-045E-9ECA2CF44E28}"/>
              </a:ext>
            </a:extLst>
          </p:cNvPr>
          <p:cNvSpPr>
            <a:spLocks noGrp="1"/>
          </p:cNvSpPr>
          <p:nvPr>
            <p:ph type="title"/>
          </p:nvPr>
        </p:nvSpPr>
        <p:spPr/>
        <p:txBody>
          <a:bodyPr/>
          <a:lstStyle/>
          <a:p>
            <a:r>
              <a:rPr lang="en-US" dirty="0"/>
              <a:t>Risks to GPN recommendation</a:t>
            </a:r>
          </a:p>
        </p:txBody>
      </p:sp>
      <p:pic>
        <p:nvPicPr>
          <p:cNvPr id="6" name="Picture 2" descr="Global Payments Introduces New Brand ...">
            <a:extLst>
              <a:ext uri="{FF2B5EF4-FFF2-40B4-BE49-F238E27FC236}">
                <a16:creationId xmlns:a16="http://schemas.microsoft.com/office/drawing/2014/main" id="{AE0BF372-0487-506D-9F82-77C9C32DC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52" y="5989551"/>
            <a:ext cx="4196155" cy="64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16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0EF34-647B-5A03-453D-519B6B2CA95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D665AA-D00D-17B5-7FCB-8087A6B35923}"/>
              </a:ext>
            </a:extLst>
          </p:cNvPr>
          <p:cNvSpPr>
            <a:spLocks noGrp="1"/>
          </p:cNvSpPr>
          <p:nvPr>
            <p:ph idx="1"/>
          </p:nvPr>
        </p:nvSpPr>
        <p:spPr>
          <a:xfrm>
            <a:off x="581192" y="2223083"/>
            <a:ext cx="8873201" cy="3635716"/>
          </a:xfrm>
        </p:spPr>
        <p:txBody>
          <a:bodyPr>
            <a:normAutofit/>
          </a:bodyPr>
          <a:lstStyle/>
          <a:p>
            <a:r>
              <a:rPr lang="en-US" sz="1500"/>
              <a:t>GPN offers a </a:t>
            </a:r>
            <a:r>
              <a:rPr lang="en-US" sz="1500" b="1"/>
              <a:t>unique mix of stability and growth</a:t>
            </a:r>
            <a:r>
              <a:rPr lang="en-US" sz="1500"/>
              <a:t>. The recently approved acquisition of Worldpay and the sale of the Issuer Solutions segment will refine GPN into a streamlined, global merchant-commerce platform with greater scale and software integration.  As </a:t>
            </a:r>
            <a:r>
              <a:rPr lang="en-US" sz="1500" b="1"/>
              <a:t>synergies become realized in FY25</a:t>
            </a:r>
            <a:r>
              <a:rPr lang="en-US" sz="1500"/>
              <a:t> and leverage declines, free cash flow should outpace top line growth. This will fuel additional buybacks and acquisitions for the firm. With this said, the stock </a:t>
            </a:r>
            <a:r>
              <a:rPr lang="en-US" sz="1500" b="1"/>
              <a:t>trades a notable discount to its peers</a:t>
            </a:r>
            <a:r>
              <a:rPr lang="en-US" sz="1500"/>
              <a:t>, due to execution concerns, macroeconomic risks, and high leverage. With the </a:t>
            </a:r>
            <a:r>
              <a:rPr lang="en-US" sz="1500" b="1"/>
              <a:t>Federal Reserve continuing to lower rates</a:t>
            </a:r>
            <a:r>
              <a:rPr lang="en-US" sz="1500"/>
              <a:t>, and with additional tailwinds from a shift to digital payments, GPN is set to close the valuation gap and produce substantial returns. </a:t>
            </a:r>
          </a:p>
          <a:p>
            <a:pPr marL="0" indent="0">
              <a:buNone/>
            </a:pPr>
            <a:endParaRPr lang="en-US" sz="1500"/>
          </a:p>
          <a:p>
            <a:r>
              <a:rPr lang="en-US" sz="1500"/>
              <a:t>Keeping these concerns in mind, we still give Global Payments a “buy” rating, as we believe the upside to far outweigh the downside. Over the next twelve months, we give GPN a price target of </a:t>
            </a:r>
            <a:r>
              <a:rPr lang="en-US" sz="1500" b="1"/>
              <a:t>$101.96, yielding a return of 32.18% over that period.</a:t>
            </a:r>
          </a:p>
        </p:txBody>
      </p:sp>
      <p:sp>
        <p:nvSpPr>
          <p:cNvPr id="4" name="Title 3">
            <a:extLst>
              <a:ext uri="{FF2B5EF4-FFF2-40B4-BE49-F238E27FC236}">
                <a16:creationId xmlns:a16="http://schemas.microsoft.com/office/drawing/2014/main" id="{6D2B8EDB-0A7A-E899-B0D1-0F68DB6AEE41}"/>
              </a:ext>
            </a:extLst>
          </p:cNvPr>
          <p:cNvSpPr>
            <a:spLocks noGrp="1"/>
          </p:cNvSpPr>
          <p:nvPr>
            <p:ph type="title"/>
          </p:nvPr>
        </p:nvSpPr>
        <p:spPr/>
        <p:txBody>
          <a:bodyPr/>
          <a:lstStyle/>
          <a:p>
            <a:r>
              <a:rPr lang="en-US" dirty="0"/>
              <a:t>Thesis &amp; valuation</a:t>
            </a:r>
          </a:p>
        </p:txBody>
      </p:sp>
      <p:pic>
        <p:nvPicPr>
          <p:cNvPr id="6" name="Picture 2" descr="Global Payments Introduces New Brand ...">
            <a:extLst>
              <a:ext uri="{FF2B5EF4-FFF2-40B4-BE49-F238E27FC236}">
                <a16:creationId xmlns:a16="http://schemas.microsoft.com/office/drawing/2014/main" id="{E72B68A7-316A-B17C-8328-664629279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52" y="5989551"/>
            <a:ext cx="4196155" cy="643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CB2D53-59BD-2B01-F87E-05CEF11785B0}"/>
              </a:ext>
            </a:extLst>
          </p:cNvPr>
          <p:cNvPicPr>
            <a:picLocks noChangeAspect="1"/>
          </p:cNvPicPr>
          <p:nvPr/>
        </p:nvPicPr>
        <p:blipFill>
          <a:blip r:embed="rId3"/>
          <a:stretch>
            <a:fillRect/>
          </a:stretch>
        </p:blipFill>
        <p:spPr>
          <a:xfrm>
            <a:off x="10033233" y="830510"/>
            <a:ext cx="1727573" cy="5114776"/>
          </a:xfrm>
          <a:prstGeom prst="rect">
            <a:avLst/>
          </a:prstGeom>
        </p:spPr>
      </p:pic>
    </p:spTree>
    <p:extLst>
      <p:ext uri="{BB962C8B-B14F-4D97-AF65-F5344CB8AC3E}">
        <p14:creationId xmlns:p14="http://schemas.microsoft.com/office/powerpoint/2010/main" val="2231861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BCDC2-193E-A424-909E-DDDFD5B68C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4D14CE-97FA-E7FD-C220-781FFE4C1EE6}"/>
              </a:ext>
            </a:extLst>
          </p:cNvPr>
          <p:cNvSpPr>
            <a:spLocks noGrp="1"/>
          </p:cNvSpPr>
          <p:nvPr>
            <p:ph type="title"/>
          </p:nvPr>
        </p:nvSpPr>
        <p:spPr/>
        <p:txBody>
          <a:bodyPr/>
          <a:lstStyle/>
          <a:p>
            <a:r>
              <a:rPr lang="en-US" dirty="0"/>
              <a:t>Final Recommendations</a:t>
            </a:r>
          </a:p>
        </p:txBody>
      </p:sp>
      <p:sp>
        <p:nvSpPr>
          <p:cNvPr id="5" name="Text Placeholder 4">
            <a:extLst>
              <a:ext uri="{FF2B5EF4-FFF2-40B4-BE49-F238E27FC236}">
                <a16:creationId xmlns:a16="http://schemas.microsoft.com/office/drawing/2014/main" id="{D4938D28-0B4A-D7F7-EF24-5476D95FA2C8}"/>
              </a:ext>
            </a:extLst>
          </p:cNvPr>
          <p:cNvSpPr>
            <a:spLocks noGrp="1"/>
          </p:cNvSpPr>
          <p:nvPr>
            <p:ph type="body" idx="1"/>
          </p:nvPr>
        </p:nvSpPr>
        <p:spPr/>
        <p:txBody>
          <a:bodyPr/>
          <a:lstStyle/>
          <a:p>
            <a:r>
              <a:rPr lang="en-US" dirty="0"/>
              <a:t>Financials</a:t>
            </a:r>
          </a:p>
        </p:txBody>
      </p:sp>
    </p:spTree>
    <p:extLst>
      <p:ext uri="{BB962C8B-B14F-4D97-AF65-F5344CB8AC3E}">
        <p14:creationId xmlns:p14="http://schemas.microsoft.com/office/powerpoint/2010/main" val="3273845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32C5-8654-67AF-93C8-DF7E8AA5FE6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80BB-DA60-D481-09F5-A4187F2F41E4}"/>
              </a:ext>
            </a:extLst>
          </p:cNvPr>
          <p:cNvSpPr>
            <a:spLocks noGrp="1"/>
          </p:cNvSpPr>
          <p:nvPr>
            <p:ph idx="1"/>
          </p:nvPr>
        </p:nvSpPr>
        <p:spPr>
          <a:xfrm>
            <a:off x="7382933" y="3217333"/>
            <a:ext cx="4277975" cy="3213414"/>
          </a:xfrm>
        </p:spPr>
        <p:txBody>
          <a:bodyPr>
            <a:normAutofit fontScale="70000" lnSpcReduction="20000"/>
          </a:bodyPr>
          <a:lstStyle/>
          <a:p>
            <a:pPr marL="305435" indent="-305435">
              <a:spcBef>
                <a:spcPts val="20"/>
              </a:spcBef>
            </a:pPr>
            <a:r>
              <a:rPr lang="en-US" sz="1700" dirty="0">
                <a:solidFill>
                  <a:schemeClr val="tx1"/>
                </a:solidFill>
                <a:latin typeface="Gill Sans MT"/>
                <a:cs typeface="Times New Roman"/>
              </a:rPr>
              <a:t>Commercial Banks –  Overweight, potential rates cuts in 2025 and 2026 may lead to economic stimulation and increased lending. </a:t>
            </a:r>
          </a:p>
          <a:p>
            <a:pPr marL="305435" indent="-305435">
              <a:spcBef>
                <a:spcPts val="20"/>
              </a:spcBef>
            </a:pPr>
            <a:endParaRPr lang="en-US" sz="1700" dirty="0">
              <a:solidFill>
                <a:schemeClr val="tx1"/>
              </a:solidFill>
              <a:latin typeface="Gill Sans MT"/>
              <a:cs typeface="Times New Roman"/>
            </a:endParaRPr>
          </a:p>
          <a:p>
            <a:pPr marL="305435" indent="-305435">
              <a:spcBef>
                <a:spcPts val="20"/>
              </a:spcBef>
            </a:pPr>
            <a:r>
              <a:rPr lang="en-US" sz="1700" dirty="0">
                <a:solidFill>
                  <a:schemeClr val="tx1"/>
                </a:solidFill>
                <a:latin typeface="Gill Sans MT"/>
                <a:cs typeface="Times New Roman"/>
              </a:rPr>
              <a:t>Capital Markets -  Neutral, geopolitical uncertainty may affect trading volumes.</a:t>
            </a:r>
          </a:p>
          <a:p>
            <a:pPr marL="305435" indent="-305435">
              <a:spcBef>
                <a:spcPts val="20"/>
              </a:spcBef>
            </a:pPr>
            <a:endParaRPr lang="en-US" sz="1700" dirty="0">
              <a:solidFill>
                <a:schemeClr val="tx1"/>
              </a:solidFill>
              <a:latin typeface="Gill Sans MT"/>
              <a:cs typeface="Times New Roman"/>
            </a:endParaRPr>
          </a:p>
          <a:p>
            <a:pPr marL="305435" indent="-305435">
              <a:spcBef>
                <a:spcPts val="20"/>
              </a:spcBef>
            </a:pPr>
            <a:r>
              <a:rPr lang="en-US" sz="1700" dirty="0">
                <a:solidFill>
                  <a:schemeClr val="tx1"/>
                </a:solidFill>
                <a:latin typeface="Gill Sans MT"/>
                <a:cs typeface="Times New Roman"/>
              </a:rPr>
              <a:t>Consumer Finance – Neutral, while rate cuts may stimulate the economy, too much uncertainty surrounding employment </a:t>
            </a:r>
          </a:p>
          <a:p>
            <a:pPr marL="305435" indent="-305435">
              <a:spcBef>
                <a:spcPts val="20"/>
              </a:spcBef>
            </a:pPr>
            <a:endParaRPr lang="en-US" sz="1700" dirty="0">
              <a:solidFill>
                <a:schemeClr val="tx1"/>
              </a:solidFill>
              <a:latin typeface="Gill Sans MT"/>
              <a:cs typeface="Times New Roman"/>
            </a:endParaRPr>
          </a:p>
          <a:p>
            <a:pPr marL="305435" indent="-305435">
              <a:spcBef>
                <a:spcPts val="20"/>
              </a:spcBef>
            </a:pPr>
            <a:r>
              <a:rPr lang="en-US" sz="1700" dirty="0">
                <a:solidFill>
                  <a:schemeClr val="tx1"/>
                </a:solidFill>
                <a:latin typeface="Gill Sans MT"/>
                <a:cs typeface="Times New Roman"/>
              </a:rPr>
              <a:t>Financial Services -  Overweight, steady fee income, overall growth on a global scale. </a:t>
            </a:r>
          </a:p>
          <a:p>
            <a:pPr marL="305435" indent="-305435">
              <a:spcBef>
                <a:spcPts val="20"/>
              </a:spcBef>
            </a:pPr>
            <a:endParaRPr lang="en-US" sz="1700" dirty="0">
              <a:solidFill>
                <a:schemeClr val="tx1"/>
              </a:solidFill>
              <a:latin typeface="Gill Sans MT"/>
              <a:cs typeface="Times New Roman"/>
            </a:endParaRPr>
          </a:p>
          <a:p>
            <a:pPr marL="305435" indent="-305435">
              <a:spcBef>
                <a:spcPts val="20"/>
              </a:spcBef>
            </a:pPr>
            <a:r>
              <a:rPr lang="en-US" sz="1700" dirty="0">
                <a:solidFill>
                  <a:schemeClr val="tx1"/>
                </a:solidFill>
                <a:latin typeface="Gill Sans MT"/>
                <a:cs typeface="Times New Roman"/>
              </a:rPr>
              <a:t>Insurance – Underweight/Neutral, Lower interest rate could compress investment income.</a:t>
            </a:r>
            <a:endParaRPr lang="en-US" dirty="0">
              <a:solidFill>
                <a:schemeClr val="tx1"/>
              </a:solidFill>
            </a:endParaRPr>
          </a:p>
          <a:p>
            <a:pPr marL="305435" indent="-305435"/>
            <a:endParaRPr lang="en-US" dirty="0">
              <a:solidFill>
                <a:schemeClr val="tx1"/>
              </a:solidFill>
              <a:cs typeface="Times New Roman"/>
            </a:endParaRPr>
          </a:p>
          <a:p>
            <a:pPr marL="305435" indent="-305435"/>
            <a:endParaRPr lang="en-US" dirty="0">
              <a:solidFill>
                <a:schemeClr val="tx1"/>
              </a:solidFill>
              <a:latin typeface="Gill Sans MT"/>
              <a:cs typeface="Times New Roman"/>
            </a:endParaRPr>
          </a:p>
          <a:p>
            <a:pPr marL="305435" indent="-305435"/>
            <a:endParaRPr lang="en-US" dirty="0">
              <a:solidFill>
                <a:srgbClr val="8B8B8B"/>
              </a:solidFill>
              <a:latin typeface="Gill Sans MT"/>
              <a:cs typeface="Times New Roman"/>
            </a:endParaRPr>
          </a:p>
          <a:p>
            <a:pPr marL="0" indent="0">
              <a:spcBef>
                <a:spcPts val="20"/>
              </a:spcBef>
              <a:buNone/>
            </a:pPr>
            <a:endParaRPr lang="en-US" dirty="0">
              <a:solidFill>
                <a:srgbClr val="8B8B8B"/>
              </a:solidFill>
              <a:latin typeface="Gill Sans MT"/>
              <a:cs typeface="Times New Roman"/>
            </a:endParaRPr>
          </a:p>
          <a:p>
            <a:pPr marL="305435" indent="-305435"/>
            <a:endParaRPr lang="en-US" dirty="0">
              <a:solidFill>
                <a:srgbClr val="8B8B8B"/>
              </a:solidFill>
              <a:latin typeface="Gill Sans MT"/>
              <a:cs typeface="Times New Roman"/>
            </a:endParaRPr>
          </a:p>
        </p:txBody>
      </p:sp>
      <p:sp>
        <p:nvSpPr>
          <p:cNvPr id="4" name="Title 3">
            <a:extLst>
              <a:ext uri="{FF2B5EF4-FFF2-40B4-BE49-F238E27FC236}">
                <a16:creationId xmlns:a16="http://schemas.microsoft.com/office/drawing/2014/main" id="{A0A3C4F6-2695-978E-5669-DFFEEF306CE1}"/>
              </a:ext>
            </a:extLst>
          </p:cNvPr>
          <p:cNvSpPr>
            <a:spLocks noGrp="1"/>
          </p:cNvSpPr>
          <p:nvPr>
            <p:ph type="title"/>
          </p:nvPr>
        </p:nvSpPr>
        <p:spPr/>
        <p:txBody>
          <a:bodyPr>
            <a:normAutofit/>
          </a:bodyPr>
          <a:lstStyle/>
          <a:p>
            <a:r>
              <a:rPr lang="en-US" dirty="0">
                <a:latin typeface="Gill Sans MT"/>
                <a:cs typeface="Times New Roman"/>
              </a:rPr>
              <a:t>SIM recommendation by subsector</a:t>
            </a:r>
          </a:p>
        </p:txBody>
      </p:sp>
      <p:sp>
        <p:nvSpPr>
          <p:cNvPr id="2" name="TextBox 1">
            <a:extLst>
              <a:ext uri="{FF2B5EF4-FFF2-40B4-BE49-F238E27FC236}">
                <a16:creationId xmlns:a16="http://schemas.microsoft.com/office/drawing/2014/main" id="{F9AC85AE-C463-C7DC-1B80-EE1C47E51A72}"/>
              </a:ext>
            </a:extLst>
          </p:cNvPr>
          <p:cNvSpPr txBox="1"/>
          <p:nvPr/>
        </p:nvSpPr>
        <p:spPr>
          <a:xfrm>
            <a:off x="361756" y="2157134"/>
            <a:ext cx="112991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980039"/>
                </a:solidFill>
              </a:rPr>
              <a:t>We recommend that the SIM portfolio remain overweight in the financial sector</a:t>
            </a:r>
            <a:r>
              <a:rPr lang="en-US" b="1">
                <a:solidFill>
                  <a:srgbClr val="980039"/>
                </a:solidFill>
              </a:rPr>
              <a:t>, but with some trimming to remain within 3% of the benchmark</a:t>
            </a:r>
            <a:r>
              <a:rPr lang="en-US" b="1" dirty="0">
                <a:solidFill>
                  <a:srgbClr val="980039"/>
                </a:solidFill>
              </a:rPr>
              <a:t> </a:t>
            </a:r>
            <a:r>
              <a:rPr lang="en-US" b="1">
                <a:solidFill>
                  <a:srgbClr val="980039"/>
                </a:solidFill>
              </a:rPr>
              <a:t>(S&amp;P 500)</a:t>
            </a:r>
            <a:endParaRPr lang="en-US" b="1" dirty="0">
              <a:solidFill>
                <a:srgbClr val="980039"/>
              </a:solidFill>
            </a:endParaRPr>
          </a:p>
        </p:txBody>
      </p:sp>
      <p:pic>
        <p:nvPicPr>
          <p:cNvPr id="7" name="Picture 6">
            <a:extLst>
              <a:ext uri="{FF2B5EF4-FFF2-40B4-BE49-F238E27FC236}">
                <a16:creationId xmlns:a16="http://schemas.microsoft.com/office/drawing/2014/main" id="{FD8C2346-89E0-82B9-CA63-1D81F9E1A972}"/>
              </a:ext>
            </a:extLst>
          </p:cNvPr>
          <p:cNvPicPr>
            <a:picLocks noChangeAspect="1"/>
          </p:cNvPicPr>
          <p:nvPr/>
        </p:nvPicPr>
        <p:blipFill>
          <a:blip r:embed="rId2"/>
          <a:stretch>
            <a:fillRect/>
          </a:stretch>
        </p:blipFill>
        <p:spPr>
          <a:xfrm>
            <a:off x="361756" y="2803465"/>
            <a:ext cx="7054067" cy="3076520"/>
          </a:xfrm>
          <a:prstGeom prst="rect">
            <a:avLst/>
          </a:prstGeom>
        </p:spPr>
      </p:pic>
      <p:sp>
        <p:nvSpPr>
          <p:cNvPr id="8" name="Rectangle 7">
            <a:extLst>
              <a:ext uri="{FF2B5EF4-FFF2-40B4-BE49-F238E27FC236}">
                <a16:creationId xmlns:a16="http://schemas.microsoft.com/office/drawing/2014/main" id="{4D2E971F-0E85-D3B0-D9EF-B1F8C892882E}"/>
              </a:ext>
            </a:extLst>
          </p:cNvPr>
          <p:cNvSpPr/>
          <p:nvPr/>
        </p:nvSpPr>
        <p:spPr>
          <a:xfrm>
            <a:off x="361756" y="3640667"/>
            <a:ext cx="7054067" cy="389466"/>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2344E3-5729-178F-30C7-B19A2F48ACE6}"/>
              </a:ext>
            </a:extLst>
          </p:cNvPr>
          <p:cNvSpPr txBox="1"/>
          <p:nvPr/>
        </p:nvSpPr>
        <p:spPr>
          <a:xfrm>
            <a:off x="4918929" y="5879985"/>
            <a:ext cx="24640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lumMod val="76000"/>
                  </a:schemeClr>
                </a:solidFill>
              </a:rPr>
              <a:t>Source:</a:t>
            </a:r>
            <a:r>
              <a:rPr lang="en-US" sz="1400" b="1" i="1" dirty="0">
                <a:solidFill>
                  <a:schemeClr val="bg1">
                    <a:lumMod val="76000"/>
                  </a:schemeClr>
                </a:solidFill>
              </a:rPr>
              <a:t> SIM (as of 10/31/25)</a:t>
            </a:r>
            <a:endParaRPr lang="en-US" b="1" i="1" dirty="0">
              <a:solidFill>
                <a:schemeClr val="bg1">
                  <a:lumMod val="76000"/>
                </a:schemeClr>
              </a:solidFill>
            </a:endParaRPr>
          </a:p>
        </p:txBody>
      </p:sp>
    </p:spTree>
    <p:extLst>
      <p:ext uri="{BB962C8B-B14F-4D97-AF65-F5344CB8AC3E}">
        <p14:creationId xmlns:p14="http://schemas.microsoft.com/office/powerpoint/2010/main" val="303724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EB8E-1AA5-FBD8-E10A-52784FD6598A}"/>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47373DE-B80B-F4F9-13C3-D6268E1B47FD}"/>
              </a:ext>
            </a:extLst>
          </p:cNvPr>
          <p:cNvGraphicFramePr>
            <a:graphicFrameLocks noGrp="1"/>
          </p:cNvGraphicFramePr>
          <p:nvPr>
            <p:ph idx="1"/>
            <p:extLst>
              <p:ext uri="{D42A27DB-BD31-4B8C-83A1-F6EECF244321}">
                <p14:modId xmlns:p14="http://schemas.microsoft.com/office/powerpoint/2010/main" val="3062219149"/>
              </p:ext>
            </p:extLst>
          </p:nvPr>
        </p:nvGraphicFramePr>
        <p:xfrm>
          <a:off x="581025" y="2329034"/>
          <a:ext cx="11029952" cy="2966720"/>
        </p:xfrm>
        <a:graphic>
          <a:graphicData uri="http://schemas.openxmlformats.org/drawingml/2006/table">
            <a:tbl>
              <a:tblPr firstRow="1" bandRow="1">
                <a:tableStyleId>{00A15C55-8517-42AA-B614-E9B94910E393}</a:tableStyleId>
              </a:tblPr>
              <a:tblGrid>
                <a:gridCol w="3884443">
                  <a:extLst>
                    <a:ext uri="{9D8B030D-6E8A-4147-A177-3AD203B41FA5}">
                      <a16:colId xmlns:a16="http://schemas.microsoft.com/office/drawing/2014/main" val="2524780574"/>
                    </a:ext>
                  </a:extLst>
                </a:gridCol>
                <a:gridCol w="2388093">
                  <a:extLst>
                    <a:ext uri="{9D8B030D-6E8A-4147-A177-3AD203B41FA5}">
                      <a16:colId xmlns:a16="http://schemas.microsoft.com/office/drawing/2014/main" val="656456496"/>
                    </a:ext>
                  </a:extLst>
                </a:gridCol>
                <a:gridCol w="2192785">
                  <a:extLst>
                    <a:ext uri="{9D8B030D-6E8A-4147-A177-3AD203B41FA5}">
                      <a16:colId xmlns:a16="http://schemas.microsoft.com/office/drawing/2014/main" val="2274576505"/>
                    </a:ext>
                  </a:extLst>
                </a:gridCol>
                <a:gridCol w="2564631">
                  <a:extLst>
                    <a:ext uri="{9D8B030D-6E8A-4147-A177-3AD203B41FA5}">
                      <a16:colId xmlns:a16="http://schemas.microsoft.com/office/drawing/2014/main" val="1606952115"/>
                    </a:ext>
                  </a:extLst>
                </a:gridCol>
              </a:tblGrid>
              <a:tr h="370840">
                <a:tc>
                  <a:txBody>
                    <a:bodyPr/>
                    <a:lstStyle/>
                    <a:p>
                      <a:endParaRPr lang="en-US" dirty="0"/>
                    </a:p>
                  </a:txBody>
                  <a:tcPr>
                    <a:solidFill>
                      <a:srgbClr val="980039"/>
                    </a:solidFill>
                  </a:tcPr>
                </a:tc>
                <a:tc>
                  <a:txBody>
                    <a:bodyPr/>
                    <a:lstStyle/>
                    <a:p>
                      <a:r>
                        <a:rPr lang="en-US" dirty="0"/>
                        <a:t>Previous Month</a:t>
                      </a:r>
                    </a:p>
                  </a:txBody>
                  <a:tcPr>
                    <a:solidFill>
                      <a:srgbClr val="980039"/>
                    </a:solidFill>
                  </a:tcPr>
                </a:tc>
                <a:tc>
                  <a:txBody>
                    <a:bodyPr/>
                    <a:lstStyle/>
                    <a:p>
                      <a:r>
                        <a:rPr lang="en-US" dirty="0"/>
                        <a:t>YTD</a:t>
                      </a:r>
                    </a:p>
                  </a:txBody>
                  <a:tcPr>
                    <a:solidFill>
                      <a:srgbClr val="980039"/>
                    </a:solidFill>
                  </a:tcPr>
                </a:tc>
                <a:tc>
                  <a:txBody>
                    <a:bodyPr/>
                    <a:lstStyle/>
                    <a:p>
                      <a:r>
                        <a:rPr lang="en-US" dirty="0"/>
                        <a:t>Previous Year</a:t>
                      </a:r>
                    </a:p>
                  </a:txBody>
                  <a:tcPr>
                    <a:solidFill>
                      <a:srgbClr val="980039"/>
                    </a:solidFill>
                  </a:tcPr>
                </a:tc>
                <a:extLst>
                  <a:ext uri="{0D108BD9-81ED-4DB2-BD59-A6C34878D82A}">
                    <a16:rowId xmlns:a16="http://schemas.microsoft.com/office/drawing/2014/main" val="2678797598"/>
                  </a:ext>
                </a:extLst>
              </a:tr>
              <a:tr h="370840">
                <a:tc>
                  <a:txBody>
                    <a:bodyPr/>
                    <a:lstStyle/>
                    <a:p>
                      <a:r>
                        <a:rPr lang="en-US" dirty="0"/>
                        <a:t>S&amp;P 500</a:t>
                      </a:r>
                    </a:p>
                  </a:txBody>
                  <a:tcPr/>
                </a:tc>
                <a:tc>
                  <a:txBody>
                    <a:bodyPr/>
                    <a:lstStyle/>
                    <a:p>
                      <a:r>
                        <a:rPr lang="en-US" dirty="0">
                          <a:solidFill>
                            <a:srgbClr val="00B050"/>
                          </a:solidFill>
                        </a:rPr>
                        <a:t>+0.31%</a:t>
                      </a:r>
                    </a:p>
                  </a:txBody>
                  <a:tcPr/>
                </a:tc>
                <a:tc>
                  <a:txBody>
                    <a:bodyPr/>
                    <a:lstStyle/>
                    <a:p>
                      <a:r>
                        <a:rPr lang="en-US" dirty="0">
                          <a:solidFill>
                            <a:srgbClr val="00B050"/>
                          </a:solidFill>
                        </a:rPr>
                        <a:t>+15.83%</a:t>
                      </a:r>
                    </a:p>
                  </a:txBody>
                  <a:tcPr/>
                </a:tc>
                <a:tc>
                  <a:txBody>
                    <a:bodyPr/>
                    <a:lstStyle/>
                    <a:p>
                      <a:r>
                        <a:rPr lang="en-US" dirty="0">
                          <a:solidFill>
                            <a:srgbClr val="00B050"/>
                          </a:solidFill>
                        </a:rPr>
                        <a:t>+13.14%</a:t>
                      </a:r>
                    </a:p>
                  </a:txBody>
                  <a:tcPr/>
                </a:tc>
                <a:extLst>
                  <a:ext uri="{0D108BD9-81ED-4DB2-BD59-A6C34878D82A}">
                    <a16:rowId xmlns:a16="http://schemas.microsoft.com/office/drawing/2014/main" val="3815001451"/>
                  </a:ext>
                </a:extLst>
              </a:tr>
              <a:tr h="370840">
                <a:tc>
                  <a:txBody>
                    <a:bodyPr/>
                    <a:lstStyle/>
                    <a:p>
                      <a:r>
                        <a:rPr lang="en-US"/>
                        <a:t>Financials Sector</a:t>
                      </a:r>
                    </a:p>
                  </a:txBody>
                  <a:tcPr/>
                </a:tc>
                <a:tc>
                  <a:txBody>
                    <a:bodyPr/>
                    <a:lstStyle/>
                    <a:p>
                      <a:r>
                        <a:rPr lang="en-US" dirty="0">
                          <a:solidFill>
                            <a:srgbClr val="FF0000"/>
                          </a:solidFill>
                        </a:rPr>
                        <a:t>-0.48%</a:t>
                      </a:r>
                    </a:p>
                  </a:txBody>
                  <a:tcPr/>
                </a:tc>
                <a:tc>
                  <a:txBody>
                    <a:bodyPr/>
                    <a:lstStyle/>
                    <a:p>
                      <a:r>
                        <a:rPr lang="en-US" dirty="0">
                          <a:solidFill>
                            <a:srgbClr val="00B050"/>
                          </a:solidFill>
                        </a:rPr>
                        <a:t>+9.31%</a:t>
                      </a:r>
                    </a:p>
                  </a:txBody>
                  <a:tcPr/>
                </a:tc>
                <a:tc>
                  <a:txBody>
                    <a:bodyPr/>
                    <a:lstStyle/>
                    <a:p>
                      <a:r>
                        <a:rPr lang="en-US" dirty="0">
                          <a:solidFill>
                            <a:srgbClr val="00B050"/>
                          </a:solidFill>
                        </a:rPr>
                        <a:t>+3.50%</a:t>
                      </a:r>
                    </a:p>
                  </a:txBody>
                  <a:tcPr/>
                </a:tc>
                <a:extLst>
                  <a:ext uri="{0D108BD9-81ED-4DB2-BD59-A6C34878D82A}">
                    <a16:rowId xmlns:a16="http://schemas.microsoft.com/office/drawing/2014/main" val="4112582807"/>
                  </a:ext>
                </a:extLst>
              </a:tr>
              <a:tr h="370840">
                <a:tc>
                  <a:txBody>
                    <a:bodyPr/>
                    <a:lstStyle/>
                    <a:p>
                      <a:pPr lvl="1"/>
                      <a:r>
                        <a:rPr lang="en-US"/>
                        <a:t>Consumer Finance</a:t>
                      </a:r>
                    </a:p>
                  </a:txBody>
                  <a:tcPr/>
                </a:tc>
                <a:tc>
                  <a:txBody>
                    <a:bodyPr/>
                    <a:lstStyle/>
                    <a:p>
                      <a:r>
                        <a:rPr lang="en-US" dirty="0">
                          <a:solidFill>
                            <a:srgbClr val="00B050"/>
                          </a:solidFill>
                        </a:rPr>
                        <a:t>-0.16%</a:t>
                      </a:r>
                    </a:p>
                  </a:txBody>
                  <a:tcPr/>
                </a:tc>
                <a:tc>
                  <a:txBody>
                    <a:bodyPr/>
                    <a:lstStyle/>
                    <a:p>
                      <a:r>
                        <a:rPr lang="en-US" dirty="0">
                          <a:solidFill>
                            <a:srgbClr val="00B050"/>
                          </a:solidFill>
                        </a:rPr>
                        <a:t>+22.71%</a:t>
                      </a:r>
                    </a:p>
                  </a:txBody>
                  <a:tcPr/>
                </a:tc>
                <a:tc>
                  <a:txBody>
                    <a:bodyPr/>
                    <a:lstStyle/>
                    <a:p>
                      <a:r>
                        <a:rPr lang="en-US" dirty="0">
                          <a:solidFill>
                            <a:srgbClr val="00B050"/>
                          </a:solidFill>
                        </a:rPr>
                        <a:t>+17.60%</a:t>
                      </a:r>
                    </a:p>
                  </a:txBody>
                  <a:tcPr/>
                </a:tc>
                <a:extLst>
                  <a:ext uri="{0D108BD9-81ED-4DB2-BD59-A6C34878D82A}">
                    <a16:rowId xmlns:a16="http://schemas.microsoft.com/office/drawing/2014/main" val="670046527"/>
                  </a:ext>
                </a:extLst>
              </a:tr>
              <a:tr h="370840">
                <a:tc>
                  <a:txBody>
                    <a:bodyPr/>
                    <a:lstStyle/>
                    <a:p>
                      <a:pPr lvl="1"/>
                      <a:r>
                        <a:rPr lang="en-US"/>
                        <a:t>Commercial Banks</a:t>
                      </a:r>
                    </a:p>
                  </a:txBody>
                  <a:tcPr/>
                </a:tc>
                <a:tc>
                  <a:txBody>
                    <a:bodyPr/>
                    <a:lstStyle/>
                    <a:p>
                      <a:r>
                        <a:rPr lang="en-US" dirty="0">
                          <a:solidFill>
                            <a:srgbClr val="00B050"/>
                          </a:solidFill>
                        </a:rPr>
                        <a:t>+1.82%</a:t>
                      </a:r>
                    </a:p>
                  </a:txBody>
                  <a:tcPr/>
                </a:tc>
                <a:tc>
                  <a:txBody>
                    <a:bodyPr/>
                    <a:lstStyle/>
                    <a:p>
                      <a:r>
                        <a:rPr lang="en-US" dirty="0">
                          <a:solidFill>
                            <a:srgbClr val="00B050"/>
                          </a:solidFill>
                        </a:rPr>
                        <a:t>+22.40%</a:t>
                      </a:r>
                    </a:p>
                  </a:txBody>
                  <a:tcPr/>
                </a:tc>
                <a:tc>
                  <a:txBody>
                    <a:bodyPr/>
                    <a:lstStyle/>
                    <a:p>
                      <a:r>
                        <a:rPr lang="en-US" dirty="0">
                          <a:solidFill>
                            <a:srgbClr val="00B050"/>
                          </a:solidFill>
                        </a:rPr>
                        <a:t>+14.27%</a:t>
                      </a:r>
                    </a:p>
                  </a:txBody>
                  <a:tcPr/>
                </a:tc>
                <a:extLst>
                  <a:ext uri="{0D108BD9-81ED-4DB2-BD59-A6C34878D82A}">
                    <a16:rowId xmlns:a16="http://schemas.microsoft.com/office/drawing/2014/main" val="654368195"/>
                  </a:ext>
                </a:extLst>
              </a:tr>
              <a:tr h="370840">
                <a:tc>
                  <a:txBody>
                    <a:bodyPr/>
                    <a:lstStyle/>
                    <a:p>
                      <a:pPr lvl="1"/>
                      <a:r>
                        <a:rPr lang="en-US"/>
                        <a:t>Capital Markets</a:t>
                      </a:r>
                    </a:p>
                  </a:txBody>
                  <a:tcPr/>
                </a:tc>
                <a:tc>
                  <a:txBody>
                    <a:bodyPr/>
                    <a:lstStyle/>
                    <a:p>
                      <a:r>
                        <a:rPr lang="en-US" dirty="0">
                          <a:solidFill>
                            <a:srgbClr val="FF0000"/>
                          </a:solidFill>
                        </a:rPr>
                        <a:t>-1.69%</a:t>
                      </a:r>
                    </a:p>
                  </a:txBody>
                  <a:tcPr/>
                </a:tc>
                <a:tc>
                  <a:txBody>
                    <a:bodyPr/>
                    <a:lstStyle/>
                    <a:p>
                      <a:r>
                        <a:rPr lang="en-US" dirty="0">
                          <a:solidFill>
                            <a:srgbClr val="00B050"/>
                          </a:solidFill>
                        </a:rPr>
                        <a:t>+11.06%</a:t>
                      </a:r>
                    </a:p>
                  </a:txBody>
                  <a:tcPr/>
                </a:tc>
                <a:tc>
                  <a:txBody>
                    <a:bodyPr/>
                    <a:lstStyle/>
                    <a:p>
                      <a:r>
                        <a:rPr lang="en-US" dirty="0">
                          <a:solidFill>
                            <a:srgbClr val="00B050"/>
                          </a:solidFill>
                        </a:rPr>
                        <a:t>+4.83%</a:t>
                      </a:r>
                    </a:p>
                  </a:txBody>
                  <a:tcPr/>
                </a:tc>
                <a:extLst>
                  <a:ext uri="{0D108BD9-81ED-4DB2-BD59-A6C34878D82A}">
                    <a16:rowId xmlns:a16="http://schemas.microsoft.com/office/drawing/2014/main" val="611388082"/>
                  </a:ext>
                </a:extLst>
              </a:tr>
              <a:tr h="370840">
                <a:tc>
                  <a:txBody>
                    <a:bodyPr/>
                    <a:lstStyle/>
                    <a:p>
                      <a:pPr lvl="1"/>
                      <a:r>
                        <a:rPr lang="en-US"/>
                        <a:t>Diversified Financial Services</a:t>
                      </a:r>
                    </a:p>
                  </a:txBody>
                  <a:tcPr/>
                </a:tc>
                <a:tc>
                  <a:txBody>
                    <a:bodyPr/>
                    <a:lstStyle/>
                    <a:p>
                      <a:r>
                        <a:rPr lang="en-US" dirty="0">
                          <a:solidFill>
                            <a:srgbClr val="FF0000"/>
                          </a:solidFill>
                        </a:rPr>
                        <a:t>-2.71%</a:t>
                      </a:r>
                      <a:endParaRPr lang="en-US" dirty="0">
                        <a:solidFill>
                          <a:srgbClr val="00B050"/>
                        </a:solidFill>
                      </a:endParaRPr>
                    </a:p>
                  </a:txBody>
                  <a:tcPr/>
                </a:tc>
                <a:tc>
                  <a:txBody>
                    <a:bodyPr/>
                    <a:lstStyle/>
                    <a:p>
                      <a:r>
                        <a:rPr lang="en-US" dirty="0">
                          <a:solidFill>
                            <a:srgbClr val="00B050"/>
                          </a:solidFill>
                        </a:rPr>
                        <a:t>+0.24%</a:t>
                      </a:r>
                    </a:p>
                  </a:txBody>
                  <a:tcPr/>
                </a:tc>
                <a:tc>
                  <a:txBody>
                    <a:bodyPr/>
                    <a:lstStyle/>
                    <a:p>
                      <a:r>
                        <a:rPr lang="en-US" dirty="0">
                          <a:solidFill>
                            <a:srgbClr val="FF0000"/>
                          </a:solidFill>
                        </a:rPr>
                        <a:t>-2.59%</a:t>
                      </a:r>
                      <a:endParaRPr lang="en-US" dirty="0">
                        <a:solidFill>
                          <a:srgbClr val="00B050"/>
                        </a:solidFill>
                      </a:endParaRPr>
                    </a:p>
                  </a:txBody>
                  <a:tcPr/>
                </a:tc>
                <a:extLst>
                  <a:ext uri="{0D108BD9-81ED-4DB2-BD59-A6C34878D82A}">
                    <a16:rowId xmlns:a16="http://schemas.microsoft.com/office/drawing/2014/main" val="4175075610"/>
                  </a:ext>
                </a:extLst>
              </a:tr>
              <a:tr h="370840">
                <a:tc>
                  <a:txBody>
                    <a:bodyPr/>
                    <a:lstStyle/>
                    <a:p>
                      <a:pPr lvl="1"/>
                      <a:r>
                        <a:rPr lang="en-US" dirty="0"/>
                        <a:t>Insurance</a:t>
                      </a:r>
                    </a:p>
                  </a:txBody>
                  <a:tcPr/>
                </a:tc>
                <a:tc>
                  <a:txBody>
                    <a:bodyPr/>
                    <a:lstStyle/>
                    <a:p>
                      <a:r>
                        <a:rPr lang="en-US" dirty="0">
                          <a:solidFill>
                            <a:srgbClr val="00B050"/>
                          </a:solidFill>
                        </a:rPr>
                        <a:t>+2.33%</a:t>
                      </a:r>
                      <a:endParaRPr lang="en-US" dirty="0">
                        <a:solidFill>
                          <a:srgbClr val="FF0000"/>
                        </a:solidFill>
                      </a:endParaRPr>
                    </a:p>
                  </a:txBody>
                  <a:tcPr/>
                </a:tc>
                <a:tc>
                  <a:txBody>
                    <a:bodyPr/>
                    <a:lstStyle/>
                    <a:p>
                      <a:r>
                        <a:rPr lang="en-US" dirty="0">
                          <a:solidFill>
                            <a:srgbClr val="00B050"/>
                          </a:solidFill>
                        </a:rPr>
                        <a:t>+0.85%</a:t>
                      </a:r>
                      <a:endParaRPr lang="en-US" dirty="0">
                        <a:solidFill>
                          <a:srgbClr val="FF0000"/>
                        </a:solidFill>
                      </a:endParaRPr>
                    </a:p>
                  </a:txBody>
                  <a:tcPr/>
                </a:tc>
                <a:tc>
                  <a:txBody>
                    <a:bodyPr/>
                    <a:lstStyle/>
                    <a:p>
                      <a:r>
                        <a:rPr lang="en-US" dirty="0">
                          <a:solidFill>
                            <a:srgbClr val="FF0000"/>
                          </a:solidFill>
                        </a:rPr>
                        <a:t>-7.07%</a:t>
                      </a:r>
                    </a:p>
                  </a:txBody>
                  <a:tcPr/>
                </a:tc>
                <a:extLst>
                  <a:ext uri="{0D108BD9-81ED-4DB2-BD59-A6C34878D82A}">
                    <a16:rowId xmlns:a16="http://schemas.microsoft.com/office/drawing/2014/main" val="3105397323"/>
                  </a:ext>
                </a:extLst>
              </a:tr>
            </a:tbl>
          </a:graphicData>
        </a:graphic>
      </p:graphicFrame>
      <p:sp>
        <p:nvSpPr>
          <p:cNvPr id="4" name="Title 3">
            <a:extLst>
              <a:ext uri="{FF2B5EF4-FFF2-40B4-BE49-F238E27FC236}">
                <a16:creationId xmlns:a16="http://schemas.microsoft.com/office/drawing/2014/main" id="{F348D8DD-BB3E-48C9-6FD1-3855097EABAB}"/>
              </a:ext>
            </a:extLst>
          </p:cNvPr>
          <p:cNvSpPr>
            <a:spLocks noGrp="1"/>
          </p:cNvSpPr>
          <p:nvPr>
            <p:ph type="title"/>
          </p:nvPr>
        </p:nvSpPr>
        <p:spPr/>
        <p:txBody>
          <a:bodyPr/>
          <a:lstStyle/>
          <a:p>
            <a:r>
              <a:rPr lang="en-US" dirty="0"/>
              <a:t>financials Sector vs s&amp;p500 Performance</a:t>
            </a:r>
          </a:p>
        </p:txBody>
      </p:sp>
      <p:sp>
        <p:nvSpPr>
          <p:cNvPr id="10" name="TextBox 9">
            <a:extLst>
              <a:ext uri="{FF2B5EF4-FFF2-40B4-BE49-F238E27FC236}">
                <a16:creationId xmlns:a16="http://schemas.microsoft.com/office/drawing/2014/main" id="{835ECF7C-7527-4256-E84E-1659812D499B}"/>
              </a:ext>
            </a:extLst>
          </p:cNvPr>
          <p:cNvSpPr txBox="1"/>
          <p:nvPr/>
        </p:nvSpPr>
        <p:spPr>
          <a:xfrm>
            <a:off x="7207484" y="5456020"/>
            <a:ext cx="4403324" cy="369332"/>
          </a:xfrm>
          <a:prstGeom prst="rect">
            <a:avLst/>
          </a:prstGeom>
          <a:noFill/>
        </p:spPr>
        <p:txBody>
          <a:bodyPr wrap="square" rtlCol="0">
            <a:spAutoFit/>
          </a:bodyPr>
          <a:lstStyle/>
          <a:p>
            <a:pPr algn="r"/>
            <a:r>
              <a:rPr lang="en-US" dirty="0">
                <a:solidFill>
                  <a:schemeClr val="tx2">
                    <a:lumMod val="60000"/>
                    <a:lumOff val="40000"/>
                  </a:schemeClr>
                </a:solidFill>
              </a:rPr>
              <a:t>Source: </a:t>
            </a:r>
            <a:r>
              <a:rPr lang="en-US" i="1" dirty="0">
                <a:solidFill>
                  <a:schemeClr val="tx2">
                    <a:lumMod val="60000"/>
                    <a:lumOff val="40000"/>
                  </a:schemeClr>
                </a:solidFill>
              </a:rPr>
              <a:t>BarChart.com (as of 11/26/25)</a:t>
            </a:r>
          </a:p>
        </p:txBody>
      </p:sp>
    </p:spTree>
    <p:extLst>
      <p:ext uri="{BB962C8B-B14F-4D97-AF65-F5344CB8AC3E}">
        <p14:creationId xmlns:p14="http://schemas.microsoft.com/office/powerpoint/2010/main" val="732715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4ECF7-0608-B10D-5296-F50015556E11}"/>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3288DCB-968F-AC77-BDEC-AF088CC17D5D}"/>
              </a:ext>
            </a:extLst>
          </p:cNvPr>
          <p:cNvGraphicFramePr>
            <a:graphicFrameLocks noGrp="1"/>
          </p:cNvGraphicFramePr>
          <p:nvPr>
            <p:ph idx="1"/>
            <p:extLst>
              <p:ext uri="{D42A27DB-BD31-4B8C-83A1-F6EECF244321}">
                <p14:modId xmlns:p14="http://schemas.microsoft.com/office/powerpoint/2010/main" val="1664134490"/>
              </p:ext>
            </p:extLst>
          </p:nvPr>
        </p:nvGraphicFramePr>
        <p:xfrm>
          <a:off x="402379" y="2996736"/>
          <a:ext cx="11387242" cy="2798982"/>
        </p:xfrm>
        <a:graphic>
          <a:graphicData uri="http://schemas.openxmlformats.org/drawingml/2006/table">
            <a:tbl>
              <a:tblPr firstRow="1" bandRow="1">
                <a:tableStyleId>{00A15C55-8517-42AA-B614-E9B94910E393}</a:tableStyleId>
              </a:tblPr>
              <a:tblGrid>
                <a:gridCol w="1785049">
                  <a:extLst>
                    <a:ext uri="{9D8B030D-6E8A-4147-A177-3AD203B41FA5}">
                      <a16:colId xmlns:a16="http://schemas.microsoft.com/office/drawing/2014/main" val="1606952115"/>
                    </a:ext>
                  </a:extLst>
                </a:gridCol>
                <a:gridCol w="1445005">
                  <a:extLst>
                    <a:ext uri="{9D8B030D-6E8A-4147-A177-3AD203B41FA5}">
                      <a16:colId xmlns:a16="http://schemas.microsoft.com/office/drawing/2014/main" val="1584644913"/>
                    </a:ext>
                  </a:extLst>
                </a:gridCol>
                <a:gridCol w="1761688">
                  <a:extLst>
                    <a:ext uri="{9D8B030D-6E8A-4147-A177-3AD203B41FA5}">
                      <a16:colId xmlns:a16="http://schemas.microsoft.com/office/drawing/2014/main" val="568712363"/>
                    </a:ext>
                  </a:extLst>
                </a:gridCol>
                <a:gridCol w="2030136">
                  <a:extLst>
                    <a:ext uri="{9D8B030D-6E8A-4147-A177-3AD203B41FA5}">
                      <a16:colId xmlns:a16="http://schemas.microsoft.com/office/drawing/2014/main" val="2430432882"/>
                    </a:ext>
                  </a:extLst>
                </a:gridCol>
                <a:gridCol w="1214046">
                  <a:extLst>
                    <a:ext uri="{9D8B030D-6E8A-4147-A177-3AD203B41FA5}">
                      <a16:colId xmlns:a16="http://schemas.microsoft.com/office/drawing/2014/main" val="3109337523"/>
                    </a:ext>
                  </a:extLst>
                </a:gridCol>
                <a:gridCol w="1487209">
                  <a:extLst>
                    <a:ext uri="{9D8B030D-6E8A-4147-A177-3AD203B41FA5}">
                      <a16:colId xmlns:a16="http://schemas.microsoft.com/office/drawing/2014/main" val="1957076837"/>
                    </a:ext>
                  </a:extLst>
                </a:gridCol>
                <a:gridCol w="1664109">
                  <a:extLst>
                    <a:ext uri="{9D8B030D-6E8A-4147-A177-3AD203B41FA5}">
                      <a16:colId xmlns:a16="http://schemas.microsoft.com/office/drawing/2014/main" val="734854350"/>
                    </a:ext>
                  </a:extLst>
                </a:gridCol>
              </a:tblGrid>
              <a:tr h="718272">
                <a:tc>
                  <a:txBody>
                    <a:bodyPr/>
                    <a:lstStyle/>
                    <a:p>
                      <a:endParaRPr lang="en-US"/>
                    </a:p>
                  </a:txBody>
                  <a:tcPr>
                    <a:solidFill>
                      <a:srgbClr val="980039"/>
                    </a:solidFill>
                  </a:tcPr>
                </a:tc>
                <a:tc>
                  <a:txBody>
                    <a:bodyPr/>
                    <a:lstStyle/>
                    <a:p>
                      <a:pPr algn="ctr"/>
                      <a:r>
                        <a:rPr lang="en-US"/>
                        <a:t>Current Price</a:t>
                      </a:r>
                    </a:p>
                  </a:txBody>
                  <a:tcPr>
                    <a:solidFill>
                      <a:srgbClr val="980039"/>
                    </a:solidFill>
                  </a:tcPr>
                </a:tc>
                <a:tc>
                  <a:txBody>
                    <a:bodyPr/>
                    <a:lstStyle/>
                    <a:p>
                      <a:pPr algn="ctr"/>
                      <a:r>
                        <a:rPr lang="en-US"/>
                        <a:t>Target Price</a:t>
                      </a:r>
                    </a:p>
                  </a:txBody>
                  <a:tcPr>
                    <a:solidFill>
                      <a:srgbClr val="980039"/>
                    </a:solidFill>
                  </a:tcPr>
                </a:tc>
                <a:tc>
                  <a:txBody>
                    <a:bodyPr/>
                    <a:lstStyle/>
                    <a:p>
                      <a:pPr algn="ctr"/>
                      <a:r>
                        <a:rPr lang="en-US"/>
                        <a:t>Expected Return</a:t>
                      </a:r>
                    </a:p>
                  </a:txBody>
                  <a:tcPr>
                    <a:solidFill>
                      <a:srgbClr val="980039"/>
                    </a:solidFill>
                  </a:tcPr>
                </a:tc>
                <a:tc>
                  <a:txBody>
                    <a:bodyPr/>
                    <a:lstStyle/>
                    <a:p>
                      <a:pPr algn="ctr"/>
                      <a:r>
                        <a:rPr lang="en-US"/>
                        <a:t>Status</a:t>
                      </a:r>
                    </a:p>
                  </a:txBody>
                  <a:tcPr>
                    <a:solidFill>
                      <a:srgbClr val="980039"/>
                    </a:solidFill>
                  </a:tcPr>
                </a:tc>
                <a:tc>
                  <a:txBody>
                    <a:bodyPr/>
                    <a:lstStyle/>
                    <a:p>
                      <a:pPr algn="ctr"/>
                      <a:r>
                        <a:rPr lang="en-US"/>
                        <a:t>Current Weight</a:t>
                      </a:r>
                    </a:p>
                  </a:txBody>
                  <a:tcPr>
                    <a:solidFill>
                      <a:srgbClr val="980039"/>
                    </a:solidFill>
                  </a:tcPr>
                </a:tc>
                <a:tc>
                  <a:txBody>
                    <a:bodyPr/>
                    <a:lstStyle/>
                    <a:p>
                      <a:pPr algn="ctr"/>
                      <a:r>
                        <a:rPr lang="en-US"/>
                        <a:t>Proposed Weight</a:t>
                      </a:r>
                    </a:p>
                  </a:txBody>
                  <a:tcPr>
                    <a:solidFill>
                      <a:srgbClr val="980039"/>
                    </a:solidFill>
                  </a:tcPr>
                </a:tc>
                <a:extLst>
                  <a:ext uri="{0D108BD9-81ED-4DB2-BD59-A6C34878D82A}">
                    <a16:rowId xmlns:a16="http://schemas.microsoft.com/office/drawing/2014/main" val="2678797598"/>
                  </a:ext>
                </a:extLst>
              </a:tr>
              <a:tr h="416142">
                <a:tc>
                  <a:txBody>
                    <a:bodyPr/>
                    <a:lstStyle/>
                    <a:p>
                      <a:pPr marL="0" marR="0" lvl="0" indent="0" algn="l" rtl="0" eaLnBrk="1" fontAlgn="auto" latinLnBrk="0" hangingPunct="1">
                        <a:lnSpc>
                          <a:spcPct val="100000"/>
                        </a:lnSpc>
                        <a:spcBef>
                          <a:spcPts val="0"/>
                        </a:spcBef>
                        <a:spcAft>
                          <a:spcPts val="0"/>
                        </a:spcAft>
                        <a:buClrTx/>
                        <a:buSzTx/>
                        <a:buFontTx/>
                        <a:buNone/>
                      </a:pPr>
                      <a:r>
                        <a:rPr lang="en-US"/>
                        <a:t>Bank of America</a:t>
                      </a:r>
                    </a:p>
                  </a:txBody>
                  <a:tcPr/>
                </a:tc>
                <a:tc>
                  <a:txBody>
                    <a:bodyPr/>
                    <a:lstStyle/>
                    <a:p>
                      <a:pPr algn="ctr"/>
                      <a:r>
                        <a:rPr lang="en-US" sz="1800" kern="1200">
                          <a:solidFill>
                            <a:schemeClr val="dk1"/>
                          </a:solidFill>
                          <a:latin typeface="+mn-lt"/>
                          <a:ea typeface="+mn-ea"/>
                          <a:cs typeface="+mn-cs"/>
                        </a:rPr>
                        <a:t>$53.24</a:t>
                      </a:r>
                    </a:p>
                  </a:txBody>
                  <a:tcPr/>
                </a:tc>
                <a:tc>
                  <a:txBody>
                    <a:bodyPr/>
                    <a:lstStyle/>
                    <a:p>
                      <a:pPr algn="ctr"/>
                      <a:r>
                        <a:rPr lang="en-US" sz="1800" kern="1200">
                          <a:solidFill>
                            <a:schemeClr val="dk1"/>
                          </a:solidFill>
                          <a:latin typeface="+mn-lt"/>
                          <a:ea typeface="+mn-ea"/>
                          <a:cs typeface="+mn-cs"/>
                        </a:rPr>
                        <a:t>$58.12</a:t>
                      </a:r>
                    </a:p>
                  </a:txBody>
                  <a:tcPr/>
                </a:tc>
                <a:tc>
                  <a:txBody>
                    <a:bodyPr/>
                    <a:lstStyle/>
                    <a:p>
                      <a:pPr algn="ctr"/>
                      <a:r>
                        <a:rPr lang="en-US" sz="1800" kern="1200">
                          <a:solidFill>
                            <a:schemeClr val="dk1"/>
                          </a:solidFill>
                          <a:latin typeface="+mn-lt"/>
                          <a:ea typeface="+mn-ea"/>
                          <a:cs typeface="+mn-cs"/>
                        </a:rPr>
                        <a:t>9.2%</a:t>
                      </a:r>
                    </a:p>
                  </a:txBody>
                  <a:tcPr/>
                </a:tc>
                <a:tc>
                  <a:txBody>
                    <a:bodyPr/>
                    <a:lstStyle/>
                    <a:p>
                      <a:pPr algn="ctr"/>
                      <a:r>
                        <a:rPr lang="en-US" sz="1800" b="1" kern="1200">
                          <a:solidFill>
                            <a:schemeClr val="dk1"/>
                          </a:solidFill>
                          <a:latin typeface="+mn-lt"/>
                          <a:ea typeface="+mn-ea"/>
                          <a:cs typeface="+mn-cs"/>
                        </a:rPr>
                        <a:t>SELL</a:t>
                      </a:r>
                    </a:p>
                  </a:txBody>
                  <a:tcPr/>
                </a:tc>
                <a:tc>
                  <a:txBody>
                    <a:bodyPr/>
                    <a:lstStyle/>
                    <a:p>
                      <a:pPr algn="ctr"/>
                      <a:r>
                        <a:rPr lang="en-US" sz="1800" kern="1200">
                          <a:solidFill>
                            <a:schemeClr val="dk1"/>
                          </a:solidFill>
                          <a:latin typeface="+mn-lt"/>
                          <a:ea typeface="+mn-ea"/>
                          <a:cs typeface="+mn-cs"/>
                        </a:rPr>
                        <a:t>4.62%</a:t>
                      </a:r>
                    </a:p>
                  </a:txBody>
                  <a:tcPr/>
                </a:tc>
                <a:tc>
                  <a:txBody>
                    <a:bodyPr/>
                    <a:lstStyle/>
                    <a:p>
                      <a:pPr lvl="0" algn="ctr">
                        <a:buNone/>
                      </a:pPr>
                      <a:r>
                        <a:rPr lang="en-US" sz="1800" b="0" i="0" u="none" strike="noStrike" kern="1200" noProof="0">
                          <a:solidFill>
                            <a:schemeClr val="dk1"/>
                          </a:solidFill>
                          <a:latin typeface="Gill Sans MT"/>
                        </a:rPr>
                        <a:t>4% </a:t>
                      </a:r>
                      <a:r>
                        <a:rPr lang="en-US" sz="1800" b="0" i="0" u="none" strike="noStrike" kern="1200" noProof="0">
                          <a:solidFill>
                            <a:srgbClr val="980039"/>
                          </a:solidFill>
                          <a:latin typeface="Gill Sans MT"/>
                        </a:rPr>
                        <a:t>(-62 bps)</a:t>
                      </a:r>
                      <a:endParaRPr lang="en-US"/>
                    </a:p>
                  </a:txBody>
                  <a:tcPr/>
                </a:tc>
                <a:extLst>
                  <a:ext uri="{0D108BD9-81ED-4DB2-BD59-A6C34878D82A}">
                    <a16:rowId xmlns:a16="http://schemas.microsoft.com/office/drawing/2014/main" val="3815001451"/>
                  </a:ext>
                </a:extLst>
              </a:tr>
              <a:tr h="416142">
                <a:tc>
                  <a:txBody>
                    <a:bodyPr/>
                    <a:lstStyle/>
                    <a:p>
                      <a:r>
                        <a:rPr lang="en-US"/>
                        <a:t>JP Morgan</a:t>
                      </a:r>
                      <a:endParaRPr lang="en-US">
                        <a:solidFill>
                          <a:srgbClr val="00B050"/>
                        </a:solidFill>
                      </a:endParaRPr>
                    </a:p>
                  </a:txBody>
                  <a:tcPr/>
                </a:tc>
                <a:tc>
                  <a:txBody>
                    <a:bodyPr/>
                    <a:lstStyle/>
                    <a:p>
                      <a:pPr marL="0" algn="ctr" defTabSz="457200" rtl="0" eaLnBrk="1" latinLnBrk="0" hangingPunct="1"/>
                      <a:r>
                        <a:rPr lang="en-US" sz="1800" kern="1200">
                          <a:solidFill>
                            <a:schemeClr val="dk1"/>
                          </a:solidFill>
                          <a:latin typeface="+mn-lt"/>
                          <a:ea typeface="+mn-ea"/>
                          <a:cs typeface="+mn-cs"/>
                        </a:rPr>
                        <a:t>$308.92</a:t>
                      </a:r>
                    </a:p>
                  </a:txBody>
                  <a:tcPr/>
                </a:tc>
                <a:tc>
                  <a:txBody>
                    <a:bodyPr/>
                    <a:lstStyle/>
                    <a:p>
                      <a:pPr marL="0" algn="ctr" defTabSz="457200" rtl="0" eaLnBrk="1" latinLnBrk="0" hangingPunct="1"/>
                      <a:r>
                        <a:rPr lang="en-US" sz="1800" kern="1200">
                          <a:solidFill>
                            <a:schemeClr val="dk1"/>
                          </a:solidFill>
                          <a:latin typeface="+mn-lt"/>
                          <a:ea typeface="+mn-ea"/>
                          <a:cs typeface="+mn-cs"/>
                        </a:rPr>
                        <a:t>$355.42</a:t>
                      </a:r>
                    </a:p>
                  </a:txBody>
                  <a:tcPr/>
                </a:tc>
                <a:tc>
                  <a:txBody>
                    <a:bodyPr/>
                    <a:lstStyle/>
                    <a:p>
                      <a:pPr marL="0" algn="ctr" defTabSz="457200" rtl="0" eaLnBrk="1" latinLnBrk="0" hangingPunct="1"/>
                      <a:r>
                        <a:rPr lang="en-US" sz="1800" kern="1200">
                          <a:solidFill>
                            <a:schemeClr val="dk1"/>
                          </a:solidFill>
                          <a:latin typeface="+mn-lt"/>
                          <a:ea typeface="+mn-ea"/>
                          <a:cs typeface="+mn-cs"/>
                        </a:rPr>
                        <a:t>15.1%</a:t>
                      </a:r>
                    </a:p>
                  </a:txBody>
                  <a:tcPr/>
                </a:tc>
                <a:tc>
                  <a:txBody>
                    <a:bodyPr/>
                    <a:lstStyle/>
                    <a:p>
                      <a:pPr marL="0" algn="ctr" defTabSz="457200" rtl="0" eaLnBrk="1" latinLnBrk="0" hangingPunct="1"/>
                      <a:r>
                        <a:rPr lang="en-US" sz="1800" b="1" kern="1200">
                          <a:solidFill>
                            <a:schemeClr val="dk1"/>
                          </a:solidFill>
                          <a:latin typeface="+mn-lt"/>
                          <a:ea typeface="+mn-ea"/>
                          <a:cs typeface="+mn-cs"/>
                        </a:rPr>
                        <a:t>SELL</a:t>
                      </a:r>
                    </a:p>
                  </a:txBody>
                  <a:tcPr/>
                </a:tc>
                <a:tc>
                  <a:txBody>
                    <a:bodyPr/>
                    <a:lstStyle/>
                    <a:p>
                      <a:pPr marL="0" algn="ctr" defTabSz="457200" rtl="0" eaLnBrk="1" latinLnBrk="0" hangingPunct="1"/>
                      <a:r>
                        <a:rPr lang="en-US" sz="1800" kern="1200">
                          <a:solidFill>
                            <a:schemeClr val="dk1"/>
                          </a:solidFill>
                          <a:latin typeface="+mn-lt"/>
                          <a:ea typeface="+mn-ea"/>
                          <a:cs typeface="+mn-cs"/>
                        </a:rPr>
                        <a:t>5.20%</a:t>
                      </a:r>
                    </a:p>
                  </a:txBody>
                  <a:tcPr/>
                </a:tc>
                <a:tc>
                  <a:txBody>
                    <a:bodyPr/>
                    <a:lstStyle/>
                    <a:p>
                      <a:pPr marL="0" lvl="0" algn="ctr">
                        <a:buNone/>
                      </a:pPr>
                      <a:r>
                        <a:rPr lang="en-US" sz="1800" b="0" i="0" u="none" strike="noStrike" kern="1200" noProof="0">
                          <a:solidFill>
                            <a:schemeClr val="dk1"/>
                          </a:solidFill>
                          <a:latin typeface="Gill Sans MT"/>
                        </a:rPr>
                        <a:t>5% </a:t>
                      </a:r>
                      <a:r>
                        <a:rPr lang="en-US" sz="1800" b="0" i="0" u="none" strike="noStrike" kern="1200" noProof="0">
                          <a:solidFill>
                            <a:srgbClr val="980039"/>
                          </a:solidFill>
                          <a:latin typeface="Gill Sans MT"/>
                        </a:rPr>
                        <a:t>(-20 bps)</a:t>
                      </a:r>
                      <a:endParaRPr lang="en-US"/>
                    </a:p>
                  </a:txBody>
                  <a:tcPr/>
                </a:tc>
                <a:extLst>
                  <a:ext uri="{0D108BD9-81ED-4DB2-BD59-A6C34878D82A}">
                    <a16:rowId xmlns:a16="http://schemas.microsoft.com/office/drawing/2014/main" val="4112582807"/>
                  </a:ext>
                </a:extLst>
              </a:tr>
              <a:tr h="4161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Visa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346.63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382.10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10.2%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a:solidFill>
                            <a:schemeClr val="dk1"/>
                          </a:solidFill>
                          <a:latin typeface="+mn-lt"/>
                          <a:ea typeface="+mn-ea"/>
                          <a:cs typeface="+mn-cs"/>
                        </a:rPr>
                        <a:t>SELL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4.11%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3.50% </a:t>
                      </a:r>
                      <a:r>
                        <a:rPr lang="en-US" sz="1800" kern="1200">
                          <a:solidFill>
                            <a:srgbClr val="980039"/>
                          </a:solidFill>
                          <a:latin typeface="+mn-lt"/>
                          <a:ea typeface="+mn-ea"/>
                          <a:cs typeface="+mn-cs"/>
                        </a:rPr>
                        <a:t>(-61bps)</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670046527"/>
                  </a:ext>
                </a:extLst>
              </a:tr>
              <a:tr h="416142">
                <a:tc>
                  <a:txBody>
                    <a:bodyPr/>
                    <a:lstStyle/>
                    <a:p>
                      <a:pPr marL="0" algn="l" defTabSz="457200" rtl="0" eaLnBrk="1" latinLnBrk="0" hangingPunct="1"/>
                      <a:r>
                        <a:rPr lang="en-US" sz="1800" kern="1200">
                          <a:solidFill>
                            <a:schemeClr val="dk1"/>
                          </a:solidFill>
                          <a:latin typeface="+mn-lt"/>
                          <a:ea typeface="+mn-ea"/>
                          <a:cs typeface="+mn-cs"/>
                        </a:rPr>
                        <a:t>PayPal</a:t>
                      </a:r>
                    </a:p>
                  </a:txBody>
                  <a:tcPr/>
                </a:tc>
                <a:tc>
                  <a:txBody>
                    <a:bodyPr/>
                    <a:lstStyle/>
                    <a:p>
                      <a:pPr marL="0" algn="ctr" defTabSz="457200" rtl="0" eaLnBrk="1" latinLnBrk="0" hangingPunct="1"/>
                      <a:r>
                        <a:rPr lang="en-US" sz="1800" kern="1200">
                          <a:solidFill>
                            <a:schemeClr val="dk1"/>
                          </a:solidFill>
                          <a:latin typeface="+mn-lt"/>
                          <a:ea typeface="+mn-ea"/>
                          <a:cs typeface="+mn-cs"/>
                        </a:rPr>
                        <a:t>$69.27</a:t>
                      </a:r>
                    </a:p>
                  </a:txBody>
                  <a:tcPr/>
                </a:tc>
                <a:tc>
                  <a:txBody>
                    <a:bodyPr/>
                    <a:lstStyle/>
                    <a:p>
                      <a:pPr marL="0" algn="ctr" defTabSz="457200" rtl="0" eaLnBrk="1" latinLnBrk="0" hangingPunct="1"/>
                      <a:r>
                        <a:rPr lang="en-US" sz="1800" kern="1200">
                          <a:solidFill>
                            <a:schemeClr val="dk1"/>
                          </a:solidFill>
                          <a:latin typeface="+mn-lt"/>
                          <a:ea typeface="+mn-ea"/>
                          <a:cs typeface="+mn-cs"/>
                        </a:rPr>
                        <a:t>$83.01</a:t>
                      </a:r>
                    </a:p>
                  </a:txBody>
                  <a:tcPr/>
                </a:tc>
                <a:tc>
                  <a:txBody>
                    <a:bodyPr/>
                    <a:lstStyle/>
                    <a:p>
                      <a:pPr marL="0" algn="ctr" defTabSz="457200" rtl="0" eaLnBrk="1" latinLnBrk="0" hangingPunct="1"/>
                      <a:r>
                        <a:rPr lang="en-US" sz="1800" kern="1200">
                          <a:solidFill>
                            <a:schemeClr val="dk1"/>
                          </a:solidFill>
                          <a:latin typeface="+mn-lt"/>
                          <a:ea typeface="+mn-ea"/>
                          <a:cs typeface="+mn-cs"/>
                        </a:rPr>
                        <a:t>19.8%</a:t>
                      </a:r>
                    </a:p>
                  </a:txBody>
                  <a:tcPr/>
                </a:tc>
                <a:tc>
                  <a:txBody>
                    <a:bodyPr/>
                    <a:lstStyle/>
                    <a:p>
                      <a:pPr marL="0" algn="ctr" defTabSz="457200" rtl="0" eaLnBrk="1" latinLnBrk="0" hangingPunct="1"/>
                      <a:r>
                        <a:rPr lang="en-US" sz="1800" b="1" kern="1200">
                          <a:solidFill>
                            <a:schemeClr val="dk1"/>
                          </a:solidFill>
                          <a:latin typeface="+mn-lt"/>
                          <a:ea typeface="+mn-ea"/>
                          <a:cs typeface="+mn-cs"/>
                        </a:rPr>
                        <a:t>HOLD</a:t>
                      </a:r>
                    </a:p>
                  </a:txBody>
                  <a:tcPr/>
                </a:tc>
                <a:tc>
                  <a:txBody>
                    <a:bodyPr/>
                    <a:lstStyle/>
                    <a:p>
                      <a:pPr marL="0" algn="ctr" defTabSz="457200" rtl="0" eaLnBrk="1" latinLnBrk="0" hangingPunct="1"/>
                      <a:r>
                        <a:rPr lang="en-US" sz="1800" kern="1200">
                          <a:solidFill>
                            <a:schemeClr val="dk1"/>
                          </a:solidFill>
                          <a:latin typeface="+mn-lt"/>
                          <a:ea typeface="+mn-ea"/>
                          <a:cs typeface="+mn-cs"/>
                        </a:rPr>
                        <a:t>1.38%</a:t>
                      </a:r>
                    </a:p>
                  </a:txBody>
                  <a:tcPr/>
                </a:tc>
                <a:tc>
                  <a:txBody>
                    <a:bodyPr/>
                    <a:lstStyle/>
                    <a:p>
                      <a:pPr marL="0" algn="ctr" defTabSz="457200" rtl="0" eaLnBrk="1" latinLnBrk="0" hangingPunct="1"/>
                      <a:r>
                        <a:rPr lang="en-US" sz="1800" kern="1200">
                          <a:solidFill>
                            <a:schemeClr val="dk1"/>
                          </a:solidFill>
                          <a:latin typeface="+mn-lt"/>
                          <a:ea typeface="+mn-ea"/>
                          <a:cs typeface="+mn-cs"/>
                        </a:rPr>
                        <a:t>1.38% (flat)</a:t>
                      </a:r>
                    </a:p>
                  </a:txBody>
                  <a:tcPr/>
                </a:tc>
                <a:extLst>
                  <a:ext uri="{0D108BD9-81ED-4DB2-BD59-A6C34878D82A}">
                    <a16:rowId xmlns:a16="http://schemas.microsoft.com/office/drawing/2014/main" val="654368195"/>
                  </a:ext>
                </a:extLst>
              </a:tr>
              <a:tr h="416142">
                <a:tc>
                  <a:txBody>
                    <a:bodyPr/>
                    <a:lstStyle/>
                    <a:p>
                      <a:r>
                        <a:rPr lang="en-US" sz="1800" kern="1200">
                          <a:solidFill>
                            <a:schemeClr val="dk1"/>
                          </a:solidFill>
                          <a:latin typeface="+mn-lt"/>
                          <a:ea typeface="+mn-ea"/>
                          <a:cs typeface="+mn-cs"/>
                        </a:rPr>
                        <a:t>Global Payments</a:t>
                      </a:r>
                    </a:p>
                  </a:txBody>
                  <a:tcPr/>
                </a:tc>
                <a:tc>
                  <a:txBody>
                    <a:bodyPr/>
                    <a:lstStyle/>
                    <a:p>
                      <a:pPr algn="ctr"/>
                      <a:r>
                        <a:rPr lang="en-US" sz="1800" kern="1200">
                          <a:solidFill>
                            <a:schemeClr val="dk1"/>
                          </a:solidFill>
                          <a:latin typeface="+mn-lt"/>
                          <a:ea typeface="+mn-ea"/>
                          <a:cs typeface="+mn-cs"/>
                        </a:rPr>
                        <a:t>$77.14</a:t>
                      </a:r>
                    </a:p>
                  </a:txBody>
                  <a:tcPr/>
                </a:tc>
                <a:tc>
                  <a:txBody>
                    <a:bodyPr/>
                    <a:lstStyle/>
                    <a:p>
                      <a:pPr algn="ctr"/>
                      <a:r>
                        <a:rPr lang="en-US" sz="1800" kern="1200">
                          <a:solidFill>
                            <a:schemeClr val="dk1"/>
                          </a:solidFill>
                          <a:latin typeface="+mn-lt"/>
                          <a:ea typeface="+mn-ea"/>
                          <a:cs typeface="+mn-cs"/>
                        </a:rPr>
                        <a:t>$101.96</a:t>
                      </a:r>
                    </a:p>
                  </a:txBody>
                  <a:tcPr/>
                </a:tc>
                <a:tc>
                  <a:txBody>
                    <a:bodyPr/>
                    <a:lstStyle/>
                    <a:p>
                      <a:pPr algn="ctr"/>
                      <a:r>
                        <a:rPr lang="en-US" sz="1800" kern="1200">
                          <a:solidFill>
                            <a:schemeClr val="dk1"/>
                          </a:solidFill>
                          <a:latin typeface="+mn-lt"/>
                          <a:ea typeface="+mn-ea"/>
                          <a:cs typeface="+mn-cs"/>
                        </a:rPr>
                        <a:t>32.18%</a:t>
                      </a:r>
                    </a:p>
                  </a:txBody>
                  <a:tcPr/>
                </a:tc>
                <a:tc>
                  <a:txBody>
                    <a:bodyPr/>
                    <a:lstStyle/>
                    <a:p>
                      <a:pPr algn="ctr"/>
                      <a:r>
                        <a:rPr lang="en-US" sz="1800" b="1" kern="1200">
                          <a:solidFill>
                            <a:schemeClr val="dk1"/>
                          </a:solidFill>
                          <a:latin typeface="+mn-lt"/>
                          <a:ea typeface="+mn-ea"/>
                          <a:cs typeface="+mn-cs"/>
                        </a:rPr>
                        <a:t>BUY</a:t>
                      </a:r>
                    </a:p>
                  </a:txBody>
                  <a:tcPr/>
                </a:tc>
                <a:tc>
                  <a:txBody>
                    <a:bodyPr/>
                    <a:lstStyle/>
                    <a:p>
                      <a:pPr algn="ctr"/>
                      <a:r>
                        <a:rPr lang="en-US" sz="1800" kern="1200">
                          <a:solidFill>
                            <a:schemeClr val="dk1"/>
                          </a:solidFill>
                          <a:latin typeface="+mn-lt"/>
                          <a:ea typeface="+mn-ea"/>
                          <a:cs typeface="+mn-cs"/>
                        </a:rPr>
                        <a:t>1.40%</a:t>
                      </a:r>
                    </a:p>
                  </a:txBody>
                  <a:tcPr/>
                </a:tc>
                <a:tc>
                  <a:txBody>
                    <a:bodyPr/>
                    <a:lstStyle/>
                    <a:p>
                      <a:pPr algn="ctr"/>
                      <a:r>
                        <a:rPr lang="en-US" sz="1800" kern="1200">
                          <a:solidFill>
                            <a:schemeClr val="dk1"/>
                          </a:solidFill>
                          <a:latin typeface="+mn-lt"/>
                          <a:ea typeface="+mn-ea"/>
                          <a:cs typeface="+mn-cs"/>
                        </a:rPr>
                        <a:t>2.00% </a:t>
                      </a:r>
                      <a:r>
                        <a:rPr lang="en-US" sz="1800" kern="1200">
                          <a:solidFill>
                            <a:srgbClr val="00B050"/>
                          </a:solidFill>
                          <a:latin typeface="+mn-lt"/>
                          <a:ea typeface="+mn-ea"/>
                          <a:cs typeface="+mn-cs"/>
                        </a:rPr>
                        <a:t>(+60bps)</a:t>
                      </a:r>
                    </a:p>
                  </a:txBody>
                  <a:tcPr/>
                </a:tc>
                <a:extLst>
                  <a:ext uri="{0D108BD9-81ED-4DB2-BD59-A6C34878D82A}">
                    <a16:rowId xmlns:a16="http://schemas.microsoft.com/office/drawing/2014/main" val="611388082"/>
                  </a:ext>
                </a:extLst>
              </a:tr>
            </a:tbl>
          </a:graphicData>
        </a:graphic>
      </p:graphicFrame>
      <p:sp>
        <p:nvSpPr>
          <p:cNvPr id="4" name="Title 3">
            <a:extLst>
              <a:ext uri="{FF2B5EF4-FFF2-40B4-BE49-F238E27FC236}">
                <a16:creationId xmlns:a16="http://schemas.microsoft.com/office/drawing/2014/main" id="{E03BE231-930A-0856-2037-52B48E3252AE}"/>
              </a:ext>
            </a:extLst>
          </p:cNvPr>
          <p:cNvSpPr>
            <a:spLocks noGrp="1"/>
          </p:cNvSpPr>
          <p:nvPr>
            <p:ph type="title"/>
          </p:nvPr>
        </p:nvSpPr>
        <p:spPr/>
        <p:txBody>
          <a:bodyPr/>
          <a:lstStyle/>
          <a:p>
            <a:r>
              <a:rPr lang="en-US"/>
              <a:t>Final Recommendations</a:t>
            </a:r>
          </a:p>
        </p:txBody>
      </p:sp>
      <p:pic>
        <p:nvPicPr>
          <p:cNvPr id="2" name="Picture 2" descr="Global Payments Introduces New Brand ...">
            <a:extLst>
              <a:ext uri="{FF2B5EF4-FFF2-40B4-BE49-F238E27FC236}">
                <a16:creationId xmlns:a16="http://schemas.microsoft.com/office/drawing/2014/main" id="{CEF767FF-C459-5B32-C4AC-51DA3E546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639" y="2180920"/>
            <a:ext cx="2518302" cy="386081"/>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3" descr="File:PayPal.svg - Wikimedia Commons">
            <a:extLst>
              <a:ext uri="{FF2B5EF4-FFF2-40B4-BE49-F238E27FC236}">
                <a16:creationId xmlns:a16="http://schemas.microsoft.com/office/drawing/2014/main" id="{1BFCA4ED-4DB1-3776-890C-4E13D94C79C4}"/>
              </a:ext>
            </a:extLst>
          </p:cNvPr>
          <p:cNvPicPr>
            <a:picLocks noChangeAspect="1"/>
          </p:cNvPicPr>
          <p:nvPr/>
        </p:nvPicPr>
        <p:blipFill>
          <a:blip r:embed="rId3"/>
          <a:stretch>
            <a:fillRect/>
          </a:stretch>
        </p:blipFill>
        <p:spPr>
          <a:xfrm>
            <a:off x="7176201" y="2410146"/>
            <a:ext cx="1802441" cy="518947"/>
          </a:xfrm>
          <a:prstGeom prst="rect">
            <a:avLst/>
          </a:prstGeom>
        </p:spPr>
      </p:pic>
      <p:pic>
        <p:nvPicPr>
          <p:cNvPr id="5" name="Picture 4" descr="POS Guidelines | Visa">
            <a:extLst>
              <a:ext uri="{FF2B5EF4-FFF2-40B4-BE49-F238E27FC236}">
                <a16:creationId xmlns:a16="http://schemas.microsoft.com/office/drawing/2014/main" id="{86455B32-E2E1-BDB9-60EB-480BD5FE2DD9}"/>
              </a:ext>
            </a:extLst>
          </p:cNvPr>
          <p:cNvPicPr>
            <a:picLocks noChangeAspect="1"/>
          </p:cNvPicPr>
          <p:nvPr/>
        </p:nvPicPr>
        <p:blipFill>
          <a:blip r:embed="rId4"/>
          <a:srcRect l="14771" t="14626" r="11837" b="16648"/>
          <a:stretch>
            <a:fillRect/>
          </a:stretch>
        </p:blipFill>
        <p:spPr>
          <a:xfrm>
            <a:off x="5382273" y="2153086"/>
            <a:ext cx="1510019" cy="607722"/>
          </a:xfrm>
          <a:prstGeom prst="rect">
            <a:avLst/>
          </a:prstGeom>
        </p:spPr>
      </p:pic>
      <p:pic>
        <p:nvPicPr>
          <p:cNvPr id="6" name="Picture 2" descr="JP-Morgan-Chase-Logo – PACDC">
            <a:extLst>
              <a:ext uri="{FF2B5EF4-FFF2-40B4-BE49-F238E27FC236}">
                <a16:creationId xmlns:a16="http://schemas.microsoft.com/office/drawing/2014/main" id="{C1276F3F-404C-05A2-8075-CABD40E91F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862" b="21022"/>
          <a:stretch>
            <a:fillRect/>
          </a:stretch>
        </p:blipFill>
        <p:spPr bwMode="auto">
          <a:xfrm>
            <a:off x="3493837" y="2369557"/>
            <a:ext cx="1678273" cy="558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CB0BCBE-07F5-83CB-56E0-F9DC370A9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404" y="2180920"/>
            <a:ext cx="2760271" cy="276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A1230F-4DFF-FD8A-53EF-F3EC98EFCFCB}"/>
              </a:ext>
            </a:extLst>
          </p:cNvPr>
          <p:cNvSpPr txBox="1"/>
          <p:nvPr/>
        </p:nvSpPr>
        <p:spPr>
          <a:xfrm>
            <a:off x="5812326" y="6150841"/>
            <a:ext cx="3435314" cy="369332"/>
          </a:xfrm>
          <a:prstGeom prst="rect">
            <a:avLst/>
          </a:prstGeom>
          <a:solidFill>
            <a:srgbClr val="980039"/>
          </a:solidFill>
        </p:spPr>
        <p:txBody>
          <a:bodyPr wrap="square" rtlCol="0">
            <a:spAutoFit/>
          </a:bodyPr>
          <a:lstStyle/>
          <a:p>
            <a:pPr algn="ctr"/>
            <a:r>
              <a:rPr lang="en-US" b="1">
                <a:solidFill>
                  <a:schemeClr val="lt1"/>
                </a:solidFill>
              </a:rPr>
              <a:t>New Financials Sector Weight </a:t>
            </a:r>
          </a:p>
        </p:txBody>
      </p:sp>
      <p:sp>
        <p:nvSpPr>
          <p:cNvPr id="10" name="TextBox 9">
            <a:extLst>
              <a:ext uri="{FF2B5EF4-FFF2-40B4-BE49-F238E27FC236}">
                <a16:creationId xmlns:a16="http://schemas.microsoft.com/office/drawing/2014/main" id="{3D1767FA-57AC-7235-8464-50AB72BA3DCF}"/>
              </a:ext>
            </a:extLst>
          </p:cNvPr>
          <p:cNvSpPr txBox="1"/>
          <p:nvPr/>
        </p:nvSpPr>
        <p:spPr>
          <a:xfrm>
            <a:off x="9352230" y="6150841"/>
            <a:ext cx="1086416" cy="369332"/>
          </a:xfrm>
          <a:prstGeom prst="rect">
            <a:avLst/>
          </a:prstGeom>
          <a:solidFill>
            <a:srgbClr val="EFF0F1"/>
          </a:solidFill>
          <a:ln w="28575">
            <a:solidFill>
              <a:schemeClr val="bg1">
                <a:lumMod val="85000"/>
              </a:schemeClr>
            </a:solidFill>
          </a:ln>
        </p:spPr>
        <p:txBody>
          <a:bodyPr wrap="square" rtlCol="0">
            <a:spAutoFit/>
          </a:bodyPr>
          <a:lstStyle/>
          <a:p>
            <a:pPr algn="ctr" defTabSz="457200"/>
            <a:r>
              <a:rPr lang="en-US">
                <a:solidFill>
                  <a:schemeClr val="dk1"/>
                </a:solidFill>
              </a:rPr>
              <a:t>15.88%</a:t>
            </a:r>
          </a:p>
        </p:txBody>
      </p:sp>
    </p:spTree>
    <p:extLst>
      <p:ext uri="{BB962C8B-B14F-4D97-AF65-F5344CB8AC3E}">
        <p14:creationId xmlns:p14="http://schemas.microsoft.com/office/powerpoint/2010/main" val="2547265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1134A-AAD2-4215-09ED-F73A0190BB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D45B261-069A-F3B3-A0EB-EDD31CB419AE}"/>
              </a:ext>
            </a:extLst>
          </p:cNvPr>
          <p:cNvSpPr/>
          <p:nvPr/>
        </p:nvSpPr>
        <p:spPr>
          <a:xfrm>
            <a:off x="461394" y="813732"/>
            <a:ext cx="2155971" cy="4991450"/>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spcBef>
                <a:spcPct val="0"/>
              </a:spcBef>
            </a:pPr>
            <a:r>
              <a:rPr lang="en-US" sz="2500" cap="all" dirty="0">
                <a:solidFill>
                  <a:srgbClr val="980039"/>
                </a:solidFill>
                <a:latin typeface="+mj-lt"/>
                <a:ea typeface="+mj-ea"/>
                <a:cs typeface="+mj-cs"/>
              </a:rPr>
              <a:t>Appendix #1: Bank of America corp. </a:t>
            </a:r>
            <a:r>
              <a:rPr lang="en-US" sz="2500" cap="all">
                <a:solidFill>
                  <a:srgbClr val="980039"/>
                </a:solidFill>
                <a:latin typeface="+mj-lt"/>
                <a:ea typeface="+mj-ea"/>
                <a:cs typeface="+mj-cs"/>
              </a:rPr>
              <a:t>dcf</a:t>
            </a:r>
            <a:endParaRPr lang="en-US" sz="2500" cap="all" dirty="0">
              <a:solidFill>
                <a:srgbClr val="980039"/>
              </a:solidFill>
              <a:latin typeface="+mj-lt"/>
              <a:ea typeface="+mj-ea"/>
              <a:cs typeface="+mj-cs"/>
            </a:endParaRPr>
          </a:p>
        </p:txBody>
      </p:sp>
      <p:pic>
        <p:nvPicPr>
          <p:cNvPr id="4" name="Picture 3" descr="A screenshot of a spreadsheet&#10;&#10;AI-generated content may be incorrect.">
            <a:extLst>
              <a:ext uri="{FF2B5EF4-FFF2-40B4-BE49-F238E27FC236}">
                <a16:creationId xmlns:a16="http://schemas.microsoft.com/office/drawing/2014/main" id="{A6A7190F-86F2-531D-F956-2C43BEA0F4A5}"/>
              </a:ext>
            </a:extLst>
          </p:cNvPr>
          <p:cNvPicPr>
            <a:picLocks noChangeAspect="1"/>
          </p:cNvPicPr>
          <p:nvPr/>
        </p:nvPicPr>
        <p:blipFill>
          <a:blip r:embed="rId2"/>
          <a:stretch>
            <a:fillRect/>
          </a:stretch>
        </p:blipFill>
        <p:spPr>
          <a:xfrm>
            <a:off x="2861582" y="815068"/>
            <a:ext cx="8863693" cy="5663293"/>
          </a:xfrm>
          <a:prstGeom prst="rect">
            <a:avLst/>
          </a:prstGeom>
        </p:spPr>
      </p:pic>
    </p:spTree>
    <p:extLst>
      <p:ext uri="{BB962C8B-B14F-4D97-AF65-F5344CB8AC3E}">
        <p14:creationId xmlns:p14="http://schemas.microsoft.com/office/powerpoint/2010/main" val="388651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50CB-B69C-EC55-0D6A-B0B0E6809D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29724C-3CB0-DCF6-7844-628F1BBBE57C}"/>
              </a:ext>
            </a:extLst>
          </p:cNvPr>
          <p:cNvSpPr/>
          <p:nvPr/>
        </p:nvSpPr>
        <p:spPr>
          <a:xfrm>
            <a:off x="461394" y="813732"/>
            <a:ext cx="2155971" cy="4991450"/>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spcBef>
                <a:spcPct val="0"/>
              </a:spcBef>
            </a:pPr>
            <a:r>
              <a:rPr lang="en-US" sz="2500" cap="all" dirty="0">
                <a:solidFill>
                  <a:srgbClr val="980039"/>
                </a:solidFill>
                <a:latin typeface="+mj-lt"/>
                <a:ea typeface="+mj-ea"/>
                <a:cs typeface="+mj-cs"/>
              </a:rPr>
              <a:t>Appendix #2: </a:t>
            </a:r>
            <a:r>
              <a:rPr lang="en-US" sz="2500" cap="all">
                <a:solidFill>
                  <a:srgbClr val="980039"/>
                </a:solidFill>
                <a:latin typeface="+mj-lt"/>
                <a:ea typeface="+mj-ea"/>
                <a:cs typeface="+mj-cs"/>
              </a:rPr>
              <a:t>jpmorgan</a:t>
            </a:r>
            <a:r>
              <a:rPr lang="en-US" sz="2500" cap="all" dirty="0">
                <a:solidFill>
                  <a:srgbClr val="980039"/>
                </a:solidFill>
                <a:latin typeface="+mj-lt"/>
                <a:ea typeface="+mj-ea"/>
                <a:cs typeface="+mj-cs"/>
              </a:rPr>
              <a:t> chase &amp; Co. </a:t>
            </a:r>
            <a:r>
              <a:rPr lang="en-US" sz="2500" cap="all">
                <a:solidFill>
                  <a:srgbClr val="980039"/>
                </a:solidFill>
                <a:latin typeface="+mj-lt"/>
                <a:ea typeface="+mj-ea"/>
                <a:cs typeface="+mj-cs"/>
              </a:rPr>
              <a:t>dcf</a:t>
            </a:r>
            <a:endParaRPr lang="en-US" sz="2500" cap="all" dirty="0">
              <a:solidFill>
                <a:srgbClr val="980039"/>
              </a:solidFill>
              <a:latin typeface="+mj-lt"/>
              <a:ea typeface="+mj-ea"/>
              <a:cs typeface="+mj-cs"/>
            </a:endParaRPr>
          </a:p>
        </p:txBody>
      </p:sp>
      <p:pic>
        <p:nvPicPr>
          <p:cNvPr id="3" name="Picture 2" descr="A screenshot of a spreadsheet&#10;&#10;AI-generated content may be incorrect.">
            <a:extLst>
              <a:ext uri="{FF2B5EF4-FFF2-40B4-BE49-F238E27FC236}">
                <a16:creationId xmlns:a16="http://schemas.microsoft.com/office/drawing/2014/main" id="{10A1501F-193A-EC1E-FD4B-19A7D15177CD}"/>
              </a:ext>
            </a:extLst>
          </p:cNvPr>
          <p:cNvPicPr>
            <a:picLocks noChangeAspect="1"/>
          </p:cNvPicPr>
          <p:nvPr/>
        </p:nvPicPr>
        <p:blipFill>
          <a:blip r:embed="rId2"/>
          <a:stretch>
            <a:fillRect/>
          </a:stretch>
        </p:blipFill>
        <p:spPr>
          <a:xfrm>
            <a:off x="2788784" y="815068"/>
            <a:ext cx="8791575" cy="5581650"/>
          </a:xfrm>
          <a:prstGeom prst="rect">
            <a:avLst/>
          </a:prstGeom>
        </p:spPr>
      </p:pic>
    </p:spTree>
    <p:extLst>
      <p:ext uri="{BB962C8B-B14F-4D97-AF65-F5344CB8AC3E}">
        <p14:creationId xmlns:p14="http://schemas.microsoft.com/office/powerpoint/2010/main" val="1110395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DD323-5644-878D-F254-5022310644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CA0F7C-33D4-D21D-E829-01D5C060301E}"/>
              </a:ext>
            </a:extLst>
          </p:cNvPr>
          <p:cNvSpPr/>
          <p:nvPr/>
        </p:nvSpPr>
        <p:spPr>
          <a:xfrm>
            <a:off x="461394" y="813732"/>
            <a:ext cx="2155971" cy="4991450"/>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spcBef>
                <a:spcPct val="0"/>
              </a:spcBef>
            </a:pPr>
            <a:r>
              <a:rPr lang="en-US" sz="2500" cap="all" dirty="0">
                <a:solidFill>
                  <a:srgbClr val="980039"/>
                </a:solidFill>
                <a:latin typeface="+mj-lt"/>
                <a:ea typeface="+mj-ea"/>
                <a:cs typeface="+mj-cs"/>
              </a:rPr>
              <a:t>Appendix #3: visa </a:t>
            </a:r>
            <a:r>
              <a:rPr lang="en-US" sz="2500" cap="all">
                <a:solidFill>
                  <a:srgbClr val="980039"/>
                </a:solidFill>
                <a:latin typeface="+mj-lt"/>
                <a:ea typeface="+mj-ea"/>
                <a:cs typeface="+mj-cs"/>
              </a:rPr>
              <a:t>inc.dcf</a:t>
            </a:r>
            <a:endParaRPr lang="en-US" sz="2500" cap="all" dirty="0">
              <a:solidFill>
                <a:srgbClr val="980039"/>
              </a:solidFill>
              <a:latin typeface="+mj-lt"/>
              <a:ea typeface="+mj-ea"/>
              <a:cs typeface="+mj-cs"/>
            </a:endParaRPr>
          </a:p>
        </p:txBody>
      </p:sp>
      <p:pic>
        <p:nvPicPr>
          <p:cNvPr id="3" name="Picture 2">
            <a:extLst>
              <a:ext uri="{FF2B5EF4-FFF2-40B4-BE49-F238E27FC236}">
                <a16:creationId xmlns:a16="http://schemas.microsoft.com/office/drawing/2014/main" id="{95AF1F77-5926-4C2E-01CF-D724A62CE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80" y="813732"/>
            <a:ext cx="8271547" cy="5738313"/>
          </a:xfrm>
          <a:prstGeom prst="rect">
            <a:avLst/>
          </a:prstGeom>
        </p:spPr>
      </p:pic>
    </p:spTree>
    <p:extLst>
      <p:ext uri="{BB962C8B-B14F-4D97-AF65-F5344CB8AC3E}">
        <p14:creationId xmlns:p14="http://schemas.microsoft.com/office/powerpoint/2010/main" val="2625879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F7B08-0B3A-3ECF-A0BF-5ADB7964D3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2143E6-8B89-D60D-D430-C741D836D564}"/>
              </a:ext>
            </a:extLst>
          </p:cNvPr>
          <p:cNvSpPr/>
          <p:nvPr/>
        </p:nvSpPr>
        <p:spPr>
          <a:xfrm>
            <a:off x="461394" y="813732"/>
            <a:ext cx="2155971" cy="4991450"/>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spcBef>
                <a:spcPct val="0"/>
              </a:spcBef>
            </a:pPr>
            <a:r>
              <a:rPr lang="en-US" sz="2500" cap="all" dirty="0">
                <a:solidFill>
                  <a:srgbClr val="980039"/>
                </a:solidFill>
                <a:latin typeface="+mj-lt"/>
                <a:ea typeface="+mj-ea"/>
                <a:cs typeface="+mj-cs"/>
              </a:rPr>
              <a:t>Appendix #4: </a:t>
            </a:r>
            <a:r>
              <a:rPr lang="en-US" sz="2500" cap="all">
                <a:solidFill>
                  <a:srgbClr val="980039"/>
                </a:solidFill>
                <a:latin typeface="+mj-lt"/>
                <a:ea typeface="+mj-ea"/>
                <a:cs typeface="+mj-cs"/>
              </a:rPr>
              <a:t>paypal</a:t>
            </a:r>
            <a:r>
              <a:rPr lang="en-US" sz="2500" cap="all" dirty="0">
                <a:solidFill>
                  <a:srgbClr val="980039"/>
                </a:solidFill>
                <a:latin typeface="+mj-lt"/>
                <a:ea typeface="+mj-ea"/>
                <a:cs typeface="+mj-cs"/>
              </a:rPr>
              <a:t> holdings inc. </a:t>
            </a:r>
            <a:r>
              <a:rPr lang="en-US" sz="2500" cap="all">
                <a:solidFill>
                  <a:srgbClr val="980039"/>
                </a:solidFill>
                <a:latin typeface="+mj-lt"/>
                <a:ea typeface="+mj-ea"/>
                <a:cs typeface="+mj-cs"/>
              </a:rPr>
              <a:t>dcf</a:t>
            </a:r>
            <a:endParaRPr lang="en-US" sz="2500" cap="all" dirty="0">
              <a:solidFill>
                <a:srgbClr val="980039"/>
              </a:solidFill>
              <a:latin typeface="+mj-lt"/>
              <a:ea typeface="+mj-ea"/>
              <a:cs typeface="+mj-cs"/>
            </a:endParaRPr>
          </a:p>
        </p:txBody>
      </p:sp>
      <p:pic>
        <p:nvPicPr>
          <p:cNvPr id="3" name="Picture 2">
            <a:extLst>
              <a:ext uri="{FF2B5EF4-FFF2-40B4-BE49-F238E27FC236}">
                <a16:creationId xmlns:a16="http://schemas.microsoft.com/office/drawing/2014/main" id="{FCB17A8F-5442-DF31-5C5D-7D34CC5E1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955" y="867831"/>
            <a:ext cx="8757651" cy="5990169"/>
          </a:xfrm>
          <a:prstGeom prst="rect">
            <a:avLst/>
          </a:prstGeom>
        </p:spPr>
      </p:pic>
    </p:spTree>
    <p:extLst>
      <p:ext uri="{BB962C8B-B14F-4D97-AF65-F5344CB8AC3E}">
        <p14:creationId xmlns:p14="http://schemas.microsoft.com/office/powerpoint/2010/main" val="939438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09560-6239-BF85-4D8E-19CDCDC138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4FD026-CF98-60AF-DBF0-8A93E88834F6}"/>
              </a:ext>
            </a:extLst>
          </p:cNvPr>
          <p:cNvSpPr>
            <a:spLocks noGrp="1"/>
          </p:cNvSpPr>
          <p:nvPr>
            <p:ph type="title" idx="4294967295"/>
          </p:nvPr>
        </p:nvSpPr>
        <p:spPr>
          <a:xfrm>
            <a:off x="0" y="977900"/>
            <a:ext cx="11029950" cy="989013"/>
          </a:xfrm>
        </p:spPr>
        <p:txBody>
          <a:bodyPr/>
          <a:lstStyle/>
          <a:p>
            <a:r>
              <a:rPr lang="en-US" dirty="0"/>
              <a:t>Appendix: global payments inc. </a:t>
            </a:r>
            <a:r>
              <a:rPr lang="en-US"/>
              <a:t>dcf</a:t>
            </a:r>
            <a:endParaRPr lang="en-US" dirty="0"/>
          </a:p>
        </p:txBody>
      </p:sp>
      <p:pic>
        <p:nvPicPr>
          <p:cNvPr id="5" name="Picture 4">
            <a:extLst>
              <a:ext uri="{FF2B5EF4-FFF2-40B4-BE49-F238E27FC236}">
                <a16:creationId xmlns:a16="http://schemas.microsoft.com/office/drawing/2014/main" id="{66528034-BBB5-4AD2-24D9-45FABE17C76A}"/>
              </a:ext>
            </a:extLst>
          </p:cNvPr>
          <p:cNvPicPr>
            <a:picLocks noChangeAspect="1"/>
          </p:cNvPicPr>
          <p:nvPr/>
        </p:nvPicPr>
        <p:blipFill>
          <a:blip r:embed="rId2"/>
          <a:stretch>
            <a:fillRect/>
          </a:stretch>
        </p:blipFill>
        <p:spPr>
          <a:xfrm>
            <a:off x="2880995" y="813732"/>
            <a:ext cx="8773311" cy="5958493"/>
          </a:xfrm>
          <a:prstGeom prst="rect">
            <a:avLst/>
          </a:prstGeom>
        </p:spPr>
      </p:pic>
      <p:sp>
        <p:nvSpPr>
          <p:cNvPr id="2" name="Rectangle 1">
            <a:extLst>
              <a:ext uri="{FF2B5EF4-FFF2-40B4-BE49-F238E27FC236}">
                <a16:creationId xmlns:a16="http://schemas.microsoft.com/office/drawing/2014/main" id="{71870C8B-DD86-7EFC-5F8E-75ED86C1B379}"/>
              </a:ext>
            </a:extLst>
          </p:cNvPr>
          <p:cNvSpPr/>
          <p:nvPr/>
        </p:nvSpPr>
        <p:spPr>
          <a:xfrm>
            <a:off x="461394" y="813732"/>
            <a:ext cx="2155971" cy="4991450"/>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spcBef>
                <a:spcPct val="0"/>
              </a:spcBef>
            </a:pPr>
            <a:r>
              <a:rPr lang="en-US" sz="2500" cap="all" dirty="0">
                <a:solidFill>
                  <a:srgbClr val="980039"/>
                </a:solidFill>
                <a:latin typeface="+mj-lt"/>
                <a:ea typeface="+mj-ea"/>
                <a:cs typeface="+mj-cs"/>
              </a:rPr>
              <a:t>Appendix #5: Global Payments Inc. DCF</a:t>
            </a:r>
          </a:p>
        </p:txBody>
      </p:sp>
    </p:spTree>
    <p:extLst>
      <p:ext uri="{BB962C8B-B14F-4D97-AF65-F5344CB8AC3E}">
        <p14:creationId xmlns:p14="http://schemas.microsoft.com/office/powerpoint/2010/main" val="129979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BA95-6DB5-7D61-9C72-F5614B1C3802}"/>
            </a:ext>
          </a:extLst>
        </p:cNvPr>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2C102263-946C-742C-4D9E-198BB57C01BC}"/>
              </a:ext>
            </a:extLst>
          </p:cNvPr>
          <p:cNvGraphicFramePr>
            <a:graphicFrameLocks noGrp="1"/>
          </p:cNvGraphicFramePr>
          <p:nvPr>
            <p:ph idx="1"/>
          </p:nvPr>
        </p:nvGraphicFramePr>
        <p:xfrm>
          <a:off x="581025" y="1961541"/>
          <a:ext cx="11029948" cy="599567"/>
        </p:xfrm>
        <a:graphic>
          <a:graphicData uri="http://schemas.openxmlformats.org/drawingml/2006/table">
            <a:tbl>
              <a:tblPr firstRow="1" bandRow="1">
                <a:tableStyleId>{5C22544A-7EE6-4342-B048-85BDC9FD1C3A}</a:tableStyleId>
              </a:tblPr>
              <a:tblGrid>
                <a:gridCol w="4064441">
                  <a:extLst>
                    <a:ext uri="{9D8B030D-6E8A-4147-A177-3AD203B41FA5}">
                      <a16:colId xmlns:a16="http://schemas.microsoft.com/office/drawing/2014/main" val="2817109551"/>
                    </a:ext>
                  </a:extLst>
                </a:gridCol>
                <a:gridCol w="1840778">
                  <a:extLst>
                    <a:ext uri="{9D8B030D-6E8A-4147-A177-3AD203B41FA5}">
                      <a16:colId xmlns:a16="http://schemas.microsoft.com/office/drawing/2014/main" val="2506505392"/>
                    </a:ext>
                  </a:extLst>
                </a:gridCol>
                <a:gridCol w="1325361">
                  <a:extLst>
                    <a:ext uri="{9D8B030D-6E8A-4147-A177-3AD203B41FA5}">
                      <a16:colId xmlns:a16="http://schemas.microsoft.com/office/drawing/2014/main" val="2583485876"/>
                    </a:ext>
                  </a:extLst>
                </a:gridCol>
                <a:gridCol w="1281182">
                  <a:extLst>
                    <a:ext uri="{9D8B030D-6E8A-4147-A177-3AD203B41FA5}">
                      <a16:colId xmlns:a16="http://schemas.microsoft.com/office/drawing/2014/main" val="1724570160"/>
                    </a:ext>
                  </a:extLst>
                </a:gridCol>
                <a:gridCol w="1163373">
                  <a:extLst>
                    <a:ext uri="{9D8B030D-6E8A-4147-A177-3AD203B41FA5}">
                      <a16:colId xmlns:a16="http://schemas.microsoft.com/office/drawing/2014/main" val="1534543237"/>
                    </a:ext>
                  </a:extLst>
                </a:gridCol>
                <a:gridCol w="1354813">
                  <a:extLst>
                    <a:ext uri="{9D8B030D-6E8A-4147-A177-3AD203B41FA5}">
                      <a16:colId xmlns:a16="http://schemas.microsoft.com/office/drawing/2014/main" val="339787846"/>
                    </a:ext>
                  </a:extLst>
                </a:gridCol>
              </a:tblGrid>
              <a:tr h="599567">
                <a:tc>
                  <a:txBody>
                    <a:bodyPr/>
                    <a:lstStyle/>
                    <a:p>
                      <a:pPr marL="0" algn="l" rtl="0" eaLnBrk="1" latinLnBrk="0" hangingPunct="1">
                        <a:buNone/>
                      </a:pPr>
                      <a:r>
                        <a:rPr lang="en-US" sz="1800" b="1" kern="1200">
                          <a:solidFill>
                            <a:srgbClr val="FFFFFF"/>
                          </a:solidFill>
                          <a:effectLst/>
                          <a:latin typeface="Gill Sans MT" panose="020B0502020104020203" pitchFamily="34" charset="0"/>
                        </a:rPr>
                        <a:t>Industry</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buNone/>
                      </a:pPr>
                      <a:r>
                        <a:rPr lang="en-US" sz="1800" b="1" kern="1200">
                          <a:solidFill>
                            <a:srgbClr val="FFFFFF"/>
                          </a:solidFill>
                          <a:effectLst/>
                          <a:latin typeface="Gill Sans MT" panose="020B0502020104020203" pitchFamily="34" charset="0"/>
                        </a:rPr>
                        <a:t>Ticker</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buNone/>
                      </a:pPr>
                      <a:r>
                        <a:rPr lang="en-US" sz="1800" b="1" kern="1200">
                          <a:solidFill>
                            <a:srgbClr val="FFFFFF"/>
                          </a:solidFill>
                          <a:effectLst/>
                          <a:latin typeface="Gill Sans MT" panose="020B0502020104020203" pitchFamily="34" charset="0"/>
                        </a:rPr>
                        <a:t>P/E</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buNone/>
                      </a:pPr>
                      <a:r>
                        <a:rPr lang="en-US" sz="1800" b="1" kern="1200">
                          <a:solidFill>
                            <a:srgbClr val="FFFFFF"/>
                          </a:solidFill>
                          <a:effectLst/>
                          <a:latin typeface="Gill Sans MT" panose="020B0502020104020203" pitchFamily="34" charset="0"/>
                        </a:rPr>
                        <a:t>P/B</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buNone/>
                      </a:pPr>
                      <a:r>
                        <a:rPr lang="en-US" sz="1800" b="1" kern="1200">
                          <a:solidFill>
                            <a:srgbClr val="FFFFFF"/>
                          </a:solidFill>
                          <a:effectLst/>
                          <a:latin typeface="Gill Sans MT" panose="020B0502020104020203" pitchFamily="34" charset="0"/>
                        </a:rPr>
                        <a:t>P/S</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buNone/>
                      </a:pPr>
                      <a:r>
                        <a:rPr lang="en-US" sz="1800" b="1" kern="1200">
                          <a:solidFill>
                            <a:srgbClr val="FFFFFF"/>
                          </a:solidFill>
                          <a:effectLst/>
                          <a:latin typeface="Gill Sans MT" panose="020B0502020104020203" pitchFamily="34" charset="0"/>
                        </a:rPr>
                        <a:t>ROE (%)</a:t>
                      </a:r>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4141251616"/>
                  </a:ext>
                </a:extLst>
              </a:tr>
            </a:tbl>
          </a:graphicData>
        </a:graphic>
      </p:graphicFrame>
      <p:sp>
        <p:nvSpPr>
          <p:cNvPr id="4" name="Title 3">
            <a:extLst>
              <a:ext uri="{FF2B5EF4-FFF2-40B4-BE49-F238E27FC236}">
                <a16:creationId xmlns:a16="http://schemas.microsoft.com/office/drawing/2014/main" id="{81699194-6194-20FD-5A2B-24D3751ECC5C}"/>
              </a:ext>
            </a:extLst>
          </p:cNvPr>
          <p:cNvSpPr>
            <a:spLocks noGrp="1"/>
          </p:cNvSpPr>
          <p:nvPr>
            <p:ph type="title"/>
          </p:nvPr>
        </p:nvSpPr>
        <p:spPr/>
        <p:txBody>
          <a:bodyPr/>
          <a:lstStyle/>
          <a:p>
            <a:r>
              <a:rPr lang="en-US"/>
              <a:t>Breaking Down the Financial Sector </a:t>
            </a:r>
          </a:p>
        </p:txBody>
      </p:sp>
      <p:graphicFrame>
        <p:nvGraphicFramePr>
          <p:cNvPr id="7" name="Table 6">
            <a:extLst>
              <a:ext uri="{FF2B5EF4-FFF2-40B4-BE49-F238E27FC236}">
                <a16:creationId xmlns:a16="http://schemas.microsoft.com/office/drawing/2014/main" id="{6C292986-028F-2D64-E8EF-1426414ED8C2}"/>
              </a:ext>
            </a:extLst>
          </p:cNvPr>
          <p:cNvGraphicFramePr>
            <a:graphicFrameLocks noGrp="1"/>
          </p:cNvGraphicFramePr>
          <p:nvPr/>
        </p:nvGraphicFramePr>
        <p:xfrm>
          <a:off x="2304361" y="2139108"/>
          <a:ext cx="7589285" cy="4037571"/>
        </p:xfrm>
        <a:graphic>
          <a:graphicData uri="http://schemas.openxmlformats.org/drawingml/2006/table">
            <a:tbl>
              <a:tblPr firstRow="1" bandRow="1">
                <a:tableStyleId>{5C22544A-7EE6-4342-B048-85BDC9FD1C3A}</a:tableStyleId>
              </a:tblPr>
              <a:tblGrid>
                <a:gridCol w="1517857">
                  <a:extLst>
                    <a:ext uri="{9D8B030D-6E8A-4147-A177-3AD203B41FA5}">
                      <a16:colId xmlns:a16="http://schemas.microsoft.com/office/drawing/2014/main" val="590427289"/>
                    </a:ext>
                  </a:extLst>
                </a:gridCol>
                <a:gridCol w="1517857">
                  <a:extLst>
                    <a:ext uri="{9D8B030D-6E8A-4147-A177-3AD203B41FA5}">
                      <a16:colId xmlns:a16="http://schemas.microsoft.com/office/drawing/2014/main" val="2942091350"/>
                    </a:ext>
                  </a:extLst>
                </a:gridCol>
                <a:gridCol w="1517857">
                  <a:extLst>
                    <a:ext uri="{9D8B030D-6E8A-4147-A177-3AD203B41FA5}">
                      <a16:colId xmlns:a16="http://schemas.microsoft.com/office/drawing/2014/main" val="111365238"/>
                    </a:ext>
                  </a:extLst>
                </a:gridCol>
                <a:gridCol w="1517857">
                  <a:extLst>
                    <a:ext uri="{9D8B030D-6E8A-4147-A177-3AD203B41FA5}">
                      <a16:colId xmlns:a16="http://schemas.microsoft.com/office/drawing/2014/main" val="2740540826"/>
                    </a:ext>
                  </a:extLst>
                </a:gridCol>
                <a:gridCol w="1517857">
                  <a:extLst>
                    <a:ext uri="{9D8B030D-6E8A-4147-A177-3AD203B41FA5}">
                      <a16:colId xmlns:a16="http://schemas.microsoft.com/office/drawing/2014/main" val="2106049131"/>
                    </a:ext>
                  </a:extLst>
                </a:gridCol>
              </a:tblGrid>
              <a:tr h="303976">
                <a:tc>
                  <a:txBody>
                    <a:bodyPr/>
                    <a:lstStyle/>
                    <a:p>
                      <a:r>
                        <a:rPr lang="en-US"/>
                        <a:t>Industry</a:t>
                      </a:r>
                    </a:p>
                  </a:txBody>
                  <a:tcPr>
                    <a:solidFill>
                      <a:srgbClr val="980039"/>
                    </a:solidFill>
                  </a:tcPr>
                </a:tc>
                <a:tc>
                  <a:txBody>
                    <a:bodyPr/>
                    <a:lstStyle/>
                    <a:p>
                      <a:r>
                        <a:rPr lang="en-US"/>
                        <a:t>Ticker </a:t>
                      </a:r>
                    </a:p>
                  </a:txBody>
                  <a:tcPr>
                    <a:solidFill>
                      <a:srgbClr val="980039"/>
                    </a:solidFill>
                  </a:tcPr>
                </a:tc>
                <a:tc>
                  <a:txBody>
                    <a:bodyPr/>
                    <a:lstStyle/>
                    <a:p>
                      <a:r>
                        <a:rPr lang="en-US"/>
                        <a:t>P/E</a:t>
                      </a:r>
                    </a:p>
                  </a:txBody>
                  <a:tcPr>
                    <a:solidFill>
                      <a:srgbClr val="980039"/>
                    </a:solidFill>
                  </a:tcPr>
                </a:tc>
                <a:tc>
                  <a:txBody>
                    <a:bodyPr/>
                    <a:lstStyle/>
                    <a:p>
                      <a:r>
                        <a:rPr lang="en-US"/>
                        <a:t>P/B</a:t>
                      </a:r>
                    </a:p>
                  </a:txBody>
                  <a:tcPr>
                    <a:solidFill>
                      <a:srgbClr val="980039"/>
                    </a:solidFill>
                  </a:tcPr>
                </a:tc>
                <a:tc>
                  <a:txBody>
                    <a:bodyPr/>
                    <a:lstStyle/>
                    <a:p>
                      <a:r>
                        <a:rPr lang="en-US"/>
                        <a:t>P/S</a:t>
                      </a:r>
                    </a:p>
                  </a:txBody>
                  <a:tcPr>
                    <a:solidFill>
                      <a:srgbClr val="980039"/>
                    </a:solidFill>
                  </a:tcPr>
                </a:tc>
                <a:extLst>
                  <a:ext uri="{0D108BD9-81ED-4DB2-BD59-A6C34878D82A}">
                    <a16:rowId xmlns:a16="http://schemas.microsoft.com/office/drawing/2014/main" val="532652224"/>
                  </a:ext>
                </a:extLst>
              </a:tr>
              <a:tr h="303976">
                <a:tc>
                  <a:txBody>
                    <a:bodyPr/>
                    <a:lstStyle/>
                    <a:p>
                      <a:r>
                        <a:rPr lang="en-US"/>
                        <a:t>Banks </a:t>
                      </a:r>
                    </a:p>
                  </a:txBody>
                  <a:tcPr/>
                </a:tc>
                <a:tc>
                  <a:txBody>
                    <a:bodyPr/>
                    <a:lstStyle/>
                    <a:p>
                      <a:r>
                        <a:rPr lang="en-US"/>
                        <a:t>S5BANKX</a:t>
                      </a:r>
                    </a:p>
                  </a:txBody>
                  <a:tcPr/>
                </a:tc>
                <a:tc>
                  <a:txBody>
                    <a:bodyPr/>
                    <a:lstStyle/>
                    <a:p>
                      <a:r>
                        <a:rPr lang="en-US"/>
                        <a:t>13.6</a:t>
                      </a:r>
                    </a:p>
                  </a:txBody>
                  <a:tcPr/>
                </a:tc>
                <a:tc>
                  <a:txBody>
                    <a:bodyPr/>
                    <a:lstStyle/>
                    <a:p>
                      <a:r>
                        <a:rPr lang="en-US"/>
                        <a:t>1.59</a:t>
                      </a:r>
                    </a:p>
                  </a:txBody>
                  <a:tcPr/>
                </a:tc>
                <a:tc>
                  <a:txBody>
                    <a:bodyPr/>
                    <a:lstStyle/>
                    <a:p>
                      <a:r>
                        <a:rPr lang="en-US"/>
                        <a:t>2.16</a:t>
                      </a:r>
                    </a:p>
                  </a:txBody>
                  <a:tcPr/>
                </a:tc>
                <a:extLst>
                  <a:ext uri="{0D108BD9-81ED-4DB2-BD59-A6C34878D82A}">
                    <a16:rowId xmlns:a16="http://schemas.microsoft.com/office/drawing/2014/main" val="2881489622"/>
                  </a:ext>
                </a:extLst>
              </a:tr>
              <a:tr h="531959">
                <a:tc>
                  <a:txBody>
                    <a:bodyPr/>
                    <a:lstStyle/>
                    <a:p>
                      <a:pPr lvl="0">
                        <a:buNone/>
                      </a:pPr>
                      <a:r>
                        <a:rPr lang="en-US"/>
                        <a:t>Capital Markets </a:t>
                      </a:r>
                    </a:p>
                  </a:txBody>
                  <a:tcPr/>
                </a:tc>
                <a:tc>
                  <a:txBody>
                    <a:bodyPr/>
                    <a:lstStyle/>
                    <a:p>
                      <a:r>
                        <a:rPr lang="en-US"/>
                        <a:t>S5CAPM</a:t>
                      </a:r>
                    </a:p>
                  </a:txBody>
                  <a:tcPr/>
                </a:tc>
                <a:tc>
                  <a:txBody>
                    <a:bodyPr/>
                    <a:lstStyle/>
                    <a:p>
                      <a:r>
                        <a:rPr lang="en-US"/>
                        <a:t>23.64</a:t>
                      </a:r>
                    </a:p>
                  </a:txBody>
                  <a:tcPr/>
                </a:tc>
                <a:tc>
                  <a:txBody>
                    <a:bodyPr/>
                    <a:lstStyle/>
                    <a:p>
                      <a:r>
                        <a:rPr lang="en-US"/>
                        <a:t>3.45</a:t>
                      </a:r>
                    </a:p>
                  </a:txBody>
                  <a:tcPr/>
                </a:tc>
                <a:tc>
                  <a:txBody>
                    <a:bodyPr/>
                    <a:lstStyle/>
                    <a:p>
                      <a:r>
                        <a:rPr lang="en-US"/>
                        <a:t>3.95</a:t>
                      </a:r>
                    </a:p>
                  </a:txBody>
                  <a:tcPr/>
                </a:tc>
                <a:extLst>
                  <a:ext uri="{0D108BD9-81ED-4DB2-BD59-A6C34878D82A}">
                    <a16:rowId xmlns:a16="http://schemas.microsoft.com/office/drawing/2014/main" val="3928325341"/>
                  </a:ext>
                </a:extLst>
              </a:tr>
              <a:tr h="531959">
                <a:tc>
                  <a:txBody>
                    <a:bodyPr/>
                    <a:lstStyle/>
                    <a:p>
                      <a:pPr lvl="0">
                        <a:buNone/>
                      </a:pPr>
                      <a:r>
                        <a:rPr lang="en-US"/>
                        <a:t>Consumer Finance </a:t>
                      </a:r>
                    </a:p>
                  </a:txBody>
                  <a:tcPr/>
                </a:tc>
                <a:tc>
                  <a:txBody>
                    <a:bodyPr/>
                    <a:lstStyle/>
                    <a:p>
                      <a:r>
                        <a:rPr lang="en-US"/>
                        <a:t>S5CFINX</a:t>
                      </a:r>
                    </a:p>
                  </a:txBody>
                  <a:tcPr/>
                </a:tc>
                <a:tc>
                  <a:txBody>
                    <a:bodyPr/>
                    <a:lstStyle/>
                    <a:p>
                      <a:r>
                        <a:rPr lang="en-US"/>
                        <a:t>28.94</a:t>
                      </a:r>
                    </a:p>
                  </a:txBody>
                  <a:tcPr/>
                </a:tc>
                <a:tc>
                  <a:txBody>
                    <a:bodyPr/>
                    <a:lstStyle/>
                    <a:p>
                      <a:r>
                        <a:rPr lang="en-US"/>
                        <a:t>2.44</a:t>
                      </a:r>
                    </a:p>
                  </a:txBody>
                  <a:tcPr/>
                </a:tc>
                <a:tc>
                  <a:txBody>
                    <a:bodyPr/>
                    <a:lstStyle/>
                    <a:p>
                      <a:r>
                        <a:rPr lang="en-US"/>
                        <a:t>2.54</a:t>
                      </a:r>
                    </a:p>
                  </a:txBody>
                  <a:tcPr/>
                </a:tc>
                <a:extLst>
                  <a:ext uri="{0D108BD9-81ED-4DB2-BD59-A6C34878D82A}">
                    <a16:rowId xmlns:a16="http://schemas.microsoft.com/office/drawing/2014/main" val="957758778"/>
                  </a:ext>
                </a:extLst>
              </a:tr>
              <a:tr h="531959">
                <a:tc>
                  <a:txBody>
                    <a:bodyPr/>
                    <a:lstStyle/>
                    <a:p>
                      <a:r>
                        <a:rPr lang="en-US"/>
                        <a:t>Financial Services </a:t>
                      </a:r>
                    </a:p>
                  </a:txBody>
                  <a:tcPr/>
                </a:tc>
                <a:tc>
                  <a:txBody>
                    <a:bodyPr/>
                    <a:lstStyle/>
                    <a:p>
                      <a:r>
                        <a:rPr lang="en-US"/>
                        <a:t>S5DIVF</a:t>
                      </a:r>
                    </a:p>
                  </a:txBody>
                  <a:tcPr/>
                </a:tc>
                <a:tc>
                  <a:txBody>
                    <a:bodyPr/>
                    <a:lstStyle/>
                    <a:p>
                      <a:r>
                        <a:rPr lang="en-US"/>
                        <a:t>24.92</a:t>
                      </a:r>
                    </a:p>
                  </a:txBody>
                  <a:tcPr/>
                </a:tc>
                <a:tc>
                  <a:txBody>
                    <a:bodyPr/>
                    <a:lstStyle/>
                    <a:p>
                      <a:r>
                        <a:rPr lang="en-US"/>
                        <a:t>3.19</a:t>
                      </a:r>
                    </a:p>
                  </a:txBody>
                  <a:tcPr/>
                </a:tc>
                <a:tc>
                  <a:txBody>
                    <a:bodyPr/>
                    <a:lstStyle/>
                    <a:p>
                      <a:r>
                        <a:rPr lang="en-US"/>
                        <a:t>4.02</a:t>
                      </a:r>
                    </a:p>
                  </a:txBody>
                  <a:tcPr/>
                </a:tc>
                <a:extLst>
                  <a:ext uri="{0D108BD9-81ED-4DB2-BD59-A6C34878D82A}">
                    <a16:rowId xmlns:a16="http://schemas.microsoft.com/office/drawing/2014/main" val="1623350302"/>
                  </a:ext>
                </a:extLst>
              </a:tr>
              <a:tr h="303976">
                <a:tc>
                  <a:txBody>
                    <a:bodyPr/>
                    <a:lstStyle/>
                    <a:p>
                      <a:r>
                        <a:rPr lang="en-US"/>
                        <a:t>Insurance </a:t>
                      </a:r>
                    </a:p>
                  </a:txBody>
                  <a:tcPr/>
                </a:tc>
                <a:tc>
                  <a:txBody>
                    <a:bodyPr/>
                    <a:lstStyle/>
                    <a:p>
                      <a:r>
                        <a:rPr lang="en-US"/>
                        <a:t>S5INSU</a:t>
                      </a:r>
                    </a:p>
                  </a:txBody>
                  <a:tcPr/>
                </a:tc>
                <a:tc>
                  <a:txBody>
                    <a:bodyPr/>
                    <a:lstStyle/>
                    <a:p>
                      <a:r>
                        <a:rPr lang="en-US"/>
                        <a:t>14.33</a:t>
                      </a:r>
                    </a:p>
                  </a:txBody>
                  <a:tcPr/>
                </a:tc>
                <a:tc>
                  <a:txBody>
                    <a:bodyPr/>
                    <a:lstStyle/>
                    <a:p>
                      <a:r>
                        <a:rPr lang="en-US"/>
                        <a:t>2.27</a:t>
                      </a:r>
                    </a:p>
                  </a:txBody>
                  <a:tcPr/>
                </a:tc>
                <a:tc>
                  <a:txBody>
                    <a:bodyPr/>
                    <a:lstStyle/>
                    <a:p>
                      <a:r>
                        <a:rPr lang="en-US"/>
                        <a:t>1.63</a:t>
                      </a:r>
                    </a:p>
                  </a:txBody>
                  <a:tcPr/>
                </a:tc>
                <a:extLst>
                  <a:ext uri="{0D108BD9-81ED-4DB2-BD59-A6C34878D82A}">
                    <a16:rowId xmlns:a16="http://schemas.microsoft.com/office/drawing/2014/main" val="910787001"/>
                  </a:ext>
                </a:extLst>
              </a:tr>
              <a:tr h="531959">
                <a:tc>
                  <a:txBody>
                    <a:bodyPr/>
                    <a:lstStyle/>
                    <a:p>
                      <a:r>
                        <a:rPr lang="en-US"/>
                        <a:t>Financial Sector </a:t>
                      </a:r>
                    </a:p>
                  </a:txBody>
                  <a:tcPr/>
                </a:tc>
                <a:tc>
                  <a:txBody>
                    <a:bodyPr/>
                    <a:lstStyle/>
                    <a:p>
                      <a:r>
                        <a:rPr lang="en-US"/>
                        <a:t>S5FINL</a:t>
                      </a:r>
                    </a:p>
                  </a:txBody>
                  <a:tcPr/>
                </a:tc>
                <a:tc>
                  <a:txBody>
                    <a:bodyPr/>
                    <a:lstStyle/>
                    <a:p>
                      <a:r>
                        <a:rPr lang="en-US"/>
                        <a:t>19.24</a:t>
                      </a:r>
                    </a:p>
                  </a:txBody>
                  <a:tcPr/>
                </a:tc>
                <a:tc>
                  <a:txBody>
                    <a:bodyPr/>
                    <a:lstStyle/>
                    <a:p>
                      <a:r>
                        <a:rPr lang="en-US"/>
                        <a:t>2.43</a:t>
                      </a:r>
                    </a:p>
                  </a:txBody>
                  <a:tcPr/>
                </a:tc>
                <a:tc>
                  <a:txBody>
                    <a:bodyPr/>
                    <a:lstStyle/>
                    <a:p>
                      <a:r>
                        <a:rPr lang="en-US"/>
                        <a:t>2.83</a:t>
                      </a:r>
                    </a:p>
                  </a:txBody>
                  <a:tcPr/>
                </a:tc>
                <a:extLst>
                  <a:ext uri="{0D108BD9-81ED-4DB2-BD59-A6C34878D82A}">
                    <a16:rowId xmlns:a16="http://schemas.microsoft.com/office/drawing/2014/main" val="2753953149"/>
                  </a:ext>
                </a:extLst>
              </a:tr>
              <a:tr h="379971">
                <a:tc>
                  <a:txBody>
                    <a:bodyPr/>
                    <a:lstStyle/>
                    <a:p>
                      <a:r>
                        <a:rPr lang="en-US"/>
                        <a:t>S&amp;P 500 </a:t>
                      </a:r>
                    </a:p>
                  </a:txBody>
                  <a:tcPr/>
                </a:tc>
                <a:tc>
                  <a:txBody>
                    <a:bodyPr/>
                    <a:lstStyle/>
                    <a:p>
                      <a:r>
                        <a:rPr lang="en-US"/>
                        <a:t>SPX</a:t>
                      </a:r>
                    </a:p>
                  </a:txBody>
                  <a:tcPr/>
                </a:tc>
                <a:tc>
                  <a:txBody>
                    <a:bodyPr/>
                    <a:lstStyle/>
                    <a:p>
                      <a:r>
                        <a:rPr lang="en-US"/>
                        <a:t>28.02</a:t>
                      </a:r>
                    </a:p>
                  </a:txBody>
                  <a:tcPr/>
                </a:tc>
                <a:tc>
                  <a:txBody>
                    <a:bodyPr/>
                    <a:lstStyle/>
                    <a:p>
                      <a:r>
                        <a:rPr lang="en-US"/>
                        <a:t>5.50</a:t>
                      </a:r>
                    </a:p>
                  </a:txBody>
                  <a:tcPr/>
                </a:tc>
                <a:tc>
                  <a:txBody>
                    <a:bodyPr/>
                    <a:lstStyle/>
                    <a:p>
                      <a:r>
                        <a:rPr lang="en-US"/>
                        <a:t>3.35</a:t>
                      </a:r>
                    </a:p>
                  </a:txBody>
                  <a:tcPr/>
                </a:tc>
                <a:extLst>
                  <a:ext uri="{0D108BD9-81ED-4DB2-BD59-A6C34878D82A}">
                    <a16:rowId xmlns:a16="http://schemas.microsoft.com/office/drawing/2014/main" val="4179409442"/>
                  </a:ext>
                </a:extLst>
              </a:tr>
            </a:tbl>
          </a:graphicData>
        </a:graphic>
      </p:graphicFrame>
      <p:sp>
        <p:nvSpPr>
          <p:cNvPr id="2" name="TextBox 1">
            <a:extLst>
              <a:ext uri="{FF2B5EF4-FFF2-40B4-BE49-F238E27FC236}">
                <a16:creationId xmlns:a16="http://schemas.microsoft.com/office/drawing/2014/main" id="{E3EB7E01-217B-B669-CBBA-5CF221C5D61B}"/>
              </a:ext>
            </a:extLst>
          </p:cNvPr>
          <p:cNvSpPr txBox="1"/>
          <p:nvPr/>
        </p:nvSpPr>
        <p:spPr>
          <a:xfrm>
            <a:off x="7485604" y="6176679"/>
            <a:ext cx="2408042" cy="3087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lumMod val="76000"/>
                  </a:schemeClr>
                </a:solidFill>
              </a:rPr>
              <a:t>Source: </a:t>
            </a:r>
            <a:r>
              <a:rPr lang="en-US" sz="1400" b="1" i="1" dirty="0">
                <a:solidFill>
                  <a:schemeClr val="bg1">
                    <a:lumMod val="76000"/>
                  </a:schemeClr>
                </a:solidFill>
              </a:rPr>
              <a:t>Bloomberg Terminal</a:t>
            </a:r>
          </a:p>
        </p:txBody>
      </p:sp>
    </p:spTree>
    <p:extLst>
      <p:ext uri="{BB962C8B-B14F-4D97-AF65-F5344CB8AC3E}">
        <p14:creationId xmlns:p14="http://schemas.microsoft.com/office/powerpoint/2010/main" val="2976841516"/>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6E53E8-27F0-C6AC-4DBB-D8CF29DBDEC7}"/>
              </a:ext>
            </a:extLst>
          </p:cNvPr>
          <p:cNvGraphicFramePr>
            <a:graphicFrameLocks noGrp="1"/>
          </p:cNvGraphicFramePr>
          <p:nvPr>
            <p:ph idx="1"/>
          </p:nvPr>
        </p:nvGraphicFramePr>
        <p:xfrm>
          <a:off x="438727" y="2135909"/>
          <a:ext cx="11177511" cy="3728243"/>
        </p:xfrm>
        <a:graphic>
          <a:graphicData uri="http://schemas.openxmlformats.org/drawingml/2006/table">
            <a:tbl>
              <a:tblPr firstRow="1" bandRow="1">
                <a:tableStyleId>{5C22544A-7EE6-4342-B048-85BDC9FD1C3A}</a:tableStyleId>
              </a:tblPr>
              <a:tblGrid>
                <a:gridCol w="2235503">
                  <a:extLst>
                    <a:ext uri="{9D8B030D-6E8A-4147-A177-3AD203B41FA5}">
                      <a16:colId xmlns:a16="http://schemas.microsoft.com/office/drawing/2014/main" val="1874094281"/>
                    </a:ext>
                  </a:extLst>
                </a:gridCol>
                <a:gridCol w="2216727">
                  <a:extLst>
                    <a:ext uri="{9D8B030D-6E8A-4147-A177-3AD203B41FA5}">
                      <a16:colId xmlns:a16="http://schemas.microsoft.com/office/drawing/2014/main" val="4145186303"/>
                    </a:ext>
                  </a:extLst>
                </a:gridCol>
                <a:gridCol w="2254275">
                  <a:extLst>
                    <a:ext uri="{9D8B030D-6E8A-4147-A177-3AD203B41FA5}">
                      <a16:colId xmlns:a16="http://schemas.microsoft.com/office/drawing/2014/main" val="3456325975"/>
                    </a:ext>
                  </a:extLst>
                </a:gridCol>
                <a:gridCol w="2235503">
                  <a:extLst>
                    <a:ext uri="{9D8B030D-6E8A-4147-A177-3AD203B41FA5}">
                      <a16:colId xmlns:a16="http://schemas.microsoft.com/office/drawing/2014/main" val="2913692829"/>
                    </a:ext>
                  </a:extLst>
                </a:gridCol>
                <a:gridCol w="2235503">
                  <a:extLst>
                    <a:ext uri="{9D8B030D-6E8A-4147-A177-3AD203B41FA5}">
                      <a16:colId xmlns:a16="http://schemas.microsoft.com/office/drawing/2014/main" val="3137387461"/>
                    </a:ext>
                  </a:extLst>
                </a:gridCol>
              </a:tblGrid>
              <a:tr h="299158">
                <a:tc>
                  <a:txBody>
                    <a:bodyPr/>
                    <a:lstStyle/>
                    <a:p>
                      <a:r>
                        <a:rPr lang="en-US"/>
                        <a:t>Company</a:t>
                      </a:r>
                    </a:p>
                  </a:txBody>
                  <a:tcPr>
                    <a:solidFill>
                      <a:srgbClr val="980039"/>
                    </a:solidFill>
                  </a:tcPr>
                </a:tc>
                <a:tc>
                  <a:txBody>
                    <a:bodyPr/>
                    <a:lstStyle/>
                    <a:p>
                      <a:r>
                        <a:rPr lang="en-US"/>
                        <a:t>Ticker</a:t>
                      </a:r>
                    </a:p>
                  </a:txBody>
                  <a:tcPr>
                    <a:solidFill>
                      <a:srgbClr val="980039"/>
                    </a:solidFill>
                  </a:tcPr>
                </a:tc>
                <a:tc>
                  <a:txBody>
                    <a:bodyPr/>
                    <a:lstStyle/>
                    <a:p>
                      <a:r>
                        <a:rPr lang="en-US"/>
                        <a:t>P/E</a:t>
                      </a:r>
                    </a:p>
                  </a:txBody>
                  <a:tcPr>
                    <a:solidFill>
                      <a:srgbClr val="980039"/>
                    </a:solidFill>
                  </a:tcPr>
                </a:tc>
                <a:tc>
                  <a:txBody>
                    <a:bodyPr/>
                    <a:lstStyle/>
                    <a:p>
                      <a:r>
                        <a:rPr lang="en-US"/>
                        <a:t>P/</a:t>
                      </a:r>
                      <a:r>
                        <a:rPr lang="en-US" b="1"/>
                        <a:t>B</a:t>
                      </a:r>
                      <a:endParaRPr lang="en-US"/>
                    </a:p>
                  </a:txBody>
                  <a:tcPr>
                    <a:solidFill>
                      <a:srgbClr val="980039"/>
                    </a:solidFill>
                  </a:tcPr>
                </a:tc>
                <a:tc>
                  <a:txBody>
                    <a:bodyPr/>
                    <a:lstStyle/>
                    <a:p>
                      <a:r>
                        <a:rPr lang="en-US"/>
                        <a:t>P/S</a:t>
                      </a:r>
                    </a:p>
                  </a:txBody>
                  <a:tcPr>
                    <a:solidFill>
                      <a:srgbClr val="980039"/>
                    </a:solidFill>
                  </a:tcPr>
                </a:tc>
                <a:extLst>
                  <a:ext uri="{0D108BD9-81ED-4DB2-BD59-A6C34878D82A}">
                    <a16:rowId xmlns:a16="http://schemas.microsoft.com/office/drawing/2014/main" val="3479959731"/>
                  </a:ext>
                </a:extLst>
              </a:tr>
              <a:tr h="635711">
                <a:tc>
                  <a:txBody>
                    <a:bodyPr/>
                    <a:lstStyle/>
                    <a:p>
                      <a:pPr lvl="0" algn="l">
                        <a:lnSpc>
                          <a:spcPct val="100000"/>
                        </a:lnSpc>
                        <a:spcBef>
                          <a:spcPts val="0"/>
                        </a:spcBef>
                        <a:spcAft>
                          <a:spcPts val="0"/>
                        </a:spcAft>
                        <a:buNone/>
                      </a:pPr>
                      <a:r>
                        <a:rPr lang="en-US" sz="1400" b="1" i="0">
                          <a:solidFill>
                            <a:srgbClr val="232A31"/>
                          </a:solidFill>
                        </a:rPr>
                        <a:t>Berkshire Hathaway Inc.</a:t>
                      </a:r>
                      <a:endParaRPr lang="en-US" sz="1400"/>
                    </a:p>
                    <a:p>
                      <a:pPr lvl="0">
                        <a:buNone/>
                      </a:pPr>
                      <a:endParaRPr lang="en-US" sz="1400"/>
                    </a:p>
                  </a:txBody>
                  <a:tcPr/>
                </a:tc>
                <a:tc>
                  <a:txBody>
                    <a:bodyPr/>
                    <a:lstStyle/>
                    <a:p>
                      <a:pPr lvl="0" algn="l">
                        <a:lnSpc>
                          <a:spcPct val="100000"/>
                        </a:lnSpc>
                        <a:spcBef>
                          <a:spcPts val="0"/>
                        </a:spcBef>
                        <a:spcAft>
                          <a:spcPts val="0"/>
                        </a:spcAft>
                        <a:buNone/>
                      </a:pPr>
                      <a:r>
                        <a:rPr lang="en-US" sz="1400" b="1" i="0">
                          <a:solidFill>
                            <a:srgbClr val="232A31"/>
                          </a:solidFill>
                        </a:rPr>
                        <a:t>BRK-B</a:t>
                      </a:r>
                      <a:endParaRPr lang="en-US" sz="1400"/>
                    </a:p>
                    <a:p>
                      <a:pPr lvl="0">
                        <a:buNone/>
                      </a:pPr>
                      <a:endParaRPr lang="en-US" sz="1400"/>
                    </a:p>
                  </a:txBody>
                  <a:tcPr/>
                </a:tc>
                <a:tc>
                  <a:txBody>
                    <a:bodyPr/>
                    <a:lstStyle/>
                    <a:p>
                      <a:r>
                        <a:rPr lang="en-US"/>
                        <a:t>16.79</a:t>
                      </a:r>
                    </a:p>
                  </a:txBody>
                  <a:tcPr/>
                </a:tc>
                <a:tc>
                  <a:txBody>
                    <a:bodyPr/>
                    <a:lstStyle/>
                    <a:p>
                      <a:r>
                        <a:rPr lang="en-US"/>
                        <a:t>1.6</a:t>
                      </a:r>
                    </a:p>
                  </a:txBody>
                  <a:tcPr/>
                </a:tc>
                <a:tc>
                  <a:txBody>
                    <a:bodyPr/>
                    <a:lstStyle/>
                    <a:p>
                      <a:r>
                        <a:rPr lang="en-US"/>
                        <a:t>2.69</a:t>
                      </a:r>
                    </a:p>
                  </a:txBody>
                  <a:tcPr/>
                </a:tc>
                <a:extLst>
                  <a:ext uri="{0D108BD9-81ED-4DB2-BD59-A6C34878D82A}">
                    <a16:rowId xmlns:a16="http://schemas.microsoft.com/office/drawing/2014/main" val="973658184"/>
                  </a:ext>
                </a:extLst>
              </a:tr>
              <a:tr h="635711">
                <a:tc>
                  <a:txBody>
                    <a:bodyPr/>
                    <a:lstStyle/>
                    <a:p>
                      <a:pPr lvl="0" algn="l">
                        <a:lnSpc>
                          <a:spcPct val="100000"/>
                        </a:lnSpc>
                        <a:spcBef>
                          <a:spcPts val="0"/>
                        </a:spcBef>
                        <a:spcAft>
                          <a:spcPts val="0"/>
                        </a:spcAft>
                        <a:buNone/>
                      </a:pPr>
                      <a:r>
                        <a:rPr lang="en-US" sz="1400" b="1" i="0">
                          <a:solidFill>
                            <a:srgbClr val="232A31"/>
                          </a:solidFill>
                        </a:rPr>
                        <a:t>JPMorgan Chase &amp; Co.</a:t>
                      </a:r>
                      <a:endParaRPr lang="en-US" sz="1400"/>
                    </a:p>
                    <a:p>
                      <a:pPr lvl="0">
                        <a:buNone/>
                      </a:pPr>
                      <a:endParaRPr lang="en-US" sz="1400"/>
                    </a:p>
                  </a:txBody>
                  <a:tcPr/>
                </a:tc>
                <a:tc>
                  <a:txBody>
                    <a:bodyPr/>
                    <a:lstStyle/>
                    <a:p>
                      <a:pPr lvl="0" algn="l">
                        <a:lnSpc>
                          <a:spcPct val="100000"/>
                        </a:lnSpc>
                        <a:spcBef>
                          <a:spcPts val="0"/>
                        </a:spcBef>
                        <a:spcAft>
                          <a:spcPts val="0"/>
                        </a:spcAft>
                        <a:buNone/>
                      </a:pPr>
                      <a:r>
                        <a:rPr lang="en-US" sz="1400" b="1" i="0">
                          <a:solidFill>
                            <a:srgbClr val="232A31"/>
                          </a:solidFill>
                        </a:rPr>
                        <a:t>JPM</a:t>
                      </a:r>
                      <a:endParaRPr lang="en-US" sz="1400"/>
                    </a:p>
                    <a:p>
                      <a:pPr lvl="0">
                        <a:buNone/>
                      </a:pPr>
                      <a:endParaRPr lang="en-US" sz="1400"/>
                    </a:p>
                  </a:txBody>
                  <a:tcPr/>
                </a:tc>
                <a:tc>
                  <a:txBody>
                    <a:bodyPr/>
                    <a:lstStyle/>
                    <a:p>
                      <a:r>
                        <a:rPr lang="en-US"/>
                        <a:t>14.59</a:t>
                      </a:r>
                    </a:p>
                  </a:txBody>
                  <a:tcPr/>
                </a:tc>
                <a:tc>
                  <a:txBody>
                    <a:bodyPr/>
                    <a:lstStyle/>
                    <a:p>
                      <a:r>
                        <a:rPr lang="en-US"/>
                        <a:t>2.51</a:t>
                      </a:r>
                    </a:p>
                  </a:txBody>
                  <a:tcPr/>
                </a:tc>
                <a:tc>
                  <a:txBody>
                    <a:bodyPr/>
                    <a:lstStyle/>
                    <a:p>
                      <a:r>
                        <a:rPr lang="en-US"/>
                        <a:t>4.97</a:t>
                      </a:r>
                    </a:p>
                  </a:txBody>
                  <a:tcPr/>
                </a:tc>
                <a:extLst>
                  <a:ext uri="{0D108BD9-81ED-4DB2-BD59-A6C34878D82A}">
                    <a16:rowId xmlns:a16="http://schemas.microsoft.com/office/drawing/2014/main" val="50391761"/>
                  </a:ext>
                </a:extLst>
              </a:tr>
              <a:tr h="467433">
                <a:tc>
                  <a:txBody>
                    <a:bodyPr/>
                    <a:lstStyle/>
                    <a:p>
                      <a:pPr lvl="0" algn="l">
                        <a:lnSpc>
                          <a:spcPct val="100000"/>
                        </a:lnSpc>
                        <a:spcBef>
                          <a:spcPts val="0"/>
                        </a:spcBef>
                        <a:spcAft>
                          <a:spcPts val="0"/>
                        </a:spcAft>
                        <a:buNone/>
                      </a:pPr>
                      <a:r>
                        <a:rPr lang="en-US" sz="1400" b="1" i="0">
                          <a:solidFill>
                            <a:srgbClr val="232A31"/>
                          </a:solidFill>
                        </a:rPr>
                        <a:t>Visa Inc.</a:t>
                      </a:r>
                      <a:endParaRPr lang="en-US" sz="1400"/>
                    </a:p>
                    <a:p>
                      <a:pPr lvl="0">
                        <a:buNone/>
                      </a:pPr>
                      <a:endParaRPr lang="en-US" sz="1400"/>
                    </a:p>
                  </a:txBody>
                  <a:tcPr/>
                </a:tc>
                <a:tc>
                  <a:txBody>
                    <a:bodyPr/>
                    <a:lstStyle/>
                    <a:p>
                      <a:pPr lvl="0" algn="l">
                        <a:lnSpc>
                          <a:spcPct val="100000"/>
                        </a:lnSpc>
                        <a:spcBef>
                          <a:spcPts val="0"/>
                        </a:spcBef>
                        <a:spcAft>
                          <a:spcPts val="0"/>
                        </a:spcAft>
                        <a:buNone/>
                      </a:pPr>
                      <a:r>
                        <a:rPr lang="en-US" sz="1400" b="1" i="0">
                          <a:solidFill>
                            <a:srgbClr val="232A31"/>
                          </a:solidFill>
                        </a:rPr>
                        <a:t>V</a:t>
                      </a:r>
                      <a:endParaRPr lang="en-US" sz="1400"/>
                    </a:p>
                    <a:p>
                      <a:pPr lvl="0">
                        <a:buNone/>
                      </a:pPr>
                      <a:endParaRPr lang="en-US" sz="1400"/>
                    </a:p>
                  </a:txBody>
                  <a:tcPr/>
                </a:tc>
                <a:tc>
                  <a:txBody>
                    <a:bodyPr/>
                    <a:lstStyle/>
                    <a:p>
                      <a:r>
                        <a:rPr lang="en-US"/>
                        <a:t>33.72</a:t>
                      </a:r>
                    </a:p>
                  </a:txBody>
                  <a:tcPr/>
                </a:tc>
                <a:tc>
                  <a:txBody>
                    <a:bodyPr/>
                    <a:lstStyle/>
                    <a:p>
                      <a:r>
                        <a:rPr lang="en-US"/>
                        <a:t>17.77</a:t>
                      </a:r>
                    </a:p>
                  </a:txBody>
                  <a:tcPr/>
                </a:tc>
                <a:tc>
                  <a:txBody>
                    <a:bodyPr/>
                    <a:lstStyle/>
                    <a:p>
                      <a:r>
                        <a:rPr lang="en-US"/>
                        <a:t>16.93</a:t>
                      </a:r>
                    </a:p>
                  </a:txBody>
                  <a:tcPr/>
                </a:tc>
                <a:extLst>
                  <a:ext uri="{0D108BD9-81ED-4DB2-BD59-A6C34878D82A}">
                    <a16:rowId xmlns:a16="http://schemas.microsoft.com/office/drawing/2014/main" val="2811084280"/>
                  </a:ext>
                </a:extLst>
              </a:tr>
              <a:tr h="635711">
                <a:tc>
                  <a:txBody>
                    <a:bodyPr/>
                    <a:lstStyle/>
                    <a:p>
                      <a:pPr lvl="0" algn="l">
                        <a:lnSpc>
                          <a:spcPct val="100000"/>
                        </a:lnSpc>
                        <a:spcBef>
                          <a:spcPts val="0"/>
                        </a:spcBef>
                        <a:spcAft>
                          <a:spcPts val="0"/>
                        </a:spcAft>
                        <a:buNone/>
                      </a:pPr>
                      <a:r>
                        <a:rPr lang="en-US" sz="1400" b="1" i="0">
                          <a:solidFill>
                            <a:srgbClr val="232A31"/>
                          </a:solidFill>
                        </a:rPr>
                        <a:t>Mastercard Incorporated</a:t>
                      </a:r>
                      <a:endParaRPr lang="en-US" sz="1400"/>
                    </a:p>
                    <a:p>
                      <a:pPr lvl="0">
                        <a:buNone/>
                      </a:pPr>
                      <a:endParaRPr lang="en-US" sz="1400"/>
                    </a:p>
                  </a:txBody>
                  <a:tcPr/>
                </a:tc>
                <a:tc>
                  <a:txBody>
                    <a:bodyPr/>
                    <a:lstStyle/>
                    <a:p>
                      <a:pPr lvl="0" algn="l">
                        <a:lnSpc>
                          <a:spcPct val="100000"/>
                        </a:lnSpc>
                        <a:spcBef>
                          <a:spcPts val="0"/>
                        </a:spcBef>
                        <a:spcAft>
                          <a:spcPts val="0"/>
                        </a:spcAft>
                        <a:buNone/>
                      </a:pPr>
                      <a:r>
                        <a:rPr lang="en-US" sz="1400" b="1" i="0">
                          <a:solidFill>
                            <a:srgbClr val="232A31"/>
                          </a:solidFill>
                        </a:rPr>
                        <a:t>MA</a:t>
                      </a:r>
                      <a:endParaRPr lang="en-US" sz="1400"/>
                    </a:p>
                    <a:p>
                      <a:pPr lvl="0">
                        <a:buNone/>
                      </a:pPr>
                      <a:endParaRPr lang="en-US" sz="1400"/>
                    </a:p>
                  </a:txBody>
                  <a:tcPr/>
                </a:tc>
                <a:tc>
                  <a:txBody>
                    <a:bodyPr/>
                    <a:lstStyle/>
                    <a:p>
                      <a:r>
                        <a:rPr lang="en-US"/>
                        <a:t>38.59</a:t>
                      </a:r>
                    </a:p>
                  </a:txBody>
                  <a:tcPr/>
                </a:tc>
                <a:tc>
                  <a:txBody>
                    <a:bodyPr/>
                    <a:lstStyle/>
                    <a:p>
                      <a:r>
                        <a:rPr lang="en-US"/>
                        <a:t>66.46</a:t>
                      </a:r>
                    </a:p>
                  </a:txBody>
                  <a:tcPr/>
                </a:tc>
                <a:tc>
                  <a:txBody>
                    <a:bodyPr/>
                    <a:lstStyle/>
                    <a:p>
                      <a:r>
                        <a:rPr lang="en-US"/>
                        <a:t>17.49</a:t>
                      </a:r>
                    </a:p>
                  </a:txBody>
                  <a:tcPr/>
                </a:tc>
                <a:extLst>
                  <a:ext uri="{0D108BD9-81ED-4DB2-BD59-A6C34878D82A}">
                    <a16:rowId xmlns:a16="http://schemas.microsoft.com/office/drawing/2014/main" val="1299500611"/>
                  </a:ext>
                </a:extLst>
              </a:tr>
              <a:tr h="841381">
                <a:tc>
                  <a:txBody>
                    <a:bodyPr/>
                    <a:lstStyle/>
                    <a:p>
                      <a:pPr lvl="0" algn="l">
                        <a:lnSpc>
                          <a:spcPct val="100000"/>
                        </a:lnSpc>
                        <a:spcBef>
                          <a:spcPts val="0"/>
                        </a:spcBef>
                        <a:spcAft>
                          <a:spcPts val="0"/>
                        </a:spcAft>
                        <a:buNone/>
                      </a:pPr>
                      <a:r>
                        <a:rPr lang="en-US" sz="1400" b="1" i="0">
                          <a:solidFill>
                            <a:srgbClr val="232A31"/>
                          </a:solidFill>
                        </a:rPr>
                        <a:t>Bank of America Corporation</a:t>
                      </a:r>
                      <a:endParaRPr lang="en-US" sz="1400"/>
                    </a:p>
                    <a:p>
                      <a:pPr lvl="0">
                        <a:buNone/>
                      </a:pPr>
                      <a:endParaRPr lang="en-US" sz="1400"/>
                    </a:p>
                  </a:txBody>
                  <a:tcPr/>
                </a:tc>
                <a:tc>
                  <a:txBody>
                    <a:bodyPr/>
                    <a:lstStyle/>
                    <a:p>
                      <a:pPr lvl="0" algn="l">
                        <a:lnSpc>
                          <a:spcPct val="100000"/>
                        </a:lnSpc>
                        <a:spcBef>
                          <a:spcPts val="0"/>
                        </a:spcBef>
                        <a:spcAft>
                          <a:spcPts val="0"/>
                        </a:spcAft>
                        <a:buNone/>
                      </a:pPr>
                      <a:r>
                        <a:rPr lang="en-US" sz="1400" b="1" i="0">
                          <a:solidFill>
                            <a:srgbClr val="232A31"/>
                          </a:solidFill>
                        </a:rPr>
                        <a:t>BAC</a:t>
                      </a:r>
                      <a:endParaRPr lang="en-US" sz="1400"/>
                    </a:p>
                    <a:p>
                      <a:pPr lvl="0">
                        <a:buNone/>
                      </a:pPr>
                      <a:endParaRPr lang="en-US" sz="1400"/>
                    </a:p>
                  </a:txBody>
                  <a:tcPr/>
                </a:tc>
                <a:tc>
                  <a:txBody>
                    <a:bodyPr/>
                    <a:lstStyle/>
                    <a:p>
                      <a:r>
                        <a:rPr lang="en-US"/>
                        <a:t>14.10</a:t>
                      </a:r>
                    </a:p>
                  </a:txBody>
                  <a:tcPr/>
                </a:tc>
                <a:tc>
                  <a:txBody>
                    <a:bodyPr/>
                    <a:lstStyle/>
                    <a:p>
                      <a:r>
                        <a:rPr lang="en-US"/>
                        <a:t>1.35</a:t>
                      </a:r>
                    </a:p>
                  </a:txBody>
                  <a:tcPr/>
                </a:tc>
                <a:tc>
                  <a:txBody>
                    <a:bodyPr/>
                    <a:lstStyle/>
                    <a:p>
                      <a:r>
                        <a:rPr lang="en-US"/>
                        <a:t>3.76</a:t>
                      </a:r>
                    </a:p>
                  </a:txBody>
                  <a:tcPr/>
                </a:tc>
                <a:extLst>
                  <a:ext uri="{0D108BD9-81ED-4DB2-BD59-A6C34878D82A}">
                    <a16:rowId xmlns:a16="http://schemas.microsoft.com/office/drawing/2014/main" val="3871008413"/>
                  </a:ext>
                </a:extLst>
              </a:tr>
            </a:tbl>
          </a:graphicData>
        </a:graphic>
      </p:graphicFrame>
      <p:sp>
        <p:nvSpPr>
          <p:cNvPr id="3" name="Title 2">
            <a:extLst>
              <a:ext uri="{FF2B5EF4-FFF2-40B4-BE49-F238E27FC236}">
                <a16:creationId xmlns:a16="http://schemas.microsoft.com/office/drawing/2014/main" id="{0BE9DF58-1BD3-1075-E0B6-BA2AA061D6F6}"/>
              </a:ext>
            </a:extLst>
          </p:cNvPr>
          <p:cNvSpPr>
            <a:spLocks noGrp="1"/>
          </p:cNvSpPr>
          <p:nvPr>
            <p:ph type="title"/>
          </p:nvPr>
        </p:nvSpPr>
        <p:spPr/>
        <p:txBody>
          <a:bodyPr/>
          <a:lstStyle/>
          <a:p>
            <a:r>
              <a:rPr lang="en-US"/>
              <a:t>Valuation of Largest companies in the sector</a:t>
            </a:r>
          </a:p>
        </p:txBody>
      </p:sp>
      <p:sp>
        <p:nvSpPr>
          <p:cNvPr id="2" name="TextBox 1">
            <a:extLst>
              <a:ext uri="{FF2B5EF4-FFF2-40B4-BE49-F238E27FC236}">
                <a16:creationId xmlns:a16="http://schemas.microsoft.com/office/drawing/2014/main" id="{548762B0-504F-7D54-879E-8EFD33C2CBE4}"/>
              </a:ext>
            </a:extLst>
          </p:cNvPr>
          <p:cNvSpPr txBox="1"/>
          <p:nvPr/>
        </p:nvSpPr>
        <p:spPr>
          <a:xfrm>
            <a:off x="8475241" y="5879985"/>
            <a:ext cx="3135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lumMod val="76000"/>
                  </a:schemeClr>
                </a:solidFill>
              </a:rPr>
              <a:t>Source:</a:t>
            </a:r>
            <a:r>
              <a:rPr lang="en-US" sz="1400" b="1" i="1" dirty="0">
                <a:solidFill>
                  <a:schemeClr val="bg1">
                    <a:lumMod val="76000"/>
                  </a:schemeClr>
                </a:solidFill>
              </a:rPr>
              <a:t> Bloomberg &amp; Yahoo Finance</a:t>
            </a:r>
            <a:r>
              <a:rPr lang="en-US" b="1" i="1" dirty="0">
                <a:solidFill>
                  <a:schemeClr val="bg1">
                    <a:lumMod val="76000"/>
                  </a:schemeClr>
                </a:solidFill>
              </a:rPr>
              <a:t> </a:t>
            </a:r>
          </a:p>
        </p:txBody>
      </p:sp>
    </p:spTree>
    <p:extLst>
      <p:ext uri="{BB962C8B-B14F-4D97-AF65-F5344CB8AC3E}">
        <p14:creationId xmlns:p14="http://schemas.microsoft.com/office/powerpoint/2010/main" val="215087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94DDB-9ED5-9D2A-7928-8EFDFFA3E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4F8EB-1E8B-AFC5-F2F6-ED3998ED5ED2}"/>
              </a:ext>
            </a:extLst>
          </p:cNvPr>
          <p:cNvSpPr>
            <a:spLocks noGrp="1"/>
          </p:cNvSpPr>
          <p:nvPr>
            <p:ph type="title"/>
          </p:nvPr>
        </p:nvSpPr>
        <p:spPr/>
        <p:txBody>
          <a:bodyPr>
            <a:normAutofit/>
          </a:bodyPr>
          <a:lstStyle/>
          <a:p>
            <a:r>
              <a:rPr lang="en-US" dirty="0">
                <a:cs typeface="Times New Roman"/>
              </a:rPr>
              <a:t>Key Marco factors at play</a:t>
            </a:r>
          </a:p>
        </p:txBody>
      </p:sp>
      <p:sp>
        <p:nvSpPr>
          <p:cNvPr id="3" name="Text Placeholder 2">
            <a:extLst>
              <a:ext uri="{FF2B5EF4-FFF2-40B4-BE49-F238E27FC236}">
                <a16:creationId xmlns:a16="http://schemas.microsoft.com/office/drawing/2014/main" id="{CF5E805B-81C2-49B6-533E-798F43E05E7C}"/>
              </a:ext>
            </a:extLst>
          </p:cNvPr>
          <p:cNvSpPr>
            <a:spLocks noGrp="1"/>
          </p:cNvSpPr>
          <p:nvPr>
            <p:ph type="body" idx="1"/>
          </p:nvPr>
        </p:nvSpPr>
        <p:spPr/>
        <p:txBody>
          <a:bodyPr/>
          <a:lstStyle/>
          <a:p>
            <a:r>
              <a:rPr lang="en-US" dirty="0"/>
              <a:t>Tailwinds</a:t>
            </a:r>
          </a:p>
        </p:txBody>
      </p:sp>
      <p:sp>
        <p:nvSpPr>
          <p:cNvPr id="6" name="Content Placeholder 5">
            <a:extLst>
              <a:ext uri="{FF2B5EF4-FFF2-40B4-BE49-F238E27FC236}">
                <a16:creationId xmlns:a16="http://schemas.microsoft.com/office/drawing/2014/main" id="{86839E08-CE9C-C183-ACAF-7A8C8F9B50C7}"/>
              </a:ext>
            </a:extLst>
          </p:cNvPr>
          <p:cNvSpPr>
            <a:spLocks noGrp="1"/>
          </p:cNvSpPr>
          <p:nvPr>
            <p:ph sz="half" idx="2"/>
          </p:nvPr>
        </p:nvSpPr>
        <p:spPr/>
        <p:txBody>
          <a:bodyPr/>
          <a:lstStyle/>
          <a:p>
            <a:pPr marL="305435" indent="-305435">
              <a:spcBef>
                <a:spcPts val="20"/>
              </a:spcBef>
            </a:pPr>
            <a:r>
              <a:rPr lang="en-US" dirty="0">
                <a:latin typeface="Gill Sans MT"/>
                <a:cs typeface="Times New Roman"/>
              </a:rPr>
              <a:t>Moving toward </a:t>
            </a:r>
            <a:r>
              <a:rPr lang="en-US" b="1" dirty="0">
                <a:latin typeface="Gill Sans MT"/>
                <a:cs typeface="Times New Roman"/>
              </a:rPr>
              <a:t>lower interest rates </a:t>
            </a:r>
            <a:r>
              <a:rPr lang="en-US" dirty="0">
                <a:latin typeface="Gill Sans MT"/>
                <a:cs typeface="Times New Roman"/>
              </a:rPr>
              <a:t>can boost economic activity leading to an increase in lending and deposit growth</a:t>
            </a:r>
          </a:p>
          <a:p>
            <a:pPr marL="629435" lvl="1" indent="-305435">
              <a:spcBef>
                <a:spcPts val="20"/>
              </a:spcBef>
            </a:pPr>
            <a:r>
              <a:rPr lang="en-US" dirty="0">
                <a:latin typeface="Gill Sans MT"/>
                <a:cs typeface="Times New Roman"/>
              </a:rPr>
              <a:t>Despite looming uncertainty of a December cut, whoever Trump appoints in 2026 will cut rates</a:t>
            </a:r>
          </a:p>
          <a:p>
            <a:pPr marL="305435" indent="-305435">
              <a:spcBef>
                <a:spcPts val="20"/>
              </a:spcBef>
            </a:pPr>
            <a:endParaRPr lang="en-US" dirty="0">
              <a:latin typeface="Gill Sans MT"/>
              <a:cs typeface="Times New Roman"/>
            </a:endParaRPr>
          </a:p>
          <a:p>
            <a:pPr marL="305435" indent="-305435">
              <a:spcBef>
                <a:spcPts val="20"/>
              </a:spcBef>
            </a:pPr>
            <a:r>
              <a:rPr lang="en-US" b="1" dirty="0">
                <a:latin typeface="Gill Sans MT"/>
                <a:cs typeface="Times New Roman"/>
              </a:rPr>
              <a:t>Increased deal activity</a:t>
            </a:r>
            <a:r>
              <a:rPr lang="en-US" dirty="0">
                <a:latin typeface="Gill Sans MT"/>
                <a:cs typeface="Times New Roman"/>
              </a:rPr>
              <a:t> consisting of IPO's and M&amp;A during this administration </a:t>
            </a:r>
          </a:p>
          <a:p>
            <a:pPr marL="305435" indent="-305435">
              <a:spcBef>
                <a:spcPts val="20"/>
              </a:spcBef>
            </a:pPr>
            <a:endParaRPr lang="en-US" dirty="0">
              <a:cs typeface="Times New Roman"/>
            </a:endParaRPr>
          </a:p>
          <a:p>
            <a:pPr marL="305435" indent="-305435"/>
            <a:endParaRPr lang="en-US" dirty="0"/>
          </a:p>
        </p:txBody>
      </p:sp>
      <p:sp>
        <p:nvSpPr>
          <p:cNvPr id="7" name="Text Placeholder 6">
            <a:extLst>
              <a:ext uri="{FF2B5EF4-FFF2-40B4-BE49-F238E27FC236}">
                <a16:creationId xmlns:a16="http://schemas.microsoft.com/office/drawing/2014/main" id="{F2D07AA9-EE59-6BB1-BD6A-64FA31936E2C}"/>
              </a:ext>
            </a:extLst>
          </p:cNvPr>
          <p:cNvSpPr>
            <a:spLocks noGrp="1"/>
          </p:cNvSpPr>
          <p:nvPr>
            <p:ph type="body" sz="quarter" idx="3"/>
          </p:nvPr>
        </p:nvSpPr>
        <p:spPr/>
        <p:txBody>
          <a:bodyPr/>
          <a:lstStyle/>
          <a:p>
            <a:r>
              <a:rPr lang="en-US" dirty="0"/>
              <a:t>Headwinds</a:t>
            </a:r>
          </a:p>
        </p:txBody>
      </p:sp>
      <p:sp>
        <p:nvSpPr>
          <p:cNvPr id="8" name="Content Placeholder 7">
            <a:extLst>
              <a:ext uri="{FF2B5EF4-FFF2-40B4-BE49-F238E27FC236}">
                <a16:creationId xmlns:a16="http://schemas.microsoft.com/office/drawing/2014/main" id="{C0D09F74-034F-D168-AC42-660B1E74E823}"/>
              </a:ext>
            </a:extLst>
          </p:cNvPr>
          <p:cNvSpPr>
            <a:spLocks noGrp="1"/>
          </p:cNvSpPr>
          <p:nvPr>
            <p:ph sz="quarter" idx="4"/>
          </p:nvPr>
        </p:nvSpPr>
        <p:spPr/>
        <p:txBody>
          <a:bodyPr/>
          <a:lstStyle/>
          <a:p>
            <a:pPr marL="305435" indent="-305435">
              <a:spcBef>
                <a:spcPts val="20"/>
              </a:spcBef>
            </a:pPr>
            <a:r>
              <a:rPr lang="en-US" b="1" dirty="0">
                <a:latin typeface="Gill Sans MT"/>
                <a:cs typeface="Times New Roman"/>
              </a:rPr>
              <a:t>Interest rate volatility,</a:t>
            </a:r>
            <a:r>
              <a:rPr lang="en-US" dirty="0">
                <a:latin typeface="Gill Sans MT"/>
                <a:cs typeface="Times New Roman"/>
              </a:rPr>
              <a:t> if rates are cut to fast or stay to low this could impact banks profitability </a:t>
            </a:r>
          </a:p>
          <a:p>
            <a:pPr marL="0" indent="0">
              <a:spcBef>
                <a:spcPts val="20"/>
              </a:spcBef>
              <a:buNone/>
            </a:pPr>
            <a:endParaRPr lang="en-US" dirty="0">
              <a:latin typeface="Gill Sans MT"/>
              <a:cs typeface="Times New Roman"/>
            </a:endParaRPr>
          </a:p>
          <a:p>
            <a:pPr marL="305435" indent="-305435">
              <a:spcBef>
                <a:spcPts val="20"/>
              </a:spcBef>
            </a:pPr>
            <a:r>
              <a:rPr lang="en-US" b="1" dirty="0">
                <a:latin typeface="Gill Sans MT"/>
                <a:cs typeface="Times New Roman"/>
              </a:rPr>
              <a:t>Regulatory pressure </a:t>
            </a:r>
            <a:r>
              <a:rPr lang="en-US" dirty="0">
                <a:latin typeface="Gill Sans MT"/>
                <a:cs typeface="Times New Roman"/>
              </a:rPr>
              <a:t>could lead to tighter capital and liquidity requirements from Basel III Endgame could weigh on returns.</a:t>
            </a:r>
          </a:p>
          <a:p>
            <a:pPr marL="305435" indent="-305435"/>
            <a:endParaRPr lang="en-US" dirty="0"/>
          </a:p>
        </p:txBody>
      </p:sp>
    </p:spTree>
    <p:extLst>
      <p:ext uri="{BB962C8B-B14F-4D97-AF65-F5344CB8AC3E}">
        <p14:creationId xmlns:p14="http://schemas.microsoft.com/office/powerpoint/2010/main" val="295797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92B93-57F0-AF43-2746-76E0C40BE7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FAC65E-6C68-CAA6-060F-446EC7607E08}"/>
              </a:ext>
            </a:extLst>
          </p:cNvPr>
          <p:cNvSpPr>
            <a:spLocks noGrp="1"/>
          </p:cNvSpPr>
          <p:nvPr>
            <p:ph type="title"/>
          </p:nvPr>
        </p:nvSpPr>
        <p:spPr/>
        <p:txBody>
          <a:bodyPr/>
          <a:lstStyle/>
          <a:p>
            <a:r>
              <a:rPr lang="en-US"/>
              <a:t>Interest Rates</a:t>
            </a:r>
          </a:p>
        </p:txBody>
      </p:sp>
      <p:pic>
        <p:nvPicPr>
          <p:cNvPr id="5" name="Content Placeholder 4">
            <a:extLst>
              <a:ext uri="{FF2B5EF4-FFF2-40B4-BE49-F238E27FC236}">
                <a16:creationId xmlns:a16="http://schemas.microsoft.com/office/drawing/2014/main" id="{B3A945B4-C26A-2416-E567-37EE8C343E08}"/>
              </a:ext>
            </a:extLst>
          </p:cNvPr>
          <p:cNvPicPr>
            <a:picLocks noGrp="1" noChangeAspect="1"/>
          </p:cNvPicPr>
          <p:nvPr>
            <p:ph idx="1"/>
          </p:nvPr>
        </p:nvPicPr>
        <p:blipFill>
          <a:blip r:embed="rId3"/>
          <a:stretch>
            <a:fillRect/>
          </a:stretch>
        </p:blipFill>
        <p:spPr>
          <a:xfrm>
            <a:off x="488913" y="2299834"/>
            <a:ext cx="6966136" cy="3135306"/>
          </a:xfrm>
          <a:prstGeom prst="rect">
            <a:avLst/>
          </a:prstGeom>
        </p:spPr>
      </p:pic>
      <p:pic>
        <p:nvPicPr>
          <p:cNvPr id="3" name="Picture 2">
            <a:extLst>
              <a:ext uri="{FF2B5EF4-FFF2-40B4-BE49-F238E27FC236}">
                <a16:creationId xmlns:a16="http://schemas.microsoft.com/office/drawing/2014/main" id="{B715F6C3-A115-DB3F-5FB5-EBC3F253C622}"/>
              </a:ext>
            </a:extLst>
          </p:cNvPr>
          <p:cNvPicPr>
            <a:picLocks noChangeAspect="1"/>
          </p:cNvPicPr>
          <p:nvPr/>
        </p:nvPicPr>
        <p:blipFill>
          <a:blip r:embed="rId4"/>
          <a:stretch>
            <a:fillRect/>
          </a:stretch>
        </p:blipFill>
        <p:spPr>
          <a:xfrm>
            <a:off x="7919523" y="2299834"/>
            <a:ext cx="3611441" cy="3461569"/>
          </a:xfrm>
          <a:prstGeom prst="rect">
            <a:avLst/>
          </a:prstGeom>
        </p:spPr>
      </p:pic>
    </p:spTree>
    <p:extLst>
      <p:ext uri="{BB962C8B-B14F-4D97-AF65-F5344CB8AC3E}">
        <p14:creationId xmlns:p14="http://schemas.microsoft.com/office/powerpoint/2010/main" val="103512901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CB661-2FAD-9165-5958-7E8444379D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629A98-2A90-8CB8-EB2B-82A01610261F}"/>
              </a:ext>
            </a:extLst>
          </p:cNvPr>
          <p:cNvSpPr>
            <a:spLocks noGrp="1"/>
          </p:cNvSpPr>
          <p:nvPr>
            <p:ph type="title"/>
          </p:nvPr>
        </p:nvSpPr>
        <p:spPr/>
        <p:txBody>
          <a:bodyPr/>
          <a:lstStyle/>
          <a:p>
            <a:r>
              <a:rPr lang="en-US" dirty="0"/>
              <a:t>Bank of America corp.</a:t>
            </a:r>
          </a:p>
        </p:txBody>
      </p:sp>
      <p:sp>
        <p:nvSpPr>
          <p:cNvPr id="5" name="Text Placeholder 4">
            <a:extLst>
              <a:ext uri="{FF2B5EF4-FFF2-40B4-BE49-F238E27FC236}">
                <a16:creationId xmlns:a16="http://schemas.microsoft.com/office/drawing/2014/main" id="{A0610246-C596-D4D4-4CA2-81AC5AFE4E22}"/>
              </a:ext>
            </a:extLst>
          </p:cNvPr>
          <p:cNvSpPr>
            <a:spLocks noGrp="1"/>
          </p:cNvSpPr>
          <p:nvPr>
            <p:ph type="body" idx="1"/>
          </p:nvPr>
        </p:nvSpPr>
        <p:spPr/>
        <p:txBody>
          <a:bodyPr/>
          <a:lstStyle/>
          <a:p>
            <a:r>
              <a:rPr lang="en-US" dirty="0"/>
              <a:t>Financials</a:t>
            </a:r>
          </a:p>
        </p:txBody>
      </p:sp>
      <p:pic>
        <p:nvPicPr>
          <p:cNvPr id="1026" name="Picture 2">
            <a:extLst>
              <a:ext uri="{FF2B5EF4-FFF2-40B4-BE49-F238E27FC236}">
                <a16:creationId xmlns:a16="http://schemas.microsoft.com/office/drawing/2014/main" id="{BD0018C2-EE98-124D-14D4-8FA396CAD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155" y="3985609"/>
            <a:ext cx="4898822" cy="48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1509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45</Slides>
  <Notes>0</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Dividend</vt:lpstr>
      <vt:lpstr>Financials stock recommendations</vt:lpstr>
      <vt:lpstr>Table of contents</vt:lpstr>
      <vt:lpstr>Sector Review</vt:lpstr>
      <vt:lpstr>financials Sector vs s&amp;p500 Performance</vt:lpstr>
      <vt:lpstr>Breaking Down the Financial Sector </vt:lpstr>
      <vt:lpstr>Valuation of Largest companies in the sector</vt:lpstr>
      <vt:lpstr>Key Marco factors at play</vt:lpstr>
      <vt:lpstr>Interest Rates</vt:lpstr>
      <vt:lpstr>Bank of America corp.</vt:lpstr>
      <vt:lpstr>Overview</vt:lpstr>
      <vt:lpstr>Business Analysis</vt:lpstr>
      <vt:lpstr>Financial Analysis</vt:lpstr>
      <vt:lpstr>Valuation</vt:lpstr>
      <vt:lpstr>Jpmorgan chase &amp; co.</vt:lpstr>
      <vt:lpstr>Overview</vt:lpstr>
      <vt:lpstr>Business Analysis</vt:lpstr>
      <vt:lpstr>Financial Analysis</vt:lpstr>
      <vt:lpstr>Valuation</vt:lpstr>
      <vt:lpstr> </vt:lpstr>
      <vt:lpstr>Visa Inc.</vt:lpstr>
      <vt:lpstr>Overview </vt:lpstr>
      <vt:lpstr>Business Analysis</vt:lpstr>
      <vt:lpstr>Financial Analysis</vt:lpstr>
      <vt:lpstr>Valuation</vt:lpstr>
      <vt:lpstr>PayPal Holdings Inc.</vt:lpstr>
      <vt:lpstr>Overview </vt:lpstr>
      <vt:lpstr>Business Analysis </vt:lpstr>
      <vt:lpstr>Financial Analysis </vt:lpstr>
      <vt:lpstr>Valuation</vt:lpstr>
      <vt:lpstr>Global payments Inc.</vt:lpstr>
      <vt:lpstr>Overview</vt:lpstr>
      <vt:lpstr>Business analysis</vt:lpstr>
      <vt:lpstr>Growth drivers</vt:lpstr>
      <vt:lpstr>Financial analysis Drivers</vt:lpstr>
      <vt:lpstr>Peer comps &amp; technical analysis</vt:lpstr>
      <vt:lpstr>Risks to GPN recommendation</vt:lpstr>
      <vt:lpstr>Thesis &amp; valuation</vt:lpstr>
      <vt:lpstr>Final Recommendations</vt:lpstr>
      <vt:lpstr>SIM recommendation by subsector</vt:lpstr>
      <vt:lpstr>Final Recommendations</vt:lpstr>
      <vt:lpstr>PowerPoint Presentation</vt:lpstr>
      <vt:lpstr>PowerPoint Presentation</vt:lpstr>
      <vt:lpstr>PowerPoint Presentation</vt:lpstr>
      <vt:lpstr>PowerPoint Presentation</vt:lpstr>
      <vt:lpstr>Appendix: global payments inc. dcf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Financials stock recommendations</dc:title>
  <dc:creator/>
  <cp:lastModifiedBy>Tompkins, Christopher A.</cp:lastModifiedBy>
  <cp:revision>666</cp:revision>
  <dcterms:created xsi:type="dcterms:W3CDTF">2025-11-25T18:13:59Z</dcterms:created>
  <dcterms:modified xsi:type="dcterms:W3CDTF">2025-12-01T23:39:23Z</dcterms:modified>
</cp:coreProperties>
</file>