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57" r:id="rId2"/>
    <p:sldId id="258" r:id="rId3"/>
    <p:sldId id="259" r:id="rId4"/>
    <p:sldId id="261" r:id="rId5"/>
    <p:sldId id="289" r:id="rId6"/>
    <p:sldId id="279" r:id="rId7"/>
    <p:sldId id="286" r:id="rId8"/>
    <p:sldId id="287" r:id="rId9"/>
    <p:sldId id="282" r:id="rId10"/>
    <p:sldId id="288" r:id="rId11"/>
    <p:sldId id="280" r:id="rId12"/>
    <p:sldId id="283" r:id="rId13"/>
    <p:sldId id="284" r:id="rId14"/>
    <p:sldId id="2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0FF14-BC77-91DF-49F0-15CF6DDE586E}" v="790" dt="2025-07-08T22:14:51.283"/>
    <p1510:client id="{8B05D87A-4136-8C0C-137B-D098EA1FBC43}" v="361" dt="2025-07-08T21:21:43.626"/>
    <p1510:client id="{CFCAC73F-4450-2358-A0F3-A14259CCCE5C}" v="5" dt="2025-07-08T22:13:08.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E2436-3B15-46A3-9BF3-1E4F85E88E98}"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5B3D-8C72-4C0B-B2C1-186124B6CBC9}" type="slidenum">
              <a:rPr lang="en-US" smtClean="0"/>
              <a:t>‹#›</a:t>
            </a:fld>
            <a:endParaRPr lang="en-US"/>
          </a:p>
        </p:txBody>
      </p:sp>
    </p:spTree>
    <p:extLst>
      <p:ext uri="{BB962C8B-B14F-4D97-AF65-F5344CB8AC3E}">
        <p14:creationId xmlns:p14="http://schemas.microsoft.com/office/powerpoint/2010/main" val="275400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623fe182b5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3623fe182b5_1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According to the 1 year consensus </a:t>
            </a:r>
            <a:r>
              <a:rPr lang="en-US" err="1"/>
              <a:t>Shlumberger</a:t>
            </a:r>
            <a:r>
              <a:rPr lang="en-US"/>
              <a:t>, Energy Transfer and ConocoPhillips all have strong upside this coming year.</a:t>
            </a:r>
          </a:p>
        </p:txBody>
      </p:sp>
    </p:spTree>
    <p:extLst>
      <p:ext uri="{BB962C8B-B14F-4D97-AF65-F5344CB8AC3E}">
        <p14:creationId xmlns:p14="http://schemas.microsoft.com/office/powerpoint/2010/main" val="120138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23fe182b5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3623fe182b5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623fe182b5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3623fe182b5_1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Energy sector currently makes up about 3% of the S&amp;P 500, down significantly from over 10% in the early 2010s. This shift reflects the rise of sectors like tech and consumer discretionary, and oil price volatility over the past decade. Despite this smaller weight, energy still plays an outsized role in global economics and politics. The sector is essential for transportation, industry, and power generation, and it’s undergoing major transformation toward low-carbon energy sources.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623fe182b5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3623fe182b5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Q1 2025, Energy was the best-performing sector, gaining over 9% while the S&amp;P 500 overall fell. This was driven by rebounding oil prices and investors rotating into value sectors. However, Q2 has been weaker, with energy stocks giving back some of those gains as oil prices softened. That leaves the sector slightly negative year-to-date. It shows just how sensitive this sector is to oil price swings and global headlines.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ConocoPhillips stock has fallen since the acquisition of Marathon as it made the purchase using all stock and acquired 5.4 Billion in debt. This along with the major tariffs issued on April 1</a:t>
            </a:r>
            <a:r>
              <a:rPr lang="en-US" baseline="30000"/>
              <a:t>st</a:t>
            </a:r>
            <a:r>
              <a:rPr lang="en-US"/>
              <a:t> have kept the stock price low. However, it has grown over 10% in the last month after boasting a better than expectation Q1. Company has announced that it expects to save $1B in the next 12 months in synergies due to the Marathon acquisition and it is also selling off non core assets in a strategy to reduce its debt to equity ratio.</a:t>
            </a:r>
          </a:p>
        </p:txBody>
      </p:sp>
    </p:spTree>
    <p:extLst>
      <p:ext uri="{BB962C8B-B14F-4D97-AF65-F5344CB8AC3E}">
        <p14:creationId xmlns:p14="http://schemas.microsoft.com/office/powerpoint/2010/main" val="73905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26A54-E61B-8795-873F-6027AA934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E298F-B8B9-C8F5-4835-281147682C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C2AE1D-53D5-6CE4-D891-F01B66C9A591}"/>
              </a:ext>
            </a:extLst>
          </p:cNvPr>
          <p:cNvSpPr>
            <a:spLocks noGrp="1"/>
          </p:cNvSpPr>
          <p:nvPr>
            <p:ph type="body" idx="1"/>
          </p:nvPr>
        </p:nvSpPr>
        <p:spPr/>
        <p:txBody>
          <a:bodyPr/>
          <a:lstStyle/>
          <a:p>
            <a:r>
              <a:rPr lang="en-US"/>
              <a:t>ConocoPhillips stock has fallen since the acquisition of Marathon as it made the purchase using all stock and acquired 5.4 Billion in debt. This along with the major tariffs issued on April 1</a:t>
            </a:r>
            <a:r>
              <a:rPr lang="en-US" baseline="30000"/>
              <a:t>st</a:t>
            </a:r>
            <a:r>
              <a:rPr lang="en-US"/>
              <a:t> have kept the stock price low. However, it has grown over 10% in the last month after boasting a better than expectation Q1. Company has announced that it expects to save $1B in the next 12 months in synergies due to the Marathon acquisition and it is also selling off non core assets in a strategy to reduce its debt to equity ratio.</a:t>
            </a:r>
          </a:p>
        </p:txBody>
      </p:sp>
    </p:spTree>
    <p:extLst>
      <p:ext uri="{BB962C8B-B14F-4D97-AF65-F5344CB8AC3E}">
        <p14:creationId xmlns:p14="http://schemas.microsoft.com/office/powerpoint/2010/main" val="305944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DBA52-E803-A150-6C62-BC6209705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2BCFA-A15B-9CF7-1044-0A28801842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77DA5B-B4CF-B76C-B792-CCF32FF90BD2}"/>
              </a:ext>
            </a:extLst>
          </p:cNvPr>
          <p:cNvSpPr>
            <a:spLocks noGrp="1"/>
          </p:cNvSpPr>
          <p:nvPr>
            <p:ph type="body" idx="1"/>
          </p:nvPr>
        </p:nvSpPr>
        <p:spPr/>
        <p:txBody>
          <a:bodyPr/>
          <a:lstStyle/>
          <a:p>
            <a:r>
              <a:rPr lang="en-US"/>
              <a:t>ConocoPhillips stock has fallen since the acquisition of Marathon as it made the purchase using all stock and acquired 5.4 Billion in debt. This along with the major tariffs issued on April 1</a:t>
            </a:r>
            <a:r>
              <a:rPr lang="en-US" baseline="30000"/>
              <a:t>st</a:t>
            </a:r>
            <a:r>
              <a:rPr lang="en-US"/>
              <a:t> have kept the stock price low. However, it has grown over 10% in the last month after boasting a better than expectation Q1. Company has announced that it expects to save $1B in the next 12 months in synergies due to the Marathon acquisition and it is also selling off non core assets in a strategy to reduce its debt to equity ratio.</a:t>
            </a:r>
          </a:p>
        </p:txBody>
      </p:sp>
    </p:spTree>
    <p:extLst>
      <p:ext uri="{BB962C8B-B14F-4D97-AF65-F5344CB8AC3E}">
        <p14:creationId xmlns:p14="http://schemas.microsoft.com/office/powerpoint/2010/main" val="296643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885D-BA56-15A8-183E-F1EEB2472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43054-0E65-9364-876C-3AAE17EC06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A99E05C-A5B0-2465-59C5-0F81D15B834F}"/>
              </a:ext>
            </a:extLst>
          </p:cNvPr>
          <p:cNvSpPr>
            <a:spLocks noGrp="1"/>
          </p:cNvSpPr>
          <p:nvPr>
            <p:ph type="body" idx="1"/>
          </p:nvPr>
        </p:nvSpPr>
        <p:spPr/>
        <p:txBody>
          <a:bodyPr/>
          <a:lstStyle/>
          <a:p>
            <a:r>
              <a:rPr lang="en-US"/>
              <a:t>ConocoPhillips stock has fallen since the acquisition of Marathon as it made the purchase using all stock and acquired 5.4 Billion in debt. This along with the major tariffs issued on April 1</a:t>
            </a:r>
            <a:r>
              <a:rPr lang="en-US" baseline="30000"/>
              <a:t>st</a:t>
            </a:r>
            <a:r>
              <a:rPr lang="en-US"/>
              <a:t> have kept the stock price low. However, it has grown over 10% in the last month after boasting a better than expectation Q1. Company has announced that it expects to save $1B in the next 12 months in synergies due to the Marathon acquisition and it is also selling off non core assets in a strategy to reduce its debt to equity ratio.</a:t>
            </a:r>
          </a:p>
        </p:txBody>
      </p:sp>
    </p:spTree>
    <p:extLst>
      <p:ext uri="{BB962C8B-B14F-4D97-AF65-F5344CB8AC3E}">
        <p14:creationId xmlns:p14="http://schemas.microsoft.com/office/powerpoint/2010/main" val="50658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A718-729F-8C83-30D3-A65AECC8F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8A506-B8A7-0305-AE08-3F21575B14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721AE77-9C24-0FA6-6370-1D4612DE5D01}"/>
              </a:ext>
            </a:extLst>
          </p:cNvPr>
          <p:cNvSpPr>
            <a:spLocks noGrp="1"/>
          </p:cNvSpPr>
          <p:nvPr>
            <p:ph type="body" idx="1"/>
          </p:nvPr>
        </p:nvSpPr>
        <p:spPr/>
        <p:txBody>
          <a:bodyPr/>
          <a:lstStyle/>
          <a:p>
            <a:r>
              <a:rPr lang="en-US"/>
              <a:t>ConocoPhillips stock has fallen since the acquisition of Marathon as it made the purchase using all stock and acquired 5.4 Billion in debt. This along with the major tariffs issued on April 1</a:t>
            </a:r>
            <a:r>
              <a:rPr lang="en-US" baseline="30000"/>
              <a:t>st</a:t>
            </a:r>
            <a:r>
              <a:rPr lang="en-US"/>
              <a:t> have kept the stock price low. However, it has grown over 10% in the last month after boasting a better than expectation Q1. Company has announced that it expects to save $1B in the next 12 months in synergies due to the Marathon acquisition and it is also selling off non core assets in a strategy to reduce its debt to equity ratio.</a:t>
            </a:r>
          </a:p>
        </p:txBody>
      </p:sp>
    </p:spTree>
    <p:extLst>
      <p:ext uri="{BB962C8B-B14F-4D97-AF65-F5344CB8AC3E}">
        <p14:creationId xmlns:p14="http://schemas.microsoft.com/office/powerpoint/2010/main" val="104060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215733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DD1106-91F9-4501-B0B3-45ADB3E63C71}"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28528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6673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221862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313547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139067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218576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293200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2159916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15600" y="593367"/>
            <a:ext cx="11360800" cy="763600"/>
          </a:xfrm>
          <a:prstGeom prst="rect">
            <a:avLst/>
          </a:prstGeom>
          <a:noFill/>
          <a:ln>
            <a:noFill/>
          </a:ln>
          <a:effectLst>
            <a:outerShdw blurRad="25400">
              <a:srgbClr val="000000">
                <a:alpha val="45882"/>
              </a:srgbClr>
            </a:outerShdw>
          </a:effectLst>
        </p:spPr>
        <p:txBody>
          <a:bodyPr spcFirstLastPara="1" wrap="square" lIns="91425" tIns="91425" rIns="91425" bIns="91425" anchor="t" anchorCtr="0">
            <a:normAutofit/>
          </a:bodyPr>
          <a:lstStyle>
            <a:lvl1pPr lvl="0" algn="ctr">
              <a:spcBef>
                <a:spcPts val="0"/>
              </a:spcBef>
              <a:spcAft>
                <a:spcPts val="0"/>
              </a:spcAft>
              <a:buClr>
                <a:schemeClr val="lt2"/>
              </a:buClr>
              <a:buSzPts val="2800"/>
              <a:buFont typeface="Lustria"/>
              <a:buNone/>
              <a:defRPr/>
            </a:lvl1pPr>
            <a:lvl2pPr lvl="1" algn="l">
              <a:spcBef>
                <a:spcPts val="0"/>
              </a:spcBef>
              <a:spcAft>
                <a:spcPts val="0"/>
              </a:spcAft>
              <a:buClr>
                <a:schemeClr val="lt2"/>
              </a:buClr>
              <a:buSzPts val="2800"/>
              <a:buNone/>
              <a:defRPr/>
            </a:lvl2pPr>
            <a:lvl3pPr lvl="2" algn="l">
              <a:spcBef>
                <a:spcPts val="0"/>
              </a:spcBef>
              <a:spcAft>
                <a:spcPts val="0"/>
              </a:spcAft>
              <a:buClr>
                <a:schemeClr val="lt2"/>
              </a:buClr>
              <a:buSzPts val="2800"/>
              <a:buNone/>
              <a:defRPr/>
            </a:lvl3pPr>
            <a:lvl4pPr lvl="3" algn="l">
              <a:spcBef>
                <a:spcPts val="0"/>
              </a:spcBef>
              <a:spcAft>
                <a:spcPts val="0"/>
              </a:spcAft>
              <a:buClr>
                <a:schemeClr val="lt2"/>
              </a:buClr>
              <a:buSzPts val="2800"/>
              <a:buNone/>
              <a:defRPr/>
            </a:lvl4pPr>
            <a:lvl5pPr lvl="4" algn="l">
              <a:spcBef>
                <a:spcPts val="0"/>
              </a:spcBef>
              <a:spcAft>
                <a:spcPts val="0"/>
              </a:spcAft>
              <a:buClr>
                <a:schemeClr val="lt2"/>
              </a:buClr>
              <a:buSzPts val="2800"/>
              <a:buNone/>
              <a:defRPr/>
            </a:lvl5pPr>
            <a:lvl6pPr lvl="5" algn="l">
              <a:spcBef>
                <a:spcPts val="0"/>
              </a:spcBef>
              <a:spcAft>
                <a:spcPts val="0"/>
              </a:spcAft>
              <a:buClr>
                <a:schemeClr val="lt2"/>
              </a:buClr>
              <a:buSzPts val="2800"/>
              <a:buNone/>
              <a:defRPr/>
            </a:lvl6pPr>
            <a:lvl7pPr lvl="6" algn="l">
              <a:spcBef>
                <a:spcPts val="0"/>
              </a:spcBef>
              <a:spcAft>
                <a:spcPts val="0"/>
              </a:spcAft>
              <a:buClr>
                <a:schemeClr val="lt2"/>
              </a:buClr>
              <a:buSzPts val="2800"/>
              <a:buNone/>
              <a:defRPr/>
            </a:lvl7pPr>
            <a:lvl8pPr lvl="7" algn="l">
              <a:spcBef>
                <a:spcPts val="0"/>
              </a:spcBef>
              <a:spcAft>
                <a:spcPts val="0"/>
              </a:spcAft>
              <a:buClr>
                <a:schemeClr val="lt2"/>
              </a:buClr>
              <a:buSzPts val="2800"/>
              <a:buNone/>
              <a:defRPr/>
            </a:lvl8pPr>
            <a:lvl9pPr lvl="8" algn="l">
              <a:spcBef>
                <a:spcPts val="0"/>
              </a:spcBef>
              <a:spcAft>
                <a:spcPts val="0"/>
              </a:spcAft>
              <a:buClr>
                <a:schemeClr val="lt2"/>
              </a:buClr>
              <a:buSzPts val="2800"/>
              <a:buNone/>
              <a:defRPr/>
            </a:lvl9pPr>
          </a:lstStyle>
          <a:p>
            <a:endParaRPr/>
          </a:p>
        </p:txBody>
      </p:sp>
      <p:sp>
        <p:nvSpPr>
          <p:cNvPr id="64" name="Google Shape;64;p15"/>
          <p:cNvSpPr txBox="1">
            <a:spLocks noGrp="1"/>
          </p:cNvSpPr>
          <p:nvPr>
            <p:ph type="body" idx="1"/>
          </p:nvPr>
        </p:nvSpPr>
        <p:spPr>
          <a:xfrm>
            <a:off x="415600" y="1536633"/>
            <a:ext cx="11360800" cy="4555200"/>
          </a:xfrm>
          <a:prstGeom prst="rect">
            <a:avLst/>
          </a:prstGeom>
          <a:noFill/>
          <a:ln>
            <a:noFill/>
          </a:ln>
          <a:effectLst>
            <a:outerShdw blurRad="25400">
              <a:srgbClr val="000000">
                <a:alpha val="45882"/>
              </a:srgbClr>
            </a:outerShdw>
          </a:effectLst>
        </p:spPr>
        <p:txBody>
          <a:bodyPr spcFirstLastPara="1" wrap="square" lIns="91425" tIns="91425" rIns="91425" bIns="91425" anchor="t" anchorCtr="0">
            <a:normAutofit/>
          </a:bodyPr>
          <a:lstStyle>
            <a:lvl1pPr marL="609585" lvl="0" indent="-457189" algn="l">
              <a:spcBef>
                <a:spcPts val="0"/>
              </a:spcBef>
              <a:spcAft>
                <a:spcPts val="0"/>
              </a:spcAft>
              <a:buSzPts val="1800"/>
              <a:buChar char="●"/>
              <a:defRPr/>
            </a:lvl1pPr>
            <a:lvl2pPr marL="1219170" lvl="1" indent="-423323" algn="l">
              <a:spcBef>
                <a:spcPts val="0"/>
              </a:spcBef>
              <a:spcAft>
                <a:spcPts val="0"/>
              </a:spcAft>
              <a:buSzPts val="1400"/>
              <a:buChar char="○"/>
              <a:defRPr/>
            </a:lvl2pPr>
            <a:lvl3pPr marL="1828754" lvl="2" indent="-423323" algn="l">
              <a:spcBef>
                <a:spcPts val="0"/>
              </a:spcBef>
              <a:spcAft>
                <a:spcPts val="0"/>
              </a:spcAft>
              <a:buSzPts val="1400"/>
              <a:buChar char="■"/>
              <a:defRPr/>
            </a:lvl3pPr>
            <a:lvl4pPr marL="2438339" lvl="3" indent="-423323" algn="l">
              <a:spcBef>
                <a:spcPts val="0"/>
              </a:spcBef>
              <a:spcAft>
                <a:spcPts val="0"/>
              </a:spcAft>
              <a:buSzPts val="1400"/>
              <a:buChar char="●"/>
              <a:defRPr/>
            </a:lvl4pPr>
            <a:lvl5pPr marL="3047924" lvl="4" indent="-423323" algn="l">
              <a:spcBef>
                <a:spcPts val="0"/>
              </a:spcBef>
              <a:spcAft>
                <a:spcPts val="0"/>
              </a:spcAft>
              <a:buSzPts val="1400"/>
              <a:buChar char="○"/>
              <a:defRPr/>
            </a:lvl5pPr>
            <a:lvl6pPr marL="3657509" lvl="5" indent="-423323" algn="l">
              <a:spcBef>
                <a:spcPts val="0"/>
              </a:spcBef>
              <a:spcAft>
                <a:spcPts val="0"/>
              </a:spcAft>
              <a:buSzPts val="1400"/>
              <a:buChar char="■"/>
              <a:defRPr/>
            </a:lvl6pPr>
            <a:lvl7pPr marL="4267093" lvl="6" indent="-423323" algn="l">
              <a:spcBef>
                <a:spcPts val="0"/>
              </a:spcBef>
              <a:spcAft>
                <a:spcPts val="0"/>
              </a:spcAft>
              <a:buSzPts val="1400"/>
              <a:buChar char="●"/>
              <a:defRPr/>
            </a:lvl7pPr>
            <a:lvl8pPr marL="4876678" lvl="7" indent="-423323" algn="l">
              <a:spcBef>
                <a:spcPts val="0"/>
              </a:spcBef>
              <a:spcAft>
                <a:spcPts val="0"/>
              </a:spcAft>
              <a:buSzPts val="1400"/>
              <a:buChar char="○"/>
              <a:defRPr/>
            </a:lvl8pPr>
            <a:lvl9pPr marL="5486263" lvl="8" indent="-423323" algn="l">
              <a:spcBef>
                <a:spcPts val="0"/>
              </a:spcBef>
              <a:spcAft>
                <a:spcPts val="0"/>
              </a:spcAft>
              <a:buSzPts val="1400"/>
              <a:buChar char="■"/>
              <a:defRPr/>
            </a:lvl9pPr>
          </a:lstStyle>
          <a:p>
            <a:endParaRPr/>
          </a:p>
        </p:txBody>
      </p:sp>
      <p:sp>
        <p:nvSpPr>
          <p:cNvPr id="65" name="Google Shape;65;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1pPr>
            <a:lvl2pPr marL="0" marR="0" lvl="1"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2pPr>
            <a:lvl3pPr marL="0" marR="0" lvl="2"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3pPr>
            <a:lvl4pPr marL="0" marR="0" lvl="3"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4pPr>
            <a:lvl5pPr marL="0" marR="0" lvl="4"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5pPr>
            <a:lvl6pPr marL="0" marR="0" lvl="5"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6pPr>
            <a:lvl7pPr marL="0" marR="0" lvl="6"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7pPr>
            <a:lvl8pPr marL="0" marR="0" lvl="7"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8pPr>
            <a:lvl9pPr marL="0" marR="0" lvl="8" indent="0" algn="r">
              <a:spcBef>
                <a:spcPts val="0"/>
              </a:spcBef>
              <a:spcAft>
                <a:spcPts val="0"/>
              </a:spcAft>
              <a:buClr>
                <a:srgbClr val="F2F2F2"/>
              </a:buClr>
              <a:buSzPts val="750"/>
              <a:buFont typeface="Lustria"/>
              <a:buNone/>
              <a:defRPr sz="1000" b="0" i="0" u="none" strike="noStrike" cap="none">
                <a:solidFill>
                  <a:srgbClr val="F2F2F2"/>
                </a:solidFill>
                <a:latin typeface="Lustria"/>
                <a:ea typeface="Lustria"/>
                <a:cs typeface="Lustria"/>
                <a:sym typeface="Lustr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924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408883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D1106-91F9-4501-B0B3-45ADB3E63C7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199732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DD1106-91F9-4501-B0B3-45ADB3E63C71}"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3270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DD1106-91F9-4501-B0B3-45ADB3E63C71}"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190701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DD1106-91F9-4501-B0B3-45ADB3E63C71}"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247389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1106-91F9-4501-B0B3-45ADB3E63C71}"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227047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DD1106-91F9-4501-B0B3-45ADB3E63C71}"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386284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DDDD1106-91F9-4501-B0B3-45ADB3E63C71}" type="datetimeFigureOut">
              <a:rPr lang="en-US" smtClean="0"/>
              <a:t>7/8/2025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A5F5E09-99B3-4E3E-8C51-9FE7DCAA542A}" type="slidenum">
              <a:rPr lang="en-US" smtClean="0"/>
              <a:t>‹#›</a:t>
            </a:fld>
            <a:endParaRPr lang="en-US"/>
          </a:p>
        </p:txBody>
      </p:sp>
    </p:spTree>
    <p:extLst>
      <p:ext uri="{BB962C8B-B14F-4D97-AF65-F5344CB8AC3E}">
        <p14:creationId xmlns:p14="http://schemas.microsoft.com/office/powerpoint/2010/main" val="324409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DDD1106-91F9-4501-B0B3-45ADB3E63C71}" type="datetimeFigureOut">
              <a:rPr lang="en-US" smtClean="0"/>
              <a:t>7/8/2025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A5F5E09-99B3-4E3E-8C51-9FE7DCAA542A}" type="slidenum">
              <a:rPr lang="en-US" smtClean="0"/>
              <a:t>‹#›</a:t>
            </a:fld>
            <a:endParaRPr lang="en-US"/>
          </a:p>
        </p:txBody>
      </p:sp>
    </p:spTree>
    <p:extLst>
      <p:ext uri="{BB962C8B-B14F-4D97-AF65-F5344CB8AC3E}">
        <p14:creationId xmlns:p14="http://schemas.microsoft.com/office/powerpoint/2010/main" val="249202262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finance.yahoo.com/quote/COP/" TargetMode="External"/><Relationship Id="rId7" Type="http://schemas.openxmlformats.org/officeDocument/2006/relationships/image" Target="../media/image2.png"/><Relationship Id="rId2" Type="http://schemas.openxmlformats.org/officeDocument/2006/relationships/hyperlink" Target="https://www.forbes.com/sites/davidblackmon/2024/05/29/conocophillips-marathon-oil-merger-creates-another-shale-giant/" TargetMode="External"/><Relationship Id="rId1" Type="http://schemas.openxmlformats.org/officeDocument/2006/relationships/slideLayout" Target="../slideLayouts/slideLayout18.xml"/><Relationship Id="rId6" Type="http://schemas.openxmlformats.org/officeDocument/2006/relationships/hyperlink" Target="https://finance.yahoo.com/quote/CVX/" TargetMode="External"/><Relationship Id="rId5" Type="http://schemas.openxmlformats.org/officeDocument/2006/relationships/hyperlink" Target="https://finance.yahoo.com/quote/XOM/" TargetMode="External"/><Relationship Id="rId4" Type="http://schemas.openxmlformats.org/officeDocument/2006/relationships/hyperlink" Target="https://finance.yahoo.com/quote/SL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ctrTitle"/>
          </p:nvPr>
        </p:nvSpPr>
        <p:spPr>
          <a:xfrm>
            <a:off x="1370693" y="1769541"/>
            <a:ext cx="9440035" cy="1828801"/>
          </a:xfrm>
          <a:prstGeom prst="rect">
            <a:avLst/>
          </a:prstGeom>
          <a:noFill/>
          <a:ln>
            <a:noFill/>
          </a:ln>
          <a:effectLst>
            <a:outerShdw blurRad="25400">
              <a:srgbClr val="000000">
                <a:alpha val="45882"/>
              </a:srgbClr>
            </a:outerShdw>
          </a:effectLst>
        </p:spPr>
        <p:txBody>
          <a:bodyPr spcFirstLastPara="1" vert="horz" wrap="square" lIns="121900" tIns="121900" rIns="121900" bIns="121900" rtlCol="0" anchor="b" anchorCtr="0">
            <a:normAutofit/>
          </a:bodyPr>
          <a:lstStyle/>
          <a:p>
            <a:pPr>
              <a:spcBef>
                <a:spcPts val="0"/>
              </a:spcBef>
              <a:buClr>
                <a:schemeClr val="lt2"/>
              </a:buClr>
              <a:buSzPts val="4000"/>
            </a:pPr>
            <a:r>
              <a:rPr lang="en-US">
                <a:latin typeface="+mj-lt"/>
              </a:rPr>
              <a:t>Energy Sector Recommendations</a:t>
            </a:r>
            <a:endParaRPr>
              <a:latin typeface="+mj-lt"/>
            </a:endParaRPr>
          </a:p>
        </p:txBody>
      </p:sp>
      <p:sp>
        <p:nvSpPr>
          <p:cNvPr id="194" name="Google Shape;194;p32"/>
          <p:cNvSpPr txBox="1">
            <a:spLocks noGrp="1"/>
          </p:cNvSpPr>
          <p:nvPr>
            <p:ph type="subTitle" idx="1"/>
          </p:nvPr>
        </p:nvSpPr>
        <p:spPr>
          <a:xfrm>
            <a:off x="1370693" y="3598340"/>
            <a:ext cx="9440035" cy="1049867"/>
          </a:xfrm>
          <a:prstGeom prst="rect">
            <a:avLst/>
          </a:prstGeom>
          <a:noFill/>
          <a:ln>
            <a:noFill/>
          </a:ln>
          <a:effectLst>
            <a:outerShdw blurRad="25400">
              <a:srgbClr val="000000">
                <a:alpha val="45882"/>
              </a:srgbClr>
            </a:outerShdw>
          </a:effectLst>
        </p:spPr>
        <p:txBody>
          <a:bodyPr spcFirstLastPara="1" vert="horz" wrap="square" lIns="121900" tIns="121900" rIns="121900" bIns="121900" rtlCol="0" anchor="t" anchorCtr="0">
            <a:normAutofit/>
          </a:bodyPr>
          <a:lstStyle/>
          <a:p>
            <a:pPr>
              <a:spcBef>
                <a:spcPts val="0"/>
              </a:spcBef>
              <a:buSzPts val="1050"/>
            </a:pPr>
            <a:r>
              <a:rPr lang="en">
                <a:latin typeface="+mn-lt"/>
              </a:rPr>
              <a:t>Evan Palcho, Noah Saliba, Khaleb Rykard</a:t>
            </a:r>
            <a:endParaRPr>
              <a:latin typeface="+mn-lt"/>
            </a:endParaRPr>
          </a:p>
        </p:txBody>
      </p:sp>
      <p:pic>
        <p:nvPicPr>
          <p:cNvPr id="195" name="Google Shape;195;p32"/>
          <p:cNvPicPr preferRelativeResize="0"/>
          <p:nvPr/>
        </p:nvPicPr>
        <p:blipFill rotWithShape="1">
          <a:blip r:embed="rId3">
            <a:alphaModFix/>
          </a:blip>
          <a:srcRect/>
          <a:stretch/>
        </p:blipFill>
        <p:spPr>
          <a:xfrm>
            <a:off x="7759701" y="1"/>
            <a:ext cx="4432300" cy="64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2E82-ED76-9B42-AF78-C3A8DEEAF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7B058-D1F7-CC55-6E02-D64B9E52D0E1}"/>
              </a:ext>
            </a:extLst>
          </p:cNvPr>
          <p:cNvSpPr>
            <a:spLocks noGrp="1"/>
          </p:cNvSpPr>
          <p:nvPr>
            <p:ph type="title"/>
          </p:nvPr>
        </p:nvSpPr>
        <p:spPr>
          <a:xfrm>
            <a:off x="415600" y="478167"/>
            <a:ext cx="11360800" cy="763600"/>
          </a:xfrm>
        </p:spPr>
        <p:txBody>
          <a:bodyPr>
            <a:normAutofit/>
          </a:bodyPr>
          <a:lstStyle/>
          <a:p>
            <a:r>
              <a:rPr lang="en-US">
                <a:gradFill flip="none">
                  <a:gsLst>
                    <a:gs pos="0">
                      <a:srgbClr val="FFFFFF"/>
                    </a:gs>
                    <a:gs pos="100000">
                      <a:srgbClr val="FFFFFF"/>
                    </a:gs>
                  </a:gsLst>
                  <a:lin ang="5580000" scaled="0"/>
                  <a:tileRect/>
                </a:gradFill>
              </a:rPr>
              <a:t>Energy transfer</a:t>
            </a:r>
            <a:endParaRPr lang="en-US"/>
          </a:p>
        </p:txBody>
      </p:sp>
      <p:sp>
        <p:nvSpPr>
          <p:cNvPr id="3" name="Text Placeholder 2">
            <a:extLst>
              <a:ext uri="{FF2B5EF4-FFF2-40B4-BE49-F238E27FC236}">
                <a16:creationId xmlns:a16="http://schemas.microsoft.com/office/drawing/2014/main" id="{136A9E06-25BF-7E10-A6A4-6D767CA04BCD}"/>
              </a:ext>
            </a:extLst>
          </p:cNvPr>
          <p:cNvSpPr>
            <a:spLocks noGrp="1"/>
          </p:cNvSpPr>
          <p:nvPr>
            <p:ph type="body" idx="1"/>
          </p:nvPr>
        </p:nvSpPr>
        <p:spPr>
          <a:xfrm>
            <a:off x="415600" y="1241767"/>
            <a:ext cx="11360800" cy="4555200"/>
          </a:xfrm>
        </p:spPr>
        <p:txBody>
          <a:bodyPr>
            <a:normAutofit/>
          </a:bodyPr>
          <a:lstStyle/>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As of 7 / 7 / 25 it is trading at $17.75 </a:t>
            </a: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52-week range is $14.60 – $21.45 </a:t>
            </a:r>
            <a:endParaRPr lang="en-US"/>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Year Target is $22.83 (average analyst estimate) </a:t>
            </a:r>
            <a:endPar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Stock price is highly correlated with oil &amp; NGL prices.</a:t>
            </a:r>
            <a:endPar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608965" indent="-456565">
              <a:buClr>
                <a:srgbClr val="FFFFFF"/>
              </a:buClr>
            </a:pPr>
            <a:r>
              <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In July 2024 Energy Transfer acquired WTG Midstream for about $3.25 B, expanding its Permian Basin gas-gathering and processing network. </a:t>
            </a: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6" name="TextBox 5">
            <a:extLst>
              <a:ext uri="{FF2B5EF4-FFF2-40B4-BE49-F238E27FC236}">
                <a16:creationId xmlns:a16="http://schemas.microsoft.com/office/drawing/2014/main" id="{1AABD641-92A9-0B23-4952-DEE6BD80C83B}"/>
              </a:ext>
            </a:extLst>
          </p:cNvPr>
          <p:cNvSpPr txBox="1"/>
          <p:nvPr/>
        </p:nvSpPr>
        <p:spPr>
          <a:xfrm>
            <a:off x="3019200" y="6020219"/>
            <a:ext cx="6153600" cy="830997"/>
          </a:xfrm>
          <a:prstGeom prst="rect">
            <a:avLst/>
          </a:prstGeom>
          <a:noFill/>
        </p:spPr>
        <p:txBody>
          <a:bodyPr wrap="square" lIns="91440" tIns="45720" rIns="91440" bIns="45720" rtlCol="0" anchor="t">
            <a:spAutoFit/>
          </a:bodyPr>
          <a:lstStyle/>
          <a:p>
            <a:pPr algn="ctr"/>
            <a:r>
              <a:rPr lang="en-US" sz="2400"/>
              <a:t>1 month stock price chart for Energy Transfer</a:t>
            </a:r>
          </a:p>
        </p:txBody>
      </p:sp>
      <p:pic>
        <p:nvPicPr>
          <p:cNvPr id="4" name="Picture 3" descr="A graph with a line&#10;&#10;AI-generated content may be incorrect.">
            <a:extLst>
              <a:ext uri="{FF2B5EF4-FFF2-40B4-BE49-F238E27FC236}">
                <a16:creationId xmlns:a16="http://schemas.microsoft.com/office/drawing/2014/main" id="{8E6A289E-C353-90FC-219A-5A91CF91865F}"/>
              </a:ext>
            </a:extLst>
          </p:cNvPr>
          <p:cNvPicPr>
            <a:picLocks noChangeAspect="1"/>
          </p:cNvPicPr>
          <p:nvPr/>
        </p:nvPicPr>
        <p:blipFill>
          <a:blip r:embed="rId3"/>
          <a:stretch>
            <a:fillRect/>
          </a:stretch>
        </p:blipFill>
        <p:spPr>
          <a:xfrm>
            <a:off x="2755342" y="3556313"/>
            <a:ext cx="6434473" cy="2460670"/>
          </a:xfrm>
          <a:prstGeom prst="rect">
            <a:avLst/>
          </a:prstGeom>
        </p:spPr>
      </p:pic>
      <p:pic>
        <p:nvPicPr>
          <p:cNvPr id="7" name="Google Shape;234;p37">
            <a:extLst>
              <a:ext uri="{FF2B5EF4-FFF2-40B4-BE49-F238E27FC236}">
                <a16:creationId xmlns:a16="http://schemas.microsoft.com/office/drawing/2014/main" id="{6056A846-4469-D220-94F4-114A55536E1A}"/>
              </a:ext>
            </a:extLst>
          </p:cNvPr>
          <p:cNvPicPr preferRelativeResize="0"/>
          <p:nvPr/>
        </p:nvPicPr>
        <p:blipFill rotWithShape="1">
          <a:blip r:embed="rId4">
            <a:alphaModFix/>
          </a:blip>
          <a:srcRect/>
          <a:stretch/>
        </p:blipFill>
        <p:spPr>
          <a:xfrm>
            <a:off x="7759701" y="1"/>
            <a:ext cx="4432300" cy="647700"/>
          </a:xfrm>
          <a:prstGeom prst="rect">
            <a:avLst/>
          </a:prstGeom>
          <a:noFill/>
          <a:ln>
            <a:noFill/>
          </a:ln>
        </p:spPr>
      </p:pic>
    </p:spTree>
    <p:extLst>
      <p:ext uri="{BB962C8B-B14F-4D97-AF65-F5344CB8AC3E}">
        <p14:creationId xmlns:p14="http://schemas.microsoft.com/office/powerpoint/2010/main" val="3929642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CEE8-A3DD-2BCD-C17E-C11CC7A5C243}"/>
              </a:ext>
            </a:extLst>
          </p:cNvPr>
          <p:cNvSpPr>
            <a:spLocks noGrp="1"/>
          </p:cNvSpPr>
          <p:nvPr>
            <p:ph type="title"/>
          </p:nvPr>
        </p:nvSpPr>
        <p:spPr/>
        <p:txBody>
          <a:bodyPr>
            <a:normAutofit/>
          </a:bodyPr>
          <a:lstStyle/>
          <a:p>
            <a:r>
              <a:rPr lang="en-US">
                <a:latin typeface="+mj-lt"/>
              </a:rPr>
              <a:t>Stock Comparison-Upside</a:t>
            </a:r>
          </a:p>
        </p:txBody>
      </p:sp>
      <p:graphicFrame>
        <p:nvGraphicFramePr>
          <p:cNvPr id="5" name="Table 4">
            <a:extLst>
              <a:ext uri="{FF2B5EF4-FFF2-40B4-BE49-F238E27FC236}">
                <a16:creationId xmlns:a16="http://schemas.microsoft.com/office/drawing/2014/main" id="{D5DFA27B-6EAD-3B96-F682-C187394C64EA}"/>
              </a:ext>
            </a:extLst>
          </p:cNvPr>
          <p:cNvGraphicFramePr>
            <a:graphicFrameLocks noGrp="1"/>
          </p:cNvGraphicFramePr>
          <p:nvPr>
            <p:extLst>
              <p:ext uri="{D42A27DB-BD31-4B8C-83A1-F6EECF244321}">
                <p14:modId xmlns:p14="http://schemas.microsoft.com/office/powerpoint/2010/main" val="2776976637"/>
              </p:ext>
            </p:extLst>
          </p:nvPr>
        </p:nvGraphicFramePr>
        <p:xfrm>
          <a:off x="876830" y="2802466"/>
          <a:ext cx="10438339" cy="2032000"/>
        </p:xfrm>
        <a:graphic>
          <a:graphicData uri="http://schemas.openxmlformats.org/drawingml/2006/table">
            <a:tbl>
              <a:tblPr/>
              <a:tblGrid>
                <a:gridCol w="1301581">
                  <a:extLst>
                    <a:ext uri="{9D8B030D-6E8A-4147-A177-3AD203B41FA5}">
                      <a16:colId xmlns:a16="http://schemas.microsoft.com/office/drawing/2014/main" val="393516851"/>
                    </a:ext>
                  </a:extLst>
                </a:gridCol>
                <a:gridCol w="890556">
                  <a:extLst>
                    <a:ext uri="{9D8B030D-6E8A-4147-A177-3AD203B41FA5}">
                      <a16:colId xmlns:a16="http://schemas.microsoft.com/office/drawing/2014/main" val="156640376"/>
                    </a:ext>
                  </a:extLst>
                </a:gridCol>
                <a:gridCol w="873430">
                  <a:extLst>
                    <a:ext uri="{9D8B030D-6E8A-4147-A177-3AD203B41FA5}">
                      <a16:colId xmlns:a16="http://schemas.microsoft.com/office/drawing/2014/main" val="505957797"/>
                    </a:ext>
                  </a:extLst>
                </a:gridCol>
                <a:gridCol w="1455716">
                  <a:extLst>
                    <a:ext uri="{9D8B030D-6E8A-4147-A177-3AD203B41FA5}">
                      <a16:colId xmlns:a16="http://schemas.microsoft.com/office/drawing/2014/main" val="964097380"/>
                    </a:ext>
                  </a:extLst>
                </a:gridCol>
                <a:gridCol w="1233077">
                  <a:extLst>
                    <a:ext uri="{9D8B030D-6E8A-4147-A177-3AD203B41FA5}">
                      <a16:colId xmlns:a16="http://schemas.microsoft.com/office/drawing/2014/main" val="3805385045"/>
                    </a:ext>
                  </a:extLst>
                </a:gridCol>
                <a:gridCol w="1271610">
                  <a:extLst>
                    <a:ext uri="{9D8B030D-6E8A-4147-A177-3AD203B41FA5}">
                      <a16:colId xmlns:a16="http://schemas.microsoft.com/office/drawing/2014/main" val="886442139"/>
                    </a:ext>
                  </a:extLst>
                </a:gridCol>
                <a:gridCol w="873430">
                  <a:extLst>
                    <a:ext uri="{9D8B030D-6E8A-4147-A177-3AD203B41FA5}">
                      <a16:colId xmlns:a16="http://schemas.microsoft.com/office/drawing/2014/main" val="4271908905"/>
                    </a:ext>
                  </a:extLst>
                </a:gridCol>
                <a:gridCol w="1291695">
                  <a:extLst>
                    <a:ext uri="{9D8B030D-6E8A-4147-A177-3AD203B41FA5}">
                      <a16:colId xmlns:a16="http://schemas.microsoft.com/office/drawing/2014/main" val="1721437293"/>
                    </a:ext>
                  </a:extLst>
                </a:gridCol>
                <a:gridCol w="1247244">
                  <a:extLst>
                    <a:ext uri="{9D8B030D-6E8A-4147-A177-3AD203B41FA5}">
                      <a16:colId xmlns:a16="http://schemas.microsoft.com/office/drawing/2014/main" val="3887519050"/>
                    </a:ext>
                  </a:extLst>
                </a:gridCol>
              </a:tblGrid>
              <a:tr h="673100">
                <a:tc>
                  <a:txBody>
                    <a:bodyPr/>
                    <a:lstStyle/>
                    <a:p>
                      <a:pPr algn="l" fontAlgn="b"/>
                      <a:r>
                        <a:rPr lang="en-US" sz="1500" b="0" i="0" u="none" strike="noStrike">
                          <a:solidFill>
                            <a:srgbClr val="000000"/>
                          </a:solidFill>
                          <a:effectLst/>
                          <a:latin typeface="+mn-lt"/>
                        </a:rPr>
                        <a:t>Company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a:solidFill>
                            <a:srgbClr val="000000"/>
                          </a:solidFill>
                          <a:effectLst/>
                          <a:latin typeface="+mn-lt"/>
                        </a:rPr>
                        <a:t>Exxon Mobil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a:solidFill>
                            <a:srgbClr val="000000"/>
                          </a:solidFill>
                          <a:effectLst/>
                          <a:latin typeface="+mn-lt"/>
                        </a:rPr>
                        <a:t>Chevron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a:solidFill>
                            <a:srgbClr val="000000"/>
                          </a:solidFill>
                          <a:effectLst/>
                          <a:latin typeface="+mn-lt"/>
                        </a:rPr>
                        <a:t>ConocoPhillips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a:solidFill>
                            <a:srgbClr val="000000"/>
                          </a:solidFill>
                          <a:effectLst/>
                          <a:latin typeface="+mn-lt"/>
                        </a:rPr>
                        <a:t> The Williams Company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a:solidFill>
                            <a:srgbClr val="000000"/>
                          </a:solidFill>
                          <a:effectLst/>
                          <a:latin typeface="+mn-lt"/>
                        </a:rPr>
                        <a:t>Kinder Morgan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a:solidFill>
                            <a:srgbClr val="000000"/>
                          </a:solidFill>
                          <a:effectLst/>
                          <a:latin typeface="+mn-lt"/>
                        </a:rPr>
                        <a:t>Energy Transfer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a:solidFill>
                            <a:srgbClr val="000000"/>
                          </a:solidFill>
                          <a:effectLst/>
                          <a:latin typeface="+mn-lt"/>
                        </a:rPr>
                        <a:t>Marathon Petroleum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err="1">
                          <a:solidFill>
                            <a:srgbClr val="000000"/>
                          </a:solidFill>
                          <a:effectLst/>
                          <a:latin typeface="+mn-lt"/>
                        </a:rPr>
                        <a:t>Shlumberger</a:t>
                      </a:r>
                      <a:endParaRPr lang="en-US" sz="1500" b="0" i="0" u="none" strike="noStrike">
                        <a:solidFill>
                          <a:srgbClr val="000000"/>
                        </a:solidFill>
                        <a:effectLst/>
                        <a:latin typeface="+mn-l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42933164"/>
                  </a:ext>
                </a:extLst>
              </a:tr>
              <a:tr h="254000">
                <a:tc>
                  <a:txBody>
                    <a:bodyPr/>
                    <a:lstStyle/>
                    <a:p>
                      <a:pPr algn="l" fontAlgn="b"/>
                      <a:r>
                        <a:rPr lang="en-US" sz="1500" b="0" i="0" u="none" strike="noStrike">
                          <a:solidFill>
                            <a:srgbClr val="000000"/>
                          </a:solidFill>
                          <a:effectLst/>
                          <a:latin typeface="+mn-lt"/>
                        </a:rPr>
                        <a:t>Ticker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500" b="0" i="0" u="none" strike="noStrike">
                          <a:solidFill>
                            <a:srgbClr val="000000"/>
                          </a:solidFill>
                          <a:effectLst/>
                          <a:latin typeface="+mn-lt"/>
                        </a:rPr>
                        <a:t>XOM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500" b="0" i="0" u="none" strike="noStrike">
                          <a:solidFill>
                            <a:srgbClr val="000000"/>
                          </a:solidFill>
                          <a:effectLst/>
                          <a:latin typeface="+mn-lt"/>
                        </a:rPr>
                        <a:t>CVX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500" b="0" i="0" u="none" strike="noStrike">
                          <a:solidFill>
                            <a:srgbClr val="000000"/>
                          </a:solidFill>
                          <a:effectLst/>
                          <a:latin typeface="+mn-lt"/>
                        </a:rPr>
                        <a:t>COP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500" b="0" i="0" u="none" strike="noStrike">
                          <a:solidFill>
                            <a:srgbClr val="000000"/>
                          </a:solidFill>
                          <a:effectLst/>
                          <a:latin typeface="+mn-lt"/>
                        </a:rPr>
                        <a:t>WMB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500" b="0" i="0" u="none" strike="noStrike">
                          <a:solidFill>
                            <a:srgbClr val="000000"/>
                          </a:solidFill>
                          <a:effectLst/>
                          <a:latin typeface="+mn-lt"/>
                        </a:rPr>
                        <a:t>KMI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500" b="0" i="0" u="none" strike="noStrike">
                          <a:solidFill>
                            <a:srgbClr val="000000"/>
                          </a:solidFill>
                          <a:effectLst/>
                          <a:latin typeface="+mn-lt"/>
                        </a:rPr>
                        <a:t>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500" b="0" i="0" u="none" strike="noStrike">
                          <a:solidFill>
                            <a:srgbClr val="000000"/>
                          </a:solidFill>
                          <a:effectLst/>
                          <a:latin typeface="+mn-lt"/>
                        </a:rPr>
                        <a:t>MPC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500" b="0" i="0" u="none" strike="noStrike">
                          <a:solidFill>
                            <a:srgbClr val="000000"/>
                          </a:solidFill>
                          <a:effectLst/>
                          <a:latin typeface="+mn-lt"/>
                        </a:rPr>
                        <a:t>SLB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34818992"/>
                  </a:ext>
                </a:extLst>
              </a:tr>
              <a:tr h="317500">
                <a:tc>
                  <a:txBody>
                    <a:bodyPr/>
                    <a:lstStyle/>
                    <a:p>
                      <a:pPr algn="l" fontAlgn="b"/>
                      <a:r>
                        <a:rPr lang="en-US" sz="1500" b="0" i="0" u="none" strike="noStrike">
                          <a:solidFill>
                            <a:srgbClr val="000000"/>
                          </a:solidFill>
                          <a:effectLst/>
                          <a:latin typeface="+mn-lt"/>
                        </a:rPr>
                        <a:t>Stock Price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111.12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147.39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92.54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58.5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28.36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17.76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176.46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34.96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9853176"/>
                  </a:ext>
                </a:extLst>
              </a:tr>
              <a:tr h="317500">
                <a:tc>
                  <a:txBody>
                    <a:bodyPr/>
                    <a:lstStyle/>
                    <a:p>
                      <a:pPr algn="l" fontAlgn="b"/>
                      <a:r>
                        <a:rPr lang="en-US" sz="1500" b="0" i="0" u="none" strike="noStrike">
                          <a:solidFill>
                            <a:srgbClr val="000000"/>
                          </a:solidFill>
                          <a:effectLst/>
                          <a:latin typeface="+mn-lt"/>
                        </a:rPr>
                        <a:t>1 Year Estimate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124.07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165.53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116.07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61.57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30.49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22.71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166.86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47.12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9629983"/>
                  </a:ext>
                </a:extLst>
              </a:tr>
              <a:tr h="317500">
                <a:tc>
                  <a:txBody>
                    <a:bodyPr/>
                    <a:lstStyle/>
                    <a:p>
                      <a:pPr algn="l" fontAlgn="b"/>
                      <a:r>
                        <a:rPr lang="en-US" sz="1500" b="0" i="0" u="none" strike="noStrike">
                          <a:solidFill>
                            <a:srgbClr val="000000"/>
                          </a:solidFill>
                          <a:effectLst/>
                          <a:latin typeface="+mn-lt"/>
                        </a:rPr>
                        <a:t>Upside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11.65%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12.31%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1" i="0" u="none" strike="noStrike">
                          <a:solidFill>
                            <a:srgbClr val="000000"/>
                          </a:solidFill>
                          <a:effectLst/>
                          <a:latin typeface="+mn-lt"/>
                        </a:rPr>
                        <a:t>25.43%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5.25%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7.51%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1" i="0" u="none" strike="noStrike">
                          <a:solidFill>
                            <a:srgbClr val="000000"/>
                          </a:solidFill>
                          <a:effectLst/>
                          <a:latin typeface="+mn-lt"/>
                        </a:rPr>
                        <a:t>27.87%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0" i="0" u="none" strike="noStrike">
                          <a:solidFill>
                            <a:srgbClr val="000000"/>
                          </a:solidFill>
                          <a:effectLst/>
                          <a:latin typeface="+mn-lt"/>
                        </a:rPr>
                        <a:t>-5.44%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900" b="1" i="0" u="none" strike="noStrike">
                          <a:solidFill>
                            <a:srgbClr val="000000"/>
                          </a:solidFill>
                          <a:effectLst/>
                          <a:latin typeface="+mn-lt"/>
                        </a:rPr>
                        <a:t>34.78%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4174908"/>
                  </a:ext>
                </a:extLst>
              </a:tr>
            </a:tbl>
          </a:graphicData>
        </a:graphic>
      </p:graphicFrame>
      <p:pic>
        <p:nvPicPr>
          <p:cNvPr id="4" name="Google Shape;234;p37">
            <a:extLst>
              <a:ext uri="{FF2B5EF4-FFF2-40B4-BE49-F238E27FC236}">
                <a16:creationId xmlns:a16="http://schemas.microsoft.com/office/drawing/2014/main" id="{D808C050-AC89-FB6B-2BAE-341B57A4F73C}"/>
              </a:ext>
            </a:extLst>
          </p:cNvPr>
          <p:cNvPicPr preferRelativeResize="0"/>
          <p:nvPr/>
        </p:nvPicPr>
        <p:blipFill rotWithShape="1">
          <a:blip r:embed="rId3">
            <a:alphaModFix/>
          </a:blip>
          <a:srcRect/>
          <a:stretch/>
        </p:blipFill>
        <p:spPr>
          <a:xfrm>
            <a:off x="7759701" y="1"/>
            <a:ext cx="4432300" cy="647700"/>
          </a:xfrm>
          <a:prstGeom prst="rect">
            <a:avLst/>
          </a:prstGeom>
          <a:noFill/>
          <a:ln>
            <a:noFill/>
          </a:ln>
        </p:spPr>
      </p:pic>
    </p:spTree>
    <p:extLst>
      <p:ext uri="{BB962C8B-B14F-4D97-AF65-F5344CB8AC3E}">
        <p14:creationId xmlns:p14="http://schemas.microsoft.com/office/powerpoint/2010/main" val="123062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08FA-2A5B-C8BB-2494-E6CC569CCDF2}"/>
              </a:ext>
            </a:extLst>
          </p:cNvPr>
          <p:cNvSpPr>
            <a:spLocks noGrp="1"/>
          </p:cNvSpPr>
          <p:nvPr>
            <p:ph type="title"/>
          </p:nvPr>
        </p:nvSpPr>
        <p:spPr/>
        <p:txBody>
          <a:bodyPr/>
          <a:lstStyle/>
          <a:p>
            <a:r>
              <a:rPr lang="en-US"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Valuation</a:t>
            </a:r>
          </a:p>
        </p:txBody>
      </p:sp>
      <p:sp>
        <p:nvSpPr>
          <p:cNvPr id="3" name="Text Placeholder 2">
            <a:extLst>
              <a:ext uri="{FF2B5EF4-FFF2-40B4-BE49-F238E27FC236}">
                <a16:creationId xmlns:a16="http://schemas.microsoft.com/office/drawing/2014/main" id="{5145E4F2-D4D5-175C-C378-B46986DFF8D7}"/>
              </a:ext>
            </a:extLst>
          </p:cNvPr>
          <p:cNvSpPr>
            <a:spLocks noGrp="1"/>
          </p:cNvSpPr>
          <p:nvPr>
            <p:ph type="body" idx="1"/>
          </p:nvPr>
        </p:nvSpPr>
        <p:spPr/>
        <p:txBody>
          <a:bodyPr/>
          <a:lstStyle/>
          <a:p>
            <a:pPr marL="608965" indent="-456565"/>
            <a:r>
              <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Valuations indicate price ratios for most companies expanding or maintaining by historical data</a:t>
            </a:r>
          </a:p>
          <a:p>
            <a:pPr marL="608965" indent="-456565">
              <a:buClr>
                <a:srgbClr val="FFFFFF"/>
              </a:buClr>
            </a:pPr>
            <a:r>
              <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multiples normalized </a:t>
            </a:r>
            <a:r>
              <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from pandemic but still below market levels, giving energy room to </a:t>
            </a:r>
            <a:r>
              <a:rPr lang="en-US" i="1"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stay cheap</a:t>
            </a:r>
            <a:r>
              <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rather than </a:t>
            </a:r>
            <a:r>
              <a:rPr lang="en-US" i="1"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get cheaper</a:t>
            </a:r>
            <a:r>
              <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—provided oil holds at $80-100 band cap-ex discipline persists. Investors can rely on </a:t>
            </a:r>
            <a:r>
              <a:rPr lang="en-US" b="1"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cash-return yield</a:t>
            </a:r>
            <a:r>
              <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(majors, mid-stream) or </a:t>
            </a:r>
            <a:r>
              <a:rPr lang="en-US" b="1"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cyclical growth</a:t>
            </a:r>
            <a:r>
              <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(SLB, COP) while being mindful of </a:t>
            </a:r>
            <a:r>
              <a:rPr lang="en-US" dirty="0" err="1">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of</a:t>
            </a:r>
            <a:r>
              <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WMB and KMI.</a:t>
            </a:r>
            <a:endPar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buClr>
                <a:srgbClr val="FFFFFF"/>
              </a:buClr>
            </a:pPr>
            <a:endParaRPr lang="en-US"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5" name="Google Shape;234;p37" descr="A close up of a sign&#10;&#10;AI-generated content may be incorrect.">
            <a:extLst>
              <a:ext uri="{FF2B5EF4-FFF2-40B4-BE49-F238E27FC236}">
                <a16:creationId xmlns:a16="http://schemas.microsoft.com/office/drawing/2014/main" id="{24E845CB-E24E-D67E-1174-AFCB5314672B}"/>
              </a:ext>
            </a:extLst>
          </p:cNvPr>
          <p:cNvPicPr preferRelativeResize="0"/>
          <p:nvPr/>
        </p:nvPicPr>
        <p:blipFill rotWithShape="1">
          <a:blip r:embed="rId2">
            <a:alphaModFix/>
          </a:blip>
          <a:srcRect/>
          <a:stretch/>
        </p:blipFill>
        <p:spPr>
          <a:xfrm>
            <a:off x="7759701" y="1"/>
            <a:ext cx="4432300" cy="647700"/>
          </a:xfrm>
          <a:prstGeom prst="rect">
            <a:avLst/>
          </a:prstGeom>
          <a:noFill/>
          <a:ln>
            <a:noFill/>
          </a:ln>
        </p:spPr>
      </p:pic>
    </p:spTree>
    <p:extLst>
      <p:ext uri="{BB962C8B-B14F-4D97-AF65-F5344CB8AC3E}">
        <p14:creationId xmlns:p14="http://schemas.microsoft.com/office/powerpoint/2010/main" val="5445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4D9A-E1F8-F222-2EA2-17A167738D84}"/>
              </a:ext>
            </a:extLst>
          </p:cNvPr>
          <p:cNvSpPr>
            <a:spLocks noGrp="1"/>
          </p:cNvSpPr>
          <p:nvPr>
            <p:ph type="title"/>
          </p:nvPr>
        </p:nvSpPr>
        <p:spPr>
          <a:xfrm>
            <a:off x="6420465" y="609600"/>
            <a:ext cx="5122606" cy="1905000"/>
          </a:xfrm>
        </p:spPr>
        <p:txBody>
          <a:bodyPr vert="horz" lIns="91440" tIns="45720" rIns="91440" bIns="45720" rtlCol="0" anchor="ctr">
            <a:normAutofit/>
          </a:bodyPr>
          <a:lstStyle/>
          <a:p>
            <a:pPr algn="l">
              <a:spcBef>
                <a:spcPct val="0"/>
              </a:spcBef>
            </a:pPr>
            <a:r>
              <a:rPr lang="en-US"/>
              <a:t>Recommendation</a:t>
            </a:r>
          </a:p>
        </p:txBody>
      </p:sp>
      <p:sp>
        <p:nvSpPr>
          <p:cNvPr id="3" name="Text Placeholder 2">
            <a:extLst>
              <a:ext uri="{FF2B5EF4-FFF2-40B4-BE49-F238E27FC236}">
                <a16:creationId xmlns:a16="http://schemas.microsoft.com/office/drawing/2014/main" id="{CE0993BC-A964-187B-051A-51E91CC0B5CB}"/>
              </a:ext>
            </a:extLst>
          </p:cNvPr>
          <p:cNvSpPr>
            <a:spLocks noGrp="1"/>
          </p:cNvSpPr>
          <p:nvPr>
            <p:ph type="body" idx="1"/>
          </p:nvPr>
        </p:nvSpPr>
        <p:spPr>
          <a:xfrm>
            <a:off x="6420465" y="2666999"/>
            <a:ext cx="5122606" cy="3216276"/>
          </a:xfrm>
        </p:spPr>
        <p:txBody>
          <a:bodyPr vert="horz" lIns="91440" tIns="45720" rIns="91440" bIns="45720" rtlCol="0" anchor="t">
            <a:normAutofit fontScale="85000" lnSpcReduction="10000"/>
          </a:bodyPr>
          <a:lstStyle/>
          <a:p>
            <a:pPr marL="608965" indent="-456565">
              <a:spcBef>
                <a:spcPct val="20000"/>
              </a:spcBef>
              <a:spcAft>
                <a:spcPts val="600"/>
              </a:spcAft>
              <a:buSzPct val="100000"/>
              <a:buFont typeface="Arial"/>
              <a:buChar char="•"/>
            </a:pPr>
            <a:r>
              <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XOM: Lower RAR, Lower FCF to CAPEX, High FCF. </a:t>
            </a:r>
          </a:p>
          <a:p>
            <a:pPr marL="608965" indent="-456565">
              <a:spcBef>
                <a:spcPct val="20000"/>
              </a:spcBef>
              <a:spcAft>
                <a:spcPts val="600"/>
              </a:spcAft>
              <a:buClr>
                <a:srgbClr val="FFFFFF"/>
              </a:buClr>
              <a:buSzPct val="100000"/>
              <a:buFont typeface="Arial"/>
              <a:buChar char="•"/>
            </a:pPr>
            <a:r>
              <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CVX: Low price upside, Diversified assets</a:t>
            </a:r>
          </a:p>
          <a:p>
            <a:pPr marL="608965" indent="-456565">
              <a:spcBef>
                <a:spcPct val="20000"/>
              </a:spcBef>
              <a:spcAft>
                <a:spcPts val="600"/>
              </a:spcAft>
              <a:buClr>
                <a:srgbClr val="FFFFFF"/>
              </a:buClr>
              <a:buSzPct val="100000"/>
              <a:buFont typeface="Arial,Sans-Serif"/>
              <a:buChar char="•"/>
            </a:pPr>
            <a:r>
              <a:rPr lang="en-US" u="sng">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KMI: Low FCF, Too low price upside</a:t>
            </a:r>
          </a:p>
          <a:p>
            <a:pPr marL="608965" indent="-456565">
              <a:spcBef>
                <a:spcPct val="20000"/>
              </a:spcBef>
              <a:spcAft>
                <a:spcPts val="600"/>
              </a:spcAft>
              <a:buClr>
                <a:srgbClr val="FFFFFF"/>
              </a:buClr>
              <a:buSzPct val="100000"/>
              <a:buFont typeface="Arial"/>
              <a:buChar char="•"/>
            </a:pPr>
            <a:r>
              <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WMB: Low FCF, Regulatory pressure</a:t>
            </a:r>
            <a:endParaRPr lang="en-US"/>
          </a:p>
          <a:p>
            <a:pPr marL="608965" indent="-456565">
              <a:spcBef>
                <a:spcPct val="20000"/>
              </a:spcBef>
              <a:spcAft>
                <a:spcPts val="600"/>
              </a:spcAft>
              <a:buClr>
                <a:srgbClr val="FFFFFF"/>
              </a:buClr>
              <a:buSzPct val="100000"/>
              <a:buFont typeface="Arial"/>
              <a:buChar char="•"/>
            </a:pPr>
            <a:r>
              <a:rPr lang="en-US" u="sng">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MPC: Earnings loss, Falling oil price</a:t>
            </a:r>
          </a:p>
          <a:p>
            <a:pPr marL="608965" indent="-456565">
              <a:spcBef>
                <a:spcPct val="20000"/>
              </a:spcBef>
              <a:spcAft>
                <a:spcPts val="600"/>
              </a:spcAft>
              <a:buClr>
                <a:srgbClr val="FFFFFF"/>
              </a:buClr>
              <a:buSzPct val="100000"/>
              <a:buFont typeface="Arial"/>
              <a:buChar char="•"/>
            </a:pPr>
            <a:r>
              <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COP: High FCF, Undervalued</a:t>
            </a:r>
          </a:p>
          <a:p>
            <a:pPr marL="608965" indent="-456565">
              <a:spcBef>
                <a:spcPct val="20000"/>
              </a:spcBef>
              <a:spcAft>
                <a:spcPts val="600"/>
              </a:spcAft>
              <a:buClr>
                <a:srgbClr val="FFFFFF"/>
              </a:buClr>
              <a:buSzPct val="100000"/>
              <a:buFont typeface="Arial"/>
              <a:buChar char="•"/>
            </a:pPr>
            <a:r>
              <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ET: Decreasing leverage, high upside</a:t>
            </a:r>
          </a:p>
          <a:p>
            <a:pPr marL="608965" indent="-456565">
              <a:spcBef>
                <a:spcPct val="20000"/>
              </a:spcBef>
              <a:spcAft>
                <a:spcPts val="600"/>
              </a:spcAft>
              <a:buClr>
                <a:srgbClr val="FFFFFF"/>
              </a:buClr>
              <a:buSzPct val="100000"/>
              <a:buFont typeface="Arial"/>
              <a:buChar char="•"/>
            </a:pPr>
            <a:r>
              <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SLB: historical buybacks, AI advancements</a:t>
            </a:r>
          </a:p>
        </p:txBody>
      </p:sp>
      <p:pic>
        <p:nvPicPr>
          <p:cNvPr id="10" name="Picture 9" descr="A screenshot of a computer screen&#10;&#10;AI-generated content may be incorrect.">
            <a:extLst>
              <a:ext uri="{FF2B5EF4-FFF2-40B4-BE49-F238E27FC236}">
                <a16:creationId xmlns:a16="http://schemas.microsoft.com/office/drawing/2014/main" id="{325A4A8B-B2BE-1DBA-6673-630F17735B75}"/>
              </a:ext>
            </a:extLst>
          </p:cNvPr>
          <p:cNvPicPr>
            <a:picLocks noChangeAspect="1"/>
          </p:cNvPicPr>
          <p:nvPr/>
        </p:nvPicPr>
        <p:blipFill>
          <a:blip r:embed="rId3"/>
          <a:stretch>
            <a:fillRect/>
          </a:stretch>
        </p:blipFill>
        <p:spPr>
          <a:xfrm>
            <a:off x="85108" y="2507628"/>
            <a:ext cx="6009711" cy="164075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5" name="Picture 4" descr="A screenshot of a graph&#10;&#10;AI-generated content may be incorrect.">
            <a:extLst>
              <a:ext uri="{FF2B5EF4-FFF2-40B4-BE49-F238E27FC236}">
                <a16:creationId xmlns:a16="http://schemas.microsoft.com/office/drawing/2014/main" id="{95CAC037-8576-C982-F96B-59A13CE65F9B}"/>
              </a:ext>
            </a:extLst>
          </p:cNvPr>
          <p:cNvPicPr>
            <a:picLocks noChangeAspect="1"/>
          </p:cNvPicPr>
          <p:nvPr/>
        </p:nvPicPr>
        <p:blipFill>
          <a:blip r:embed="rId4"/>
          <a:stretch>
            <a:fillRect/>
          </a:stretch>
        </p:blipFill>
        <p:spPr>
          <a:xfrm>
            <a:off x="85323" y="2513192"/>
            <a:ext cx="6333186" cy="1638435"/>
          </a:xfrm>
          <a:prstGeom prst="rect">
            <a:avLst/>
          </a:prstGeom>
        </p:spPr>
      </p:pic>
      <p:pic>
        <p:nvPicPr>
          <p:cNvPr id="6" name="Google Shape;234;p37" descr="A close up of a sign&#10;&#10;AI-generated content may be incorrect.">
            <a:extLst>
              <a:ext uri="{FF2B5EF4-FFF2-40B4-BE49-F238E27FC236}">
                <a16:creationId xmlns:a16="http://schemas.microsoft.com/office/drawing/2014/main" id="{1B02E75D-0CD6-8F6A-686B-ED0B28B2112E}"/>
              </a:ext>
            </a:extLst>
          </p:cNvPr>
          <p:cNvPicPr preferRelativeResize="0"/>
          <p:nvPr/>
        </p:nvPicPr>
        <p:blipFill rotWithShape="1">
          <a:blip r:embed="rId5">
            <a:alphaModFix/>
          </a:blip>
          <a:srcRect/>
          <a:stretch/>
        </p:blipFill>
        <p:spPr>
          <a:xfrm>
            <a:off x="7759701" y="1"/>
            <a:ext cx="4432300" cy="647700"/>
          </a:xfrm>
          <a:prstGeom prst="rect">
            <a:avLst/>
          </a:prstGeom>
          <a:noFill/>
          <a:ln>
            <a:noFill/>
          </a:ln>
        </p:spPr>
      </p:pic>
      <p:pic>
        <p:nvPicPr>
          <p:cNvPr id="7" name="Picture 6" descr="A screenshot of a graph&#10;&#10;AI-generated content may be incorrect.">
            <a:extLst>
              <a:ext uri="{FF2B5EF4-FFF2-40B4-BE49-F238E27FC236}">
                <a16:creationId xmlns:a16="http://schemas.microsoft.com/office/drawing/2014/main" id="{0738B6EA-4E2A-677E-00A8-C488228259DC}"/>
              </a:ext>
            </a:extLst>
          </p:cNvPr>
          <p:cNvPicPr>
            <a:picLocks noChangeAspect="1"/>
          </p:cNvPicPr>
          <p:nvPr/>
        </p:nvPicPr>
        <p:blipFill>
          <a:blip r:embed="rId6"/>
          <a:stretch>
            <a:fillRect/>
          </a:stretch>
        </p:blipFill>
        <p:spPr>
          <a:xfrm>
            <a:off x="82472" y="2517620"/>
            <a:ext cx="6339933" cy="1646199"/>
          </a:xfrm>
          <a:prstGeom prst="rect">
            <a:avLst/>
          </a:prstGeom>
        </p:spPr>
      </p:pic>
    </p:spTree>
    <p:extLst>
      <p:ext uri="{BB962C8B-B14F-4D97-AF65-F5344CB8AC3E}">
        <p14:creationId xmlns:p14="http://schemas.microsoft.com/office/powerpoint/2010/main" val="108755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B52F-AC5C-8AFA-11D1-C8421B1C138E}"/>
              </a:ext>
            </a:extLst>
          </p:cNvPr>
          <p:cNvSpPr>
            <a:spLocks noGrp="1"/>
          </p:cNvSpPr>
          <p:nvPr>
            <p:ph type="title"/>
          </p:nvPr>
        </p:nvSpPr>
        <p:spPr/>
        <p:txBody>
          <a:bodyPr>
            <a:normAutofit/>
          </a:bodyPr>
          <a:lstStyle/>
          <a:p>
            <a:r>
              <a:rPr lang="en-US">
                <a:latin typeface="+mj-lt"/>
              </a:rPr>
              <a:t>Sources</a:t>
            </a:r>
          </a:p>
        </p:txBody>
      </p:sp>
      <p:sp>
        <p:nvSpPr>
          <p:cNvPr id="3" name="Text Placeholder 2">
            <a:extLst>
              <a:ext uri="{FF2B5EF4-FFF2-40B4-BE49-F238E27FC236}">
                <a16:creationId xmlns:a16="http://schemas.microsoft.com/office/drawing/2014/main" id="{C06D118D-2323-2F3E-80CF-7BB4B96B4F26}"/>
              </a:ext>
            </a:extLst>
          </p:cNvPr>
          <p:cNvSpPr>
            <a:spLocks noGrp="1"/>
          </p:cNvSpPr>
          <p:nvPr>
            <p:ph type="body" idx="1"/>
          </p:nvPr>
        </p:nvSpPr>
        <p:spPr/>
        <p:txBody>
          <a:bodyPr/>
          <a:lstStyle/>
          <a:p>
            <a:r>
              <a:rPr lang="en-US">
                <a:latin typeface="+mn-lt"/>
                <a:hlinkClick r:id="rId2"/>
              </a:rPr>
              <a:t>$22.5 Billion ConocoPhillips, Marathon Oil Deal Creates A Shale Giant</a:t>
            </a:r>
            <a:endParaRPr lang="en-US">
              <a:latin typeface="+mn-lt"/>
            </a:endParaRPr>
          </a:p>
          <a:p>
            <a:r>
              <a:rPr lang="en-US">
                <a:latin typeface="+mn-lt"/>
                <a:hlinkClick r:id="rId3"/>
              </a:rPr>
              <a:t>ConocoPhillips (COP) Stock Price, News, Quote &amp; History - Yahoo Finance</a:t>
            </a:r>
            <a:endParaRPr lang="en-US">
              <a:latin typeface="+mn-lt"/>
            </a:endParaRPr>
          </a:p>
          <a:p>
            <a:r>
              <a:rPr lang="en-US">
                <a:latin typeface="+mn-lt"/>
                <a:hlinkClick r:id="rId4"/>
              </a:rPr>
              <a:t>Schlumberger Limited (SLB) Stock Price, News, Quote &amp; History - Yahoo Finance</a:t>
            </a:r>
            <a:endParaRPr lang="en-US">
              <a:latin typeface="+mn-lt"/>
            </a:endParaRPr>
          </a:p>
          <a:p>
            <a:r>
              <a:rPr lang="en-US">
                <a:latin typeface="+mn-lt"/>
                <a:hlinkClick r:id="rId5"/>
              </a:rPr>
              <a:t>Exxon Mobil Corporation (XOM) Stock Price, News, Quote &amp; History - Yahoo Finance</a:t>
            </a:r>
            <a:endParaRPr lang="en-US">
              <a:latin typeface="+mn-lt"/>
            </a:endParaRPr>
          </a:p>
          <a:p>
            <a:r>
              <a:rPr lang="en-US">
                <a:latin typeface="+mn-lt"/>
                <a:hlinkClick r:id="rId6"/>
              </a:rPr>
              <a:t>Chevron Corporation (CVX) Stock Price, News, Quote &amp; History - Yahoo Finance</a:t>
            </a:r>
            <a:endParaRPr lang="en-US">
              <a:latin typeface="+mn-lt"/>
            </a:endParaRPr>
          </a:p>
        </p:txBody>
      </p:sp>
      <p:pic>
        <p:nvPicPr>
          <p:cNvPr id="5" name="Google Shape;234;p37">
            <a:extLst>
              <a:ext uri="{FF2B5EF4-FFF2-40B4-BE49-F238E27FC236}">
                <a16:creationId xmlns:a16="http://schemas.microsoft.com/office/drawing/2014/main" id="{66CA2B87-0722-A628-3B4C-94FF9D89D8BB}"/>
              </a:ext>
            </a:extLst>
          </p:cNvPr>
          <p:cNvPicPr preferRelativeResize="0"/>
          <p:nvPr/>
        </p:nvPicPr>
        <p:blipFill rotWithShape="1">
          <a:blip r:embed="rId7">
            <a:alphaModFix/>
          </a:blip>
          <a:srcRect/>
          <a:stretch/>
        </p:blipFill>
        <p:spPr>
          <a:xfrm>
            <a:off x="7759701" y="1"/>
            <a:ext cx="4432300" cy="647700"/>
          </a:xfrm>
          <a:prstGeom prst="rect">
            <a:avLst/>
          </a:prstGeom>
          <a:noFill/>
          <a:ln>
            <a:noFill/>
          </a:ln>
        </p:spPr>
      </p:pic>
    </p:spTree>
    <p:extLst>
      <p:ext uri="{BB962C8B-B14F-4D97-AF65-F5344CB8AC3E}">
        <p14:creationId xmlns:p14="http://schemas.microsoft.com/office/powerpoint/2010/main" val="130637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vert="horz" wrap="square" lIns="121900" tIns="121900" rIns="121900" bIns="121900" rtlCol="0" anchor="t" anchorCtr="0">
            <a:normAutofit/>
          </a:bodyPr>
          <a:lstStyle/>
          <a:p>
            <a:pPr algn="l">
              <a:buSzPct val="103703"/>
            </a:pPr>
            <a:r>
              <a:rPr lang="en">
                <a:latin typeface="+mj-lt"/>
              </a:rPr>
              <a:t>Agenda</a:t>
            </a:r>
            <a:endParaRPr>
              <a:latin typeface="+mj-lt"/>
            </a:endParaRPr>
          </a:p>
        </p:txBody>
      </p:sp>
      <p:sp>
        <p:nvSpPr>
          <p:cNvPr id="201" name="Google Shape;201;p33"/>
          <p:cNvSpPr txBox="1">
            <a:spLocks noGrp="1"/>
          </p:cNvSpPr>
          <p:nvPr>
            <p:ph type="body" idx="1"/>
          </p:nvPr>
        </p:nvSpPr>
        <p:spPr>
          <a:prstGeom prst="rect">
            <a:avLst/>
          </a:prstGeom>
          <a:noFill/>
          <a:ln>
            <a:noFill/>
          </a:ln>
          <a:effectLst>
            <a:outerShdw blurRad="25400">
              <a:srgbClr val="000000">
                <a:alpha val="45882"/>
              </a:srgbClr>
            </a:outerShdw>
          </a:effectLst>
        </p:spPr>
        <p:txBody>
          <a:bodyPr spcFirstLastPara="1" vert="horz" wrap="square" lIns="121900" tIns="121900" rIns="121900" bIns="121900" rtlCol="0" anchor="t" anchorCtr="0">
            <a:normAutofit/>
          </a:bodyPr>
          <a:lstStyle/>
          <a:p>
            <a:pPr marL="685783" indent="-685783">
              <a:buSzPct val="103703"/>
              <a:buFont typeface="+mj-lt"/>
              <a:buAutoNum type="arabicPeriod"/>
            </a:pPr>
            <a:r>
              <a:rPr lang="en-US" sz="3600"/>
              <a:t>Overview</a:t>
            </a:r>
          </a:p>
          <a:p>
            <a:pPr marL="685783" indent="-685783">
              <a:buSzPct val="103703"/>
              <a:buFont typeface="+mj-lt"/>
              <a:buAutoNum type="arabicPeriod"/>
            </a:pPr>
            <a:r>
              <a:rPr lang="en-US" sz="3600"/>
              <a:t>Stock Discussion</a:t>
            </a:r>
          </a:p>
          <a:p>
            <a:pPr marL="1295368" lvl="1" indent="-685783">
              <a:buSzPct val="103703"/>
              <a:buFont typeface="+mj-lt"/>
              <a:buAutoNum type="arabicPeriod"/>
            </a:pPr>
            <a:r>
              <a:rPr lang="en-US" sz="3400" err="1"/>
              <a:t>CononcoPhillips</a:t>
            </a:r>
            <a:endParaRPr lang="en-US" sz="3400"/>
          </a:p>
          <a:p>
            <a:pPr marL="1295368" lvl="1" indent="-685783">
              <a:buSzPct val="103703"/>
              <a:buFont typeface="+mj-lt"/>
              <a:buAutoNum type="arabicPeriod"/>
            </a:pPr>
            <a:r>
              <a:rPr lang="en-US" sz="3400"/>
              <a:t>Exxon Mobil</a:t>
            </a:r>
          </a:p>
          <a:p>
            <a:pPr marL="1295368" lvl="1" indent="-685783">
              <a:buSzPct val="103703"/>
              <a:buFont typeface="+mj-lt"/>
              <a:buAutoNum type="arabicPeriod"/>
            </a:pPr>
            <a:r>
              <a:rPr lang="en-US" sz="3400"/>
              <a:t>Chevron</a:t>
            </a:r>
          </a:p>
          <a:p>
            <a:pPr marL="1295368" lvl="1" indent="-685783">
              <a:buSzPct val="103703"/>
              <a:buFont typeface="+mj-lt"/>
              <a:buAutoNum type="arabicPeriod"/>
            </a:pPr>
            <a:r>
              <a:rPr lang="en-US" sz="3400" err="1"/>
              <a:t>Shlumberger</a:t>
            </a:r>
            <a:endParaRPr lang="en-US" sz="3400"/>
          </a:p>
          <a:p>
            <a:pPr marL="1295368" lvl="1" indent="-685783">
              <a:buSzPct val="103703"/>
              <a:buFont typeface="+mj-lt"/>
              <a:buAutoNum type="arabicPeriod"/>
            </a:pPr>
            <a:r>
              <a:rPr lang="en-US" sz="3400"/>
              <a:t>Energy Transfer</a:t>
            </a:r>
          </a:p>
          <a:p>
            <a:pPr marL="685783" indent="-685783">
              <a:buSzPct val="103703"/>
              <a:buFont typeface="+mj-lt"/>
              <a:buAutoNum type="arabicPeriod"/>
            </a:pPr>
            <a:r>
              <a:rPr lang="en-US" sz="3600"/>
              <a:t>Recommendations</a:t>
            </a:r>
          </a:p>
        </p:txBody>
      </p:sp>
      <p:pic>
        <p:nvPicPr>
          <p:cNvPr id="202" name="Google Shape;202;p33"/>
          <p:cNvPicPr preferRelativeResize="0"/>
          <p:nvPr/>
        </p:nvPicPr>
        <p:blipFill rotWithShape="1">
          <a:blip r:embed="rId3">
            <a:alphaModFix/>
          </a:blip>
          <a:srcRect/>
          <a:stretch/>
        </p:blipFill>
        <p:spPr>
          <a:xfrm>
            <a:off x="7759701" y="1"/>
            <a:ext cx="4432300" cy="64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vert="horz" wrap="square" lIns="121900" tIns="121900" rIns="121900" bIns="121900" rtlCol="0" anchor="t" anchorCtr="0">
            <a:normAutofit/>
          </a:bodyPr>
          <a:lstStyle/>
          <a:p>
            <a:pPr algn="l">
              <a:buSzPct val="103703"/>
            </a:pPr>
            <a:r>
              <a:rPr lang="en">
                <a:latin typeface="+mj-lt"/>
              </a:rPr>
              <a:t>Sector Overview - Size and Composition</a:t>
            </a:r>
            <a:endParaRPr>
              <a:latin typeface="+mj-lt"/>
            </a:endParaRPr>
          </a:p>
        </p:txBody>
      </p:sp>
      <p:sp>
        <p:nvSpPr>
          <p:cNvPr id="208" name="Google Shape;208;p34"/>
          <p:cNvSpPr txBox="1">
            <a:spLocks noGrp="1"/>
          </p:cNvSpPr>
          <p:nvPr>
            <p:ph type="body" idx="1"/>
          </p:nvPr>
        </p:nvSpPr>
        <p:spPr>
          <a:prstGeom prst="rect">
            <a:avLst/>
          </a:prstGeom>
          <a:noFill/>
          <a:ln>
            <a:noFill/>
          </a:ln>
          <a:effectLst>
            <a:outerShdw blurRad="25400">
              <a:srgbClr val="000000">
                <a:alpha val="45882"/>
              </a:srgbClr>
            </a:outerShdw>
          </a:effectLst>
        </p:spPr>
        <p:txBody>
          <a:bodyPr spcFirstLastPara="1" vert="horz" wrap="square" lIns="121900" tIns="121900" rIns="121900" bIns="121900" rtlCol="0" anchor="t" anchorCtr="0">
            <a:normAutofit fontScale="62500" lnSpcReduction="20000"/>
          </a:bodyPr>
          <a:lstStyle/>
          <a:p>
            <a:pPr indent="-609585">
              <a:spcBef>
                <a:spcPts val="1067"/>
              </a:spcBef>
              <a:buSzPct val="60810"/>
            </a:pPr>
            <a:r>
              <a:rPr lang="en" sz="4267">
                <a:solidFill>
                  <a:schemeClr val="lt1"/>
                </a:solidFill>
              </a:rPr>
              <a:t>The Energy Sector makes up ~4.17% of the S&amp;P 500 as of 7/7/25</a:t>
            </a:r>
            <a:endParaRPr sz="4267">
              <a:solidFill>
                <a:schemeClr val="lt1"/>
              </a:solidFill>
            </a:endParaRPr>
          </a:p>
          <a:p>
            <a:pPr indent="-609585">
              <a:spcBef>
                <a:spcPts val="1067"/>
              </a:spcBef>
              <a:buSzPct val="60810"/>
            </a:pPr>
            <a:r>
              <a:rPr lang="en" sz="4267">
                <a:solidFill>
                  <a:schemeClr val="lt1"/>
                </a:solidFill>
              </a:rPr>
              <a:t>Market Cap of 2.922T made of 254 Companies</a:t>
            </a:r>
          </a:p>
          <a:p>
            <a:pPr indent="-609585">
              <a:spcBef>
                <a:spcPts val="1067"/>
              </a:spcBef>
              <a:buSzPct val="60810"/>
            </a:pPr>
            <a:r>
              <a:rPr lang="en" sz="4267">
                <a:solidFill>
                  <a:schemeClr val="lt1"/>
                </a:solidFill>
              </a:rPr>
              <a:t>C</a:t>
            </a:r>
            <a:r>
              <a:rPr lang="en-US" sz="4267" err="1">
                <a:solidFill>
                  <a:schemeClr val="lt1"/>
                </a:solidFill>
              </a:rPr>
              <a:t>ompanies</a:t>
            </a:r>
            <a:r>
              <a:rPr lang="en-US" sz="4267">
                <a:solidFill>
                  <a:schemeClr val="lt1"/>
                </a:solidFill>
              </a:rPr>
              <a:t> that produce, refine or manufacture equipment in the oil and gas industry. Also includes companies that mine uranium or coal.</a:t>
            </a:r>
          </a:p>
          <a:p>
            <a:pPr indent="-609585">
              <a:spcBef>
                <a:spcPts val="1067"/>
              </a:spcBef>
              <a:buSzPct val="60810"/>
            </a:pPr>
            <a:r>
              <a:rPr lang="en-US" sz="4267">
                <a:solidFill>
                  <a:schemeClr val="lt1"/>
                </a:solidFill>
              </a:rPr>
              <a:t>The SIM portfolio as of 6/30/25 is holding 3.68% in the Energy sector. The portfolio currently holds ConocoPhillips and </a:t>
            </a:r>
            <a:r>
              <a:rPr lang="en-US" sz="4267" err="1">
                <a:solidFill>
                  <a:schemeClr val="lt1"/>
                </a:solidFill>
              </a:rPr>
              <a:t>Shlumberger</a:t>
            </a:r>
            <a:r>
              <a:rPr lang="en-US" sz="4267">
                <a:solidFill>
                  <a:schemeClr val="lt1"/>
                </a:solidFill>
              </a:rPr>
              <a:t> LTD</a:t>
            </a:r>
          </a:p>
          <a:p>
            <a:pPr marL="0" indent="0">
              <a:spcBef>
                <a:spcPts val="1067"/>
              </a:spcBef>
              <a:buSzPct val="60810"/>
              <a:buNone/>
            </a:pPr>
            <a:r>
              <a:rPr lang="en-US" sz="4267">
                <a:solidFill>
                  <a:schemeClr val="lt1"/>
                </a:solidFill>
              </a:rPr>
              <a:t>	</a:t>
            </a:r>
            <a:endParaRPr sz="4267">
              <a:solidFill>
                <a:schemeClr val="lt1"/>
              </a:solidFill>
            </a:endParaRPr>
          </a:p>
          <a:p>
            <a:pPr marL="0" indent="0">
              <a:spcBef>
                <a:spcPts val="1067"/>
              </a:spcBef>
              <a:buClr>
                <a:schemeClr val="dk1"/>
              </a:buClr>
              <a:buSzPct val="34375"/>
              <a:buNone/>
            </a:pPr>
            <a:endParaRPr sz="4267">
              <a:solidFill>
                <a:schemeClr val="dk1"/>
              </a:solidFill>
            </a:endParaRPr>
          </a:p>
          <a:p>
            <a:pPr marL="0" indent="0">
              <a:spcAft>
                <a:spcPts val="1600"/>
              </a:spcAft>
              <a:buSzPct val="129729"/>
              <a:buNone/>
            </a:pPr>
            <a:endParaRPr/>
          </a:p>
        </p:txBody>
      </p:sp>
      <p:pic>
        <p:nvPicPr>
          <p:cNvPr id="209" name="Google Shape;209;p34"/>
          <p:cNvPicPr preferRelativeResize="0"/>
          <p:nvPr/>
        </p:nvPicPr>
        <p:blipFill rotWithShape="1">
          <a:blip r:embed="rId3">
            <a:alphaModFix/>
          </a:blip>
          <a:srcRect/>
          <a:stretch/>
        </p:blipFill>
        <p:spPr>
          <a:xfrm>
            <a:off x="7759701" y="1"/>
            <a:ext cx="4432300" cy="64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vert="horz" wrap="square" lIns="121900" tIns="121900" rIns="121900" bIns="121900" rtlCol="0" anchor="t" anchorCtr="0">
            <a:normAutofit/>
          </a:bodyPr>
          <a:lstStyle/>
          <a:p>
            <a:pPr algn="l">
              <a:buSzPct val="103703"/>
            </a:pPr>
            <a:r>
              <a:rPr lang="en">
                <a:latin typeface="+mj-lt"/>
              </a:rPr>
              <a:t>Sector Performance YTD </a:t>
            </a:r>
            <a:endParaRPr>
              <a:latin typeface="+mj-lt"/>
            </a:endParaRPr>
          </a:p>
        </p:txBody>
      </p:sp>
      <p:sp>
        <p:nvSpPr>
          <p:cNvPr id="233" name="Google Shape;233;p37"/>
          <p:cNvSpPr txBox="1">
            <a:spLocks noGrp="1"/>
          </p:cNvSpPr>
          <p:nvPr>
            <p:ph type="body" idx="1"/>
          </p:nvPr>
        </p:nvSpPr>
        <p:spPr>
          <a:prstGeom prst="rect">
            <a:avLst/>
          </a:prstGeom>
          <a:noFill/>
          <a:ln>
            <a:noFill/>
          </a:ln>
          <a:effectLst>
            <a:outerShdw blurRad="25400">
              <a:srgbClr val="000000">
                <a:alpha val="45882"/>
              </a:srgbClr>
            </a:outerShdw>
          </a:effectLst>
        </p:spPr>
        <p:txBody>
          <a:bodyPr spcFirstLastPara="1" vert="horz" wrap="square" lIns="121900" tIns="121900" rIns="121900" bIns="121900" rtlCol="0" anchor="t" anchorCtr="0">
            <a:normAutofit/>
          </a:bodyPr>
          <a:lstStyle/>
          <a:p>
            <a:pPr marL="0" indent="0">
              <a:spcBef>
                <a:spcPts val="1067"/>
              </a:spcBef>
              <a:buClr>
                <a:schemeClr val="dk1"/>
              </a:buClr>
              <a:buSzPts val="1100"/>
              <a:buNone/>
            </a:pPr>
            <a:r>
              <a:rPr lang="en" sz="4267">
                <a:solidFill>
                  <a:schemeClr val="lt1"/>
                </a:solidFill>
              </a:rPr>
              <a:t>• YTD: +1.42%,  S&amp;P 500 5.92%.</a:t>
            </a:r>
            <a:endParaRPr sz="4267">
              <a:solidFill>
                <a:schemeClr val="lt1"/>
              </a:solidFill>
            </a:endParaRPr>
          </a:p>
          <a:p>
            <a:pPr marL="0" indent="0">
              <a:spcBef>
                <a:spcPts val="1067"/>
              </a:spcBef>
              <a:buClr>
                <a:schemeClr val="dk1"/>
              </a:buClr>
              <a:buSzPts val="1100"/>
              <a:buNone/>
            </a:pPr>
            <a:r>
              <a:rPr lang="en" sz="4267">
                <a:solidFill>
                  <a:schemeClr val="lt1"/>
                </a:solidFill>
              </a:rPr>
              <a:t>• Outlook: Volatile, tied to oil markets, geopolitical risk, and OPEC+ decisions.</a:t>
            </a:r>
            <a:endParaRPr sz="4267">
              <a:solidFill>
                <a:schemeClr val="lt1"/>
              </a:solidFill>
            </a:endParaRPr>
          </a:p>
          <a:p>
            <a:pPr marL="0" indent="0">
              <a:spcAft>
                <a:spcPts val="1600"/>
              </a:spcAft>
              <a:buNone/>
            </a:pPr>
            <a:endParaRPr sz="4267">
              <a:solidFill>
                <a:schemeClr val="dk1"/>
              </a:solidFill>
            </a:endParaRPr>
          </a:p>
        </p:txBody>
      </p:sp>
      <p:pic>
        <p:nvPicPr>
          <p:cNvPr id="234" name="Google Shape;234;p37"/>
          <p:cNvPicPr preferRelativeResize="0"/>
          <p:nvPr/>
        </p:nvPicPr>
        <p:blipFill rotWithShape="1">
          <a:blip r:embed="rId3">
            <a:alphaModFix/>
          </a:blip>
          <a:srcRect/>
          <a:stretch/>
        </p:blipFill>
        <p:spPr>
          <a:xfrm>
            <a:off x="7759701" y="1"/>
            <a:ext cx="4432300" cy="64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E1AD-6F6F-7BF8-B561-D6868AAB69AD}"/>
              </a:ext>
            </a:extLst>
          </p:cNvPr>
          <p:cNvSpPr>
            <a:spLocks noGrp="1"/>
          </p:cNvSpPr>
          <p:nvPr>
            <p:ph type="title"/>
          </p:nvPr>
        </p:nvSpPr>
        <p:spPr/>
        <p:txBody>
          <a:bodyPr/>
          <a:lstStyle/>
          <a:p>
            <a:r>
              <a:rPr lang="en-US">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business Drivers</a:t>
            </a:r>
            <a:endParaRPr lang="en-US"/>
          </a:p>
        </p:txBody>
      </p:sp>
      <p:sp>
        <p:nvSpPr>
          <p:cNvPr id="3" name="Text Placeholder 2">
            <a:extLst>
              <a:ext uri="{FF2B5EF4-FFF2-40B4-BE49-F238E27FC236}">
                <a16:creationId xmlns:a16="http://schemas.microsoft.com/office/drawing/2014/main" id="{4CB25069-8088-E02C-0C9A-654FF49BB61D}"/>
              </a:ext>
            </a:extLst>
          </p:cNvPr>
          <p:cNvSpPr>
            <a:spLocks noGrp="1"/>
          </p:cNvSpPr>
          <p:nvPr>
            <p:ph type="body" idx="1"/>
          </p:nvPr>
        </p:nvSpPr>
        <p:spPr/>
        <p:txBody>
          <a:bodyPr spcFirstLastPara="1" vert="horz" wrap="square" lIns="91425" tIns="91425" rIns="91425" bIns="91425" rtlCol="0" anchor="t" anchorCtr="0">
            <a:noAutofit/>
          </a:bodyPr>
          <a:lstStyle/>
          <a:p>
            <a:pPr marL="795655" lvl="1" indent="0">
              <a:buSzPts val="1800"/>
              <a:buNone/>
            </a:pPr>
            <a:r>
              <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libri"/>
                <a:cs typeface="Arial"/>
              </a:rPr>
              <a:t>•</a:t>
            </a:r>
            <a:r>
              <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libri"/>
                <a:cs typeface="Calibri"/>
              </a:rPr>
              <a:t>Macro‑economic: global GDP growth slowing to ~2.4 %, USD up ~6 % YTD</a:t>
            </a:r>
          </a:p>
          <a:p>
            <a:pPr marL="795655" lvl="1" indent="0">
              <a:buClr>
                <a:srgbClr val="FFFFFF"/>
              </a:buClr>
              <a:buSzPts val="1800"/>
              <a:buNone/>
            </a:pPr>
            <a:r>
              <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libri"/>
                <a:cs typeface="Arial"/>
              </a:rPr>
              <a:t>•</a:t>
            </a:r>
            <a:r>
              <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libri"/>
                <a:cs typeface="Calibri"/>
              </a:rPr>
              <a:t>Demand: jet fuel +6 % y/y; petrochemical feedstocks rising; gasoline flat amid EV adoption.</a:t>
            </a:r>
            <a:endPar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795655" lvl="1" indent="0">
              <a:buClr>
                <a:srgbClr val="FFFFFF"/>
              </a:buClr>
              <a:buSzPts val="1800"/>
              <a:buNone/>
            </a:pPr>
            <a:r>
              <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libri"/>
                <a:cs typeface="Arial"/>
              </a:rPr>
              <a:t>•</a:t>
            </a:r>
            <a:r>
              <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libri"/>
                <a:cs typeface="Calibri"/>
              </a:rPr>
              <a:t>Supply: OPEC+ easing cuts adds 1.6 mb/d; U.S. oil rig count down to 425</a:t>
            </a:r>
          </a:p>
          <a:p>
            <a:pPr marL="795655" lvl="1" indent="0">
              <a:buClr>
                <a:srgbClr val="FFFFFF"/>
              </a:buClr>
              <a:buSzPts val="1800"/>
              <a:buNone/>
            </a:pPr>
            <a:r>
              <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cs typeface="Arial"/>
              </a:rPr>
              <a:t>•</a:t>
            </a:r>
            <a:r>
              <a:rPr lang="en-US" sz="27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libri"/>
                <a:cs typeface="Calibri"/>
              </a:rPr>
              <a:t>Geopolitical &amp; inventories: Strategic Reserve at $45/barrel floor; sanctions relief on Russia and Iran</a:t>
            </a:r>
          </a:p>
          <a:p>
            <a:pPr marL="1218565" lvl="1" indent="-422910">
              <a:buClr>
                <a:srgbClr val="FFFFFF"/>
              </a:buClr>
              <a:buSzPts val="1800"/>
              <a:buFont typeface="Courier New"/>
              <a:buChar char="o"/>
            </a:pPr>
            <a:endParaRPr lang="en-US" sz="20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67927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4407-B238-B36D-BBBF-2AC0DE0B924E}"/>
              </a:ext>
            </a:extLst>
          </p:cNvPr>
          <p:cNvSpPr>
            <a:spLocks noGrp="1"/>
          </p:cNvSpPr>
          <p:nvPr>
            <p:ph type="title"/>
          </p:nvPr>
        </p:nvSpPr>
        <p:spPr>
          <a:xfrm>
            <a:off x="415600" y="478167"/>
            <a:ext cx="11360800" cy="763600"/>
          </a:xfrm>
        </p:spPr>
        <p:txBody>
          <a:bodyPr>
            <a:normAutofit/>
          </a:bodyPr>
          <a:lstStyle/>
          <a:p>
            <a:r>
              <a:rPr lang="en-US">
                <a:latin typeface="+mj-lt"/>
              </a:rPr>
              <a:t>ConocoPhillips</a:t>
            </a:r>
          </a:p>
        </p:txBody>
      </p:sp>
      <p:sp>
        <p:nvSpPr>
          <p:cNvPr id="3" name="Text Placeholder 2">
            <a:extLst>
              <a:ext uri="{FF2B5EF4-FFF2-40B4-BE49-F238E27FC236}">
                <a16:creationId xmlns:a16="http://schemas.microsoft.com/office/drawing/2014/main" id="{D0D2EE0D-51B7-7BA9-FEFA-8A5C57118B12}"/>
              </a:ext>
            </a:extLst>
          </p:cNvPr>
          <p:cNvSpPr>
            <a:spLocks noGrp="1"/>
          </p:cNvSpPr>
          <p:nvPr>
            <p:ph type="body" idx="1"/>
          </p:nvPr>
        </p:nvSpPr>
        <p:spPr>
          <a:xfrm>
            <a:off x="415600" y="1241767"/>
            <a:ext cx="11360800" cy="4555200"/>
          </a:xfrm>
        </p:spPr>
        <p:txBody>
          <a:bodyPr>
            <a:normAutofit/>
          </a:bodyPr>
          <a:lstStyle/>
          <a:p>
            <a:r>
              <a:rPr lang="en-US" sz="2400"/>
              <a:t>As of 7/7/25 it is trading at $92.54</a:t>
            </a:r>
          </a:p>
          <a:p>
            <a:r>
              <a:rPr lang="en-US" sz="2400"/>
              <a:t>52 week range is $79.88-$118.40</a:t>
            </a:r>
          </a:p>
          <a:p>
            <a:r>
              <a:rPr lang="en-US" sz="2400"/>
              <a:t>Year Target is $116.07</a:t>
            </a:r>
          </a:p>
          <a:p>
            <a:r>
              <a:rPr lang="en-US" sz="2400"/>
              <a:t>Stock price is highly correlated with price of oil.</a:t>
            </a:r>
          </a:p>
          <a:p>
            <a:r>
              <a:rPr lang="en-US" sz="2400"/>
              <a:t>In November 2024 ConocoPhillips acquired Marathon Oil with an all-stock acquisition and the assumption of $5.4B of debt.</a:t>
            </a:r>
          </a:p>
        </p:txBody>
      </p:sp>
      <p:pic>
        <p:nvPicPr>
          <p:cNvPr id="5" name="Picture 4">
            <a:extLst>
              <a:ext uri="{FF2B5EF4-FFF2-40B4-BE49-F238E27FC236}">
                <a16:creationId xmlns:a16="http://schemas.microsoft.com/office/drawing/2014/main" id="{9654EA78-C776-6AEF-DD3C-10FBCE345046}"/>
              </a:ext>
            </a:extLst>
          </p:cNvPr>
          <p:cNvPicPr>
            <a:picLocks noChangeAspect="1"/>
          </p:cNvPicPr>
          <p:nvPr/>
        </p:nvPicPr>
        <p:blipFill>
          <a:blip r:embed="rId3"/>
          <a:stretch>
            <a:fillRect/>
          </a:stretch>
        </p:blipFill>
        <p:spPr>
          <a:xfrm>
            <a:off x="1670264" y="3732462"/>
            <a:ext cx="8860800" cy="2330888"/>
          </a:xfrm>
          <a:prstGeom prst="rect">
            <a:avLst/>
          </a:prstGeom>
        </p:spPr>
      </p:pic>
      <p:sp>
        <p:nvSpPr>
          <p:cNvPr id="6" name="TextBox 5">
            <a:extLst>
              <a:ext uri="{FF2B5EF4-FFF2-40B4-BE49-F238E27FC236}">
                <a16:creationId xmlns:a16="http://schemas.microsoft.com/office/drawing/2014/main" id="{ACF4FAFF-A3DF-9FBC-04DC-D4650E91D35E}"/>
              </a:ext>
            </a:extLst>
          </p:cNvPr>
          <p:cNvSpPr txBox="1"/>
          <p:nvPr/>
        </p:nvSpPr>
        <p:spPr>
          <a:xfrm>
            <a:off x="3047955" y="6020219"/>
            <a:ext cx="6153600" cy="830997"/>
          </a:xfrm>
          <a:prstGeom prst="rect">
            <a:avLst/>
          </a:prstGeom>
          <a:noFill/>
        </p:spPr>
        <p:txBody>
          <a:bodyPr wrap="square" lIns="91440" tIns="45720" rIns="91440" bIns="45720" rtlCol="0" anchor="t">
            <a:spAutoFit/>
          </a:bodyPr>
          <a:lstStyle/>
          <a:p>
            <a:pPr algn="ctr"/>
            <a:r>
              <a:rPr lang="en-US" sz="2400"/>
              <a:t>1 month stock price chart for ConocoPhillips</a:t>
            </a:r>
          </a:p>
        </p:txBody>
      </p:sp>
      <p:pic>
        <p:nvPicPr>
          <p:cNvPr id="7" name="Google Shape;234;p37">
            <a:extLst>
              <a:ext uri="{FF2B5EF4-FFF2-40B4-BE49-F238E27FC236}">
                <a16:creationId xmlns:a16="http://schemas.microsoft.com/office/drawing/2014/main" id="{C8E9CAF8-95FA-0447-5F3F-5B4AF1ED72F2}"/>
              </a:ext>
            </a:extLst>
          </p:cNvPr>
          <p:cNvPicPr preferRelativeResize="0"/>
          <p:nvPr/>
        </p:nvPicPr>
        <p:blipFill rotWithShape="1">
          <a:blip r:embed="rId4">
            <a:alphaModFix/>
          </a:blip>
          <a:srcRect/>
          <a:stretch/>
        </p:blipFill>
        <p:spPr>
          <a:xfrm>
            <a:off x="7759701" y="1"/>
            <a:ext cx="4432300" cy="647700"/>
          </a:xfrm>
          <a:prstGeom prst="rect">
            <a:avLst/>
          </a:prstGeom>
          <a:noFill/>
          <a:ln>
            <a:noFill/>
          </a:ln>
        </p:spPr>
      </p:pic>
    </p:spTree>
    <p:extLst>
      <p:ext uri="{BB962C8B-B14F-4D97-AF65-F5344CB8AC3E}">
        <p14:creationId xmlns:p14="http://schemas.microsoft.com/office/powerpoint/2010/main" val="24556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3B29-20A9-89CE-1247-A4CF2D18D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5955E-FF45-50E7-0736-3B8F3EA3CFC1}"/>
              </a:ext>
            </a:extLst>
          </p:cNvPr>
          <p:cNvSpPr>
            <a:spLocks noGrp="1"/>
          </p:cNvSpPr>
          <p:nvPr>
            <p:ph type="title"/>
          </p:nvPr>
        </p:nvSpPr>
        <p:spPr>
          <a:xfrm>
            <a:off x="415600" y="478167"/>
            <a:ext cx="11360800" cy="763600"/>
          </a:xfrm>
        </p:spPr>
        <p:txBody>
          <a:bodyPr>
            <a:normAutofit/>
          </a:bodyPr>
          <a:lstStyle/>
          <a:p>
            <a:r>
              <a:rPr lang="en-US">
                <a:gradFill flip="none">
                  <a:gsLst>
                    <a:gs pos="0">
                      <a:srgbClr val="FFFFFF"/>
                    </a:gs>
                    <a:gs pos="100000">
                      <a:srgbClr val="FFFFFF"/>
                    </a:gs>
                  </a:gsLst>
                  <a:lin ang="5580000" scaled="0"/>
                  <a:tileRect/>
                </a:gradFill>
              </a:rPr>
              <a:t>Exxon </a:t>
            </a:r>
            <a:r>
              <a:rPr lang="en-US" err="1">
                <a:gradFill flip="none">
                  <a:gsLst>
                    <a:gs pos="0">
                      <a:srgbClr val="FFFFFF"/>
                    </a:gs>
                    <a:gs pos="100000">
                      <a:srgbClr val="FFFFFF"/>
                    </a:gs>
                  </a:gsLst>
                  <a:lin ang="5580000" scaled="0"/>
                  <a:tileRect/>
                </a:gradFill>
              </a:rPr>
              <a:t>mobil</a:t>
            </a:r>
            <a:endParaRPr lang="en-US" err="1">
              <a:latin typeface="+mj-lt"/>
            </a:endParaRPr>
          </a:p>
        </p:txBody>
      </p:sp>
      <p:sp>
        <p:nvSpPr>
          <p:cNvPr id="3" name="Text Placeholder 2">
            <a:extLst>
              <a:ext uri="{FF2B5EF4-FFF2-40B4-BE49-F238E27FC236}">
                <a16:creationId xmlns:a16="http://schemas.microsoft.com/office/drawing/2014/main" id="{22CE477B-4031-0F3A-8424-12F15AF322DE}"/>
              </a:ext>
            </a:extLst>
          </p:cNvPr>
          <p:cNvSpPr>
            <a:spLocks noGrp="1"/>
          </p:cNvSpPr>
          <p:nvPr>
            <p:ph type="body" idx="1"/>
          </p:nvPr>
        </p:nvSpPr>
        <p:spPr>
          <a:xfrm>
            <a:off x="415600" y="1241767"/>
            <a:ext cx="11360800" cy="4555200"/>
          </a:xfrm>
        </p:spPr>
        <p:txBody>
          <a:bodyPr>
            <a:normAutofit/>
          </a:bodyPr>
          <a:lstStyle/>
          <a:p>
            <a:pPr marL="608965" indent="-456565"/>
            <a:r>
              <a:rPr lang="en-US" sz="2400">
                <a:gradFill flip="none">
                  <a:gsLst>
                    <a:gs pos="0">
                      <a:srgbClr val="FFFFFF"/>
                    </a:gs>
                    <a:gs pos="100000">
                      <a:srgbClr val="FFFFFF"/>
                    </a:gs>
                  </a:gsLst>
                  <a:lin ang="5580000" scaled="0"/>
                  <a:tileRect/>
                </a:gradFill>
                <a:ea typeface="+mn-lt"/>
                <a:cs typeface="+mn-lt"/>
              </a:rPr>
              <a:t>As of 7 / 7 / 25 it is trading at $111.11 </a:t>
            </a: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52-week range is $97.80 – $126.34 </a:t>
            </a: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Year target is $124.07</a:t>
            </a: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Stock price is highly correlated with the price of oil.</a:t>
            </a:r>
            <a:endPar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In November 2023 Exxon Mobil completed its $4.9 B all-stock acquisition of Denbury Inc, adding the largest CO₂ pipeline network in the U.S. </a:t>
            </a:r>
            <a:endPar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buClr>
                <a:srgbClr val="FFFFFF"/>
              </a:buClr>
            </a:pP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6" name="TextBox 5">
            <a:extLst>
              <a:ext uri="{FF2B5EF4-FFF2-40B4-BE49-F238E27FC236}">
                <a16:creationId xmlns:a16="http://schemas.microsoft.com/office/drawing/2014/main" id="{6DA6EBC6-99B3-F2C3-053A-7375D2A19FE2}"/>
              </a:ext>
            </a:extLst>
          </p:cNvPr>
          <p:cNvSpPr txBox="1"/>
          <p:nvPr/>
        </p:nvSpPr>
        <p:spPr>
          <a:xfrm>
            <a:off x="3047955" y="6020219"/>
            <a:ext cx="6153600" cy="830997"/>
          </a:xfrm>
          <a:prstGeom prst="rect">
            <a:avLst/>
          </a:prstGeom>
          <a:noFill/>
        </p:spPr>
        <p:txBody>
          <a:bodyPr wrap="square" lIns="91440" tIns="45720" rIns="91440" bIns="45720" rtlCol="0" anchor="t">
            <a:spAutoFit/>
          </a:bodyPr>
          <a:lstStyle/>
          <a:p>
            <a:pPr algn="ctr"/>
            <a:r>
              <a:rPr lang="en-US" sz="2400"/>
              <a:t>1 month stock price chart for Exxon Mobil</a:t>
            </a:r>
          </a:p>
        </p:txBody>
      </p:sp>
      <p:pic>
        <p:nvPicPr>
          <p:cNvPr id="4" name="Picture 3">
            <a:extLst>
              <a:ext uri="{FF2B5EF4-FFF2-40B4-BE49-F238E27FC236}">
                <a16:creationId xmlns:a16="http://schemas.microsoft.com/office/drawing/2014/main" id="{5208C1E0-3786-7BC5-1905-00488057BEF7}"/>
              </a:ext>
            </a:extLst>
          </p:cNvPr>
          <p:cNvPicPr>
            <a:picLocks noChangeAspect="1"/>
          </p:cNvPicPr>
          <p:nvPr/>
        </p:nvPicPr>
        <p:blipFill>
          <a:blip r:embed="rId3"/>
          <a:stretch>
            <a:fillRect/>
          </a:stretch>
        </p:blipFill>
        <p:spPr>
          <a:xfrm>
            <a:off x="2566988" y="3513317"/>
            <a:ext cx="7058025" cy="2600325"/>
          </a:xfrm>
          <a:prstGeom prst="rect">
            <a:avLst/>
          </a:prstGeom>
        </p:spPr>
      </p:pic>
      <p:pic>
        <p:nvPicPr>
          <p:cNvPr id="7" name="Google Shape;234;p37" descr="A close up of a sign&#10;&#10;AI-generated content may be incorrect.">
            <a:extLst>
              <a:ext uri="{FF2B5EF4-FFF2-40B4-BE49-F238E27FC236}">
                <a16:creationId xmlns:a16="http://schemas.microsoft.com/office/drawing/2014/main" id="{1FA5C03C-1F29-A2FF-B7C1-60998C504FE9}"/>
              </a:ext>
            </a:extLst>
          </p:cNvPr>
          <p:cNvPicPr preferRelativeResize="0"/>
          <p:nvPr/>
        </p:nvPicPr>
        <p:blipFill rotWithShape="1">
          <a:blip r:embed="rId4">
            <a:alphaModFix/>
          </a:blip>
          <a:srcRect/>
          <a:stretch/>
        </p:blipFill>
        <p:spPr>
          <a:xfrm>
            <a:off x="7759701" y="1"/>
            <a:ext cx="4432300" cy="647700"/>
          </a:xfrm>
          <a:prstGeom prst="rect">
            <a:avLst/>
          </a:prstGeom>
          <a:noFill/>
          <a:ln>
            <a:noFill/>
          </a:ln>
        </p:spPr>
      </p:pic>
    </p:spTree>
    <p:extLst>
      <p:ext uri="{BB962C8B-B14F-4D97-AF65-F5344CB8AC3E}">
        <p14:creationId xmlns:p14="http://schemas.microsoft.com/office/powerpoint/2010/main" val="103524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9644-2439-1AEA-FC4E-C036C2D56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5361B-E171-B6F7-C5D9-E6840660F030}"/>
              </a:ext>
            </a:extLst>
          </p:cNvPr>
          <p:cNvSpPr>
            <a:spLocks noGrp="1"/>
          </p:cNvSpPr>
          <p:nvPr>
            <p:ph type="title"/>
          </p:nvPr>
        </p:nvSpPr>
        <p:spPr>
          <a:xfrm>
            <a:off x="415600" y="478167"/>
            <a:ext cx="11360800" cy="763600"/>
          </a:xfrm>
        </p:spPr>
        <p:txBody>
          <a:bodyPr>
            <a:normAutofit/>
          </a:bodyPr>
          <a:lstStyle/>
          <a:p>
            <a:r>
              <a:rPr lang="en-US">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chevron</a:t>
            </a:r>
            <a:endParaRPr lang="en-US">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mj-lt"/>
            </a:endParaRPr>
          </a:p>
        </p:txBody>
      </p:sp>
      <p:sp>
        <p:nvSpPr>
          <p:cNvPr id="3" name="Text Placeholder 2">
            <a:extLst>
              <a:ext uri="{FF2B5EF4-FFF2-40B4-BE49-F238E27FC236}">
                <a16:creationId xmlns:a16="http://schemas.microsoft.com/office/drawing/2014/main" id="{5E0478D1-51E1-CD47-51B4-2CB4A8BBE790}"/>
              </a:ext>
            </a:extLst>
          </p:cNvPr>
          <p:cNvSpPr>
            <a:spLocks noGrp="1"/>
          </p:cNvSpPr>
          <p:nvPr>
            <p:ph type="body" idx="1"/>
          </p:nvPr>
        </p:nvSpPr>
        <p:spPr>
          <a:xfrm>
            <a:off x="415600" y="1241767"/>
            <a:ext cx="11360800" cy="4555200"/>
          </a:xfrm>
        </p:spPr>
        <p:txBody>
          <a:bodyPr>
            <a:normAutofit/>
          </a:bodyPr>
          <a:lstStyle/>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As of 7 / 7 / 25 it is trading at $147.40 </a:t>
            </a:r>
            <a:endParaRPr lang="en-US">
              <a:gradFill flip="none">
                <a:gsLst>
                  <a:gs pos="0">
                    <a:srgbClr val="FFFFFF"/>
                  </a:gs>
                  <a:gs pos="100000">
                    <a:srgbClr val="FFFFFF"/>
                  </a:gs>
                </a:gsLst>
                <a:lin ang="5580000" scaled="0"/>
                <a:tileRect/>
              </a:gradFill>
              <a:ea typeface="+mn-lt"/>
              <a:cs typeface="+mn-l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52-week range is $132.04 – $168.96 </a:t>
            </a:r>
            <a:endParaRPr lang="en-US">
              <a:gradFill flip="none">
                <a:gsLst>
                  <a:gs pos="0">
                    <a:srgbClr val="FFFFFF"/>
                  </a:gs>
                  <a:gs pos="100000">
                    <a:srgbClr val="FFFFFF"/>
                  </a:gs>
                </a:gsLst>
                <a:lin ang="5580000" scaled="0"/>
                <a:tileRect/>
              </a:gradFill>
              <a:ea typeface="+mn-lt"/>
              <a:cs typeface="+mn-l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Year Target is $160.65 (average analyst estimate) </a:t>
            </a:r>
            <a:endPar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Stock price is highly correlated with the price of oil.</a:t>
            </a:r>
            <a:endPar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608965" indent="-456565">
              <a:buClr>
                <a:srgbClr val="FFFFFF"/>
              </a:buClr>
            </a:pPr>
            <a:r>
              <a:rPr lang="en-US" sz="2400">
                <a:gradFill flip="none">
                  <a:gsLst>
                    <a:gs pos="0">
                      <a:srgbClr val="FFFFFF"/>
                    </a:gs>
                    <a:gs pos="100000">
                      <a:srgbClr val="FFFFFF"/>
                    </a:gs>
                  </a:gsLst>
                  <a:lin ang="5580000" scaled="0"/>
                  <a:tileRect/>
                </a:gradFill>
                <a:ea typeface="+mn-lt"/>
                <a:cs typeface="+mn-lt"/>
              </a:rPr>
              <a:t>In October 2023 Chevron announced a $53B stock acquisition of Hess Corporation, giving it a major stake in Guyana’s fast-growing offshore fields. </a:t>
            </a:r>
            <a:endParaRPr lang="en-US">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608965" indent="-456565">
              <a:buClr>
                <a:srgbClr val="FFFFFF"/>
              </a:buClr>
            </a:pP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buClr>
                <a:srgbClr val="FFFFFF"/>
              </a:buClr>
            </a:pP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6" name="TextBox 5">
            <a:extLst>
              <a:ext uri="{FF2B5EF4-FFF2-40B4-BE49-F238E27FC236}">
                <a16:creationId xmlns:a16="http://schemas.microsoft.com/office/drawing/2014/main" id="{D58F197D-C48B-39A5-109D-09D0B10A3880}"/>
              </a:ext>
            </a:extLst>
          </p:cNvPr>
          <p:cNvSpPr txBox="1"/>
          <p:nvPr/>
        </p:nvSpPr>
        <p:spPr>
          <a:xfrm>
            <a:off x="3047955" y="6020219"/>
            <a:ext cx="6153600" cy="461665"/>
          </a:xfrm>
          <a:prstGeom prst="rect">
            <a:avLst/>
          </a:prstGeom>
          <a:noFill/>
        </p:spPr>
        <p:txBody>
          <a:bodyPr wrap="square" lIns="91440" tIns="45720" rIns="91440" bIns="45720" rtlCol="0" anchor="t">
            <a:spAutoFit/>
          </a:bodyPr>
          <a:lstStyle/>
          <a:p>
            <a:pPr algn="ctr"/>
            <a:r>
              <a:rPr lang="en-US" sz="2400"/>
              <a:t>1 month stock price chart for Chevron</a:t>
            </a:r>
          </a:p>
        </p:txBody>
      </p:sp>
      <p:pic>
        <p:nvPicPr>
          <p:cNvPr id="5" name="Picture 4" descr="A graph with a line and a line&#10;&#10;AI-generated content may be incorrect.">
            <a:extLst>
              <a:ext uri="{FF2B5EF4-FFF2-40B4-BE49-F238E27FC236}">
                <a16:creationId xmlns:a16="http://schemas.microsoft.com/office/drawing/2014/main" id="{ACC181EC-9077-8785-251E-AB37326613EE}"/>
              </a:ext>
            </a:extLst>
          </p:cNvPr>
          <p:cNvPicPr>
            <a:picLocks noChangeAspect="1"/>
          </p:cNvPicPr>
          <p:nvPr/>
        </p:nvPicPr>
        <p:blipFill>
          <a:blip r:embed="rId3"/>
          <a:stretch>
            <a:fillRect/>
          </a:stretch>
        </p:blipFill>
        <p:spPr>
          <a:xfrm>
            <a:off x="2509838" y="3515664"/>
            <a:ext cx="7172325" cy="2552700"/>
          </a:xfrm>
          <a:prstGeom prst="rect">
            <a:avLst/>
          </a:prstGeom>
        </p:spPr>
      </p:pic>
      <p:pic>
        <p:nvPicPr>
          <p:cNvPr id="7" name="Google Shape;234;p37">
            <a:extLst>
              <a:ext uri="{FF2B5EF4-FFF2-40B4-BE49-F238E27FC236}">
                <a16:creationId xmlns:a16="http://schemas.microsoft.com/office/drawing/2014/main" id="{C558A4F1-1377-6BA4-6603-119CBDF3983E}"/>
              </a:ext>
            </a:extLst>
          </p:cNvPr>
          <p:cNvPicPr preferRelativeResize="0"/>
          <p:nvPr/>
        </p:nvPicPr>
        <p:blipFill rotWithShape="1">
          <a:blip r:embed="rId4">
            <a:alphaModFix/>
          </a:blip>
          <a:srcRect/>
          <a:stretch/>
        </p:blipFill>
        <p:spPr>
          <a:xfrm>
            <a:off x="7759701" y="1"/>
            <a:ext cx="4432300" cy="647700"/>
          </a:xfrm>
          <a:prstGeom prst="rect">
            <a:avLst/>
          </a:prstGeom>
          <a:noFill/>
          <a:ln>
            <a:noFill/>
          </a:ln>
        </p:spPr>
      </p:pic>
    </p:spTree>
    <p:extLst>
      <p:ext uri="{BB962C8B-B14F-4D97-AF65-F5344CB8AC3E}">
        <p14:creationId xmlns:p14="http://schemas.microsoft.com/office/powerpoint/2010/main" val="238561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FC195-9AC5-52F0-D700-82AC5EF95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E4180-212C-3D04-874A-CB5970E2C184}"/>
              </a:ext>
            </a:extLst>
          </p:cNvPr>
          <p:cNvSpPr>
            <a:spLocks noGrp="1"/>
          </p:cNvSpPr>
          <p:nvPr>
            <p:ph type="title"/>
          </p:nvPr>
        </p:nvSpPr>
        <p:spPr>
          <a:xfrm>
            <a:off x="415600" y="478167"/>
            <a:ext cx="11360800" cy="763600"/>
          </a:xfrm>
        </p:spPr>
        <p:txBody>
          <a:bodyPr>
            <a:normAutofit/>
          </a:bodyPr>
          <a:lstStyle/>
          <a:p>
            <a:r>
              <a:rPr lang="en-US">
                <a:gradFill flip="none">
                  <a:gsLst>
                    <a:gs pos="0">
                      <a:srgbClr val="FFFFFF"/>
                    </a:gs>
                    <a:gs pos="100000">
                      <a:srgbClr val="FFFFFF"/>
                    </a:gs>
                  </a:gsLst>
                  <a:lin ang="5580000" scaled="0"/>
                  <a:tileRect/>
                </a:gradFill>
              </a:rPr>
              <a:t>Schlumberger</a:t>
            </a:r>
            <a:endParaRPr lang="en-US">
              <a:latin typeface="+mj-lt"/>
            </a:endParaRPr>
          </a:p>
        </p:txBody>
      </p:sp>
      <p:sp>
        <p:nvSpPr>
          <p:cNvPr id="3" name="Text Placeholder 2">
            <a:extLst>
              <a:ext uri="{FF2B5EF4-FFF2-40B4-BE49-F238E27FC236}">
                <a16:creationId xmlns:a16="http://schemas.microsoft.com/office/drawing/2014/main" id="{9C395F4B-C48C-8C47-F20B-DC93106D99FA}"/>
              </a:ext>
            </a:extLst>
          </p:cNvPr>
          <p:cNvSpPr>
            <a:spLocks noGrp="1"/>
          </p:cNvSpPr>
          <p:nvPr>
            <p:ph type="body" idx="1"/>
          </p:nvPr>
        </p:nvSpPr>
        <p:spPr>
          <a:xfrm>
            <a:off x="415600" y="1241767"/>
            <a:ext cx="11360800" cy="4555200"/>
          </a:xfrm>
        </p:spPr>
        <p:txBody>
          <a:bodyPr>
            <a:normAutofit/>
          </a:bodyPr>
          <a:lstStyle/>
          <a:p>
            <a:pPr marL="608965" indent="-456565"/>
            <a:r>
              <a:rPr lang="en-US" sz="2400">
                <a:gradFill flip="none">
                  <a:gsLst>
                    <a:gs pos="0">
                      <a:srgbClr val="FFFFFF"/>
                    </a:gs>
                    <a:gs pos="100000">
                      <a:srgbClr val="FFFFFF"/>
                    </a:gs>
                  </a:gsLst>
                  <a:lin ang="5580000" scaled="0"/>
                  <a:tileRect/>
                </a:gradFill>
              </a:rPr>
              <a:t>As of 7/7/25 it is trading at $34.95</a:t>
            </a: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r>
              <a:rPr lang="en-US" sz="2400">
                <a:gradFill flip="none">
                  <a:gsLst>
                    <a:gs pos="0">
                      <a:srgbClr val="FFFFFF"/>
                    </a:gs>
                    <a:gs pos="100000">
                      <a:srgbClr val="FFFFFF"/>
                    </a:gs>
                  </a:gsLst>
                  <a:lin ang="5580000" scaled="0"/>
                  <a:tileRect/>
                </a:gradFill>
              </a:rPr>
              <a:t>52 week range is $31.11-50.94</a:t>
            </a: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r>
              <a:rPr lang="en-US" sz="2400">
                <a:gradFill flip="none">
                  <a:gsLst>
                    <a:gs pos="0">
                      <a:srgbClr val="FFFFFF"/>
                    </a:gs>
                    <a:gs pos="100000">
                      <a:srgbClr val="FFFFFF"/>
                    </a:gs>
                  </a:gsLst>
                  <a:lin ang="5580000" scaled="0"/>
                  <a:tileRect/>
                </a:gradFill>
              </a:rPr>
              <a:t>Year Target is $47.12</a:t>
            </a: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r>
              <a:rPr lang="en-US" sz="2400">
                <a:gradFill flip="none">
                  <a:gsLst>
                    <a:gs pos="0">
                      <a:srgbClr val="FFFFFF"/>
                    </a:gs>
                    <a:gs pos="100000">
                      <a:srgbClr val="FFFFFF"/>
                    </a:gs>
                  </a:gsLst>
                  <a:lin ang="5580000" scaled="0"/>
                  <a:tileRect/>
                </a:gradFill>
              </a:rPr>
              <a:t>Stock price is highly correlated with price of oil.</a:t>
            </a:r>
            <a:endPar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608965" indent="-456565"/>
            <a:r>
              <a:rPr lang="en-US" sz="240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Correlation with oil prices is low, rather it better correlates with activity on oil fields</a:t>
            </a:r>
          </a:p>
        </p:txBody>
      </p:sp>
      <p:sp>
        <p:nvSpPr>
          <p:cNvPr id="6" name="TextBox 5">
            <a:extLst>
              <a:ext uri="{FF2B5EF4-FFF2-40B4-BE49-F238E27FC236}">
                <a16:creationId xmlns:a16="http://schemas.microsoft.com/office/drawing/2014/main" id="{3C9027FA-7326-8ECC-F8A2-ADDA48F30C58}"/>
              </a:ext>
            </a:extLst>
          </p:cNvPr>
          <p:cNvSpPr txBox="1"/>
          <p:nvPr/>
        </p:nvSpPr>
        <p:spPr>
          <a:xfrm>
            <a:off x="3019200" y="6020219"/>
            <a:ext cx="6153600" cy="830997"/>
          </a:xfrm>
          <a:prstGeom prst="rect">
            <a:avLst/>
          </a:prstGeom>
          <a:noFill/>
        </p:spPr>
        <p:txBody>
          <a:bodyPr wrap="square" lIns="91440" tIns="45720" rIns="91440" bIns="45720" rtlCol="0" anchor="t">
            <a:spAutoFit/>
          </a:bodyPr>
          <a:lstStyle/>
          <a:p>
            <a:pPr algn="ctr"/>
            <a:r>
              <a:rPr lang="en-US" sz="2400"/>
              <a:t>1 month stock price chart for   Schlumberger</a:t>
            </a:r>
          </a:p>
        </p:txBody>
      </p:sp>
      <p:pic>
        <p:nvPicPr>
          <p:cNvPr id="7" name="Picture 6">
            <a:extLst>
              <a:ext uri="{FF2B5EF4-FFF2-40B4-BE49-F238E27FC236}">
                <a16:creationId xmlns:a16="http://schemas.microsoft.com/office/drawing/2014/main" id="{47A13DA8-37A8-DD77-BBCC-7FA8DA0F2917}"/>
              </a:ext>
            </a:extLst>
          </p:cNvPr>
          <p:cNvPicPr>
            <a:picLocks noChangeAspect="1"/>
          </p:cNvPicPr>
          <p:nvPr/>
        </p:nvPicPr>
        <p:blipFill>
          <a:blip r:embed="rId3"/>
          <a:stretch>
            <a:fillRect/>
          </a:stretch>
        </p:blipFill>
        <p:spPr>
          <a:xfrm>
            <a:off x="1214438" y="3527844"/>
            <a:ext cx="9763125" cy="2476500"/>
          </a:xfrm>
          <a:prstGeom prst="rect">
            <a:avLst/>
          </a:prstGeom>
        </p:spPr>
      </p:pic>
      <p:pic>
        <p:nvPicPr>
          <p:cNvPr id="5" name="Google Shape;234;p37">
            <a:extLst>
              <a:ext uri="{FF2B5EF4-FFF2-40B4-BE49-F238E27FC236}">
                <a16:creationId xmlns:a16="http://schemas.microsoft.com/office/drawing/2014/main" id="{F02A9D8F-5259-67CA-E813-291EE65C3E0E}"/>
              </a:ext>
            </a:extLst>
          </p:cNvPr>
          <p:cNvPicPr preferRelativeResize="0"/>
          <p:nvPr/>
        </p:nvPicPr>
        <p:blipFill rotWithShape="1">
          <a:blip r:embed="rId4">
            <a:alphaModFix/>
          </a:blip>
          <a:srcRect/>
          <a:stretch/>
        </p:blipFill>
        <p:spPr>
          <a:xfrm>
            <a:off x="7759701" y="1"/>
            <a:ext cx="4432300" cy="647700"/>
          </a:xfrm>
          <a:prstGeom prst="rect">
            <a:avLst/>
          </a:prstGeom>
          <a:noFill/>
          <a:ln>
            <a:noFill/>
          </a:ln>
        </p:spPr>
      </p:pic>
    </p:spTree>
    <p:extLst>
      <p:ext uri="{BB962C8B-B14F-4D97-AF65-F5344CB8AC3E}">
        <p14:creationId xmlns:p14="http://schemas.microsoft.com/office/powerpoint/2010/main" val="357504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TM03457485[[fn=Mesh]]</Template>
  <TotalTime>0</TotalTime>
  <Words>1550</Words>
  <Application>Microsoft Office PowerPoint</Application>
  <PresentationFormat>Widescreen</PresentationFormat>
  <Paragraphs>132</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Arial,Sans-Serif</vt:lpstr>
      <vt:lpstr>Century Gothic</vt:lpstr>
      <vt:lpstr>Courier New</vt:lpstr>
      <vt:lpstr>Lustria</vt:lpstr>
      <vt:lpstr>Mesh</vt:lpstr>
      <vt:lpstr>Energy Sector Recommendations</vt:lpstr>
      <vt:lpstr>Agenda</vt:lpstr>
      <vt:lpstr>Sector Overview - Size and Composition</vt:lpstr>
      <vt:lpstr>Sector Performance YTD </vt:lpstr>
      <vt:lpstr>business Drivers</vt:lpstr>
      <vt:lpstr>ConocoPhillips</vt:lpstr>
      <vt:lpstr>Exxon mobil</vt:lpstr>
      <vt:lpstr>chevron</vt:lpstr>
      <vt:lpstr>Schlumberger</vt:lpstr>
      <vt:lpstr>Energy transfer</vt:lpstr>
      <vt:lpstr>Stock Comparison-Upside</vt:lpstr>
      <vt:lpstr>Valuation</vt:lpstr>
      <vt:lpstr>Recommendation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 Palcho</dc:creator>
  <cp:lastModifiedBy>Evan Palcho</cp:lastModifiedBy>
  <cp:revision>11</cp:revision>
  <dcterms:created xsi:type="dcterms:W3CDTF">2025-07-08T17:23:14Z</dcterms:created>
  <dcterms:modified xsi:type="dcterms:W3CDTF">2025-07-08T22:15:32Z</dcterms:modified>
</cp:coreProperties>
</file>