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60" r:id="rId5"/>
    <p:sldId id="264" r:id="rId6"/>
    <p:sldId id="265" r:id="rId7"/>
    <p:sldId id="266" r:id="rId8"/>
    <p:sldId id="263" r:id="rId9"/>
    <p:sldId id="269" r:id="rId10"/>
    <p:sldId id="272" r:id="rId11"/>
    <p:sldId id="273" r:id="rId12"/>
    <p:sldId id="275" r:id="rId13"/>
    <p:sldId id="276" r:id="rId14"/>
    <p:sldId id="277" r:id="rId15"/>
    <p:sldId id="259" r:id="rId16"/>
    <p:sldId id="274" r:id="rId17"/>
    <p:sldId id="279" r:id="rId18"/>
    <p:sldId id="280" r:id="rId19"/>
    <p:sldId id="281"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9A07"/>
    <a:srgbClr val="D92D39"/>
    <a:srgbClr val="072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13BFC2-CDFA-184B-B446-29B3D47DB0CF}" v="1334" dt="2025-04-01T15:32:36.2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8"/>
    <p:restoredTop sz="94757"/>
  </p:normalViewPr>
  <p:slideViewPr>
    <p:cSldViewPr snapToGrid="0">
      <p:cViewPr>
        <p:scale>
          <a:sx n="107" d="100"/>
          <a:sy n="107" d="100"/>
        </p:scale>
        <p:origin x="57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A1C86-909E-42B0-894A-D49C677C4645}"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a:lstStyle/>
        <a:p>
          <a:endParaRPr lang="en-US"/>
        </a:p>
      </dgm:t>
    </dgm:pt>
    <dgm:pt modelId="{EE0779BD-447E-4787-A4CF-32CA44A09C40}">
      <dgm:prSet/>
      <dgm:spPr>
        <a:solidFill>
          <a:schemeClr val="accent6">
            <a:lumMod val="75000"/>
          </a:schemeClr>
        </a:solidFill>
      </dgm:spPr>
      <dgm:t>
        <a:bodyPr/>
        <a:lstStyle/>
        <a:p>
          <a:r>
            <a:rPr lang="en-US"/>
            <a:t>Recommend Underweight the Sector</a:t>
          </a:r>
        </a:p>
      </dgm:t>
    </dgm:pt>
    <dgm:pt modelId="{FD222A08-2E54-4825-9624-35A2EE4F88F7}" type="parTrans" cxnId="{C2719175-AB21-4F20-9F7A-95E30A287A5D}">
      <dgm:prSet/>
      <dgm:spPr/>
      <dgm:t>
        <a:bodyPr/>
        <a:lstStyle/>
        <a:p>
          <a:endParaRPr lang="en-US" sz="3200"/>
        </a:p>
      </dgm:t>
    </dgm:pt>
    <dgm:pt modelId="{4E578EAC-CEF6-4DF7-B768-29EB7DB2CC42}" type="sibTrans" cxnId="{C2719175-AB21-4F20-9F7A-95E30A287A5D}">
      <dgm:prSet phldrT="01" phldr="0"/>
      <dgm:spPr/>
      <dgm:t>
        <a:bodyPr/>
        <a:lstStyle/>
        <a:p>
          <a:r>
            <a:rPr lang="en-US"/>
            <a:t>01</a:t>
          </a:r>
        </a:p>
      </dgm:t>
    </dgm:pt>
    <dgm:pt modelId="{0975ED98-B9DB-4388-AECB-361F4BC302B8}">
      <dgm:prSet/>
      <dgm:spPr>
        <a:solidFill>
          <a:schemeClr val="accent1">
            <a:lumMod val="60000"/>
            <a:lumOff val="40000"/>
          </a:schemeClr>
        </a:solidFill>
      </dgm:spPr>
      <dgm:t>
        <a:bodyPr/>
        <a:lstStyle/>
        <a:p>
          <a:r>
            <a:rPr lang="en-US" dirty="0"/>
            <a:t>Recommend </a:t>
          </a:r>
          <a:r>
            <a:rPr lang="en-US" b="1" dirty="0">
              <a:highlight>
                <a:srgbClr val="008000"/>
              </a:highlight>
            </a:rPr>
            <a:t>BUY</a:t>
          </a:r>
          <a:r>
            <a:rPr lang="en-US" b="1" dirty="0">
              <a:highlight>
                <a:srgbClr val="00FF00"/>
              </a:highlight>
            </a:rPr>
            <a:t> </a:t>
          </a:r>
          <a:br>
            <a:rPr lang="en-US" dirty="0"/>
          </a:br>
          <a:r>
            <a:rPr lang="en-US" b="1" dirty="0"/>
            <a:t>Schlumberger Limited (SLB)</a:t>
          </a:r>
          <a:endParaRPr lang="en-US" dirty="0"/>
        </a:p>
      </dgm:t>
    </dgm:pt>
    <dgm:pt modelId="{4037B7B2-1E50-4561-A2DE-F7E0428A7CCC}" type="parTrans" cxnId="{AD1ACB5B-07F6-44E4-848E-753C5C392A30}">
      <dgm:prSet/>
      <dgm:spPr/>
      <dgm:t>
        <a:bodyPr/>
        <a:lstStyle/>
        <a:p>
          <a:endParaRPr lang="en-US" sz="3200"/>
        </a:p>
      </dgm:t>
    </dgm:pt>
    <dgm:pt modelId="{C7DCAB59-B023-41C1-9E74-FB68C66F111C}" type="sibTrans" cxnId="{AD1ACB5B-07F6-44E4-848E-753C5C392A30}">
      <dgm:prSet phldrT="02" phldr="0"/>
      <dgm:spPr/>
      <dgm:t>
        <a:bodyPr/>
        <a:lstStyle/>
        <a:p>
          <a:r>
            <a:rPr lang="en-US"/>
            <a:t>02</a:t>
          </a:r>
        </a:p>
      </dgm:t>
    </dgm:pt>
    <dgm:pt modelId="{F20FF6E0-D149-475B-BE78-8534AC1B7548}">
      <dgm:prSet/>
      <dgm:spPr>
        <a:solidFill>
          <a:srgbClr val="FF0000"/>
        </a:solidFill>
      </dgm:spPr>
      <dgm:t>
        <a:bodyPr/>
        <a:lstStyle/>
        <a:p>
          <a:r>
            <a:rPr lang="en-US" dirty="0"/>
            <a:t>Recommend </a:t>
          </a:r>
          <a:r>
            <a:rPr lang="en-US" b="1" dirty="0">
              <a:highlight>
                <a:srgbClr val="008000"/>
              </a:highlight>
            </a:rPr>
            <a:t>BUY</a:t>
          </a:r>
          <a:r>
            <a:rPr lang="en-US" dirty="0"/>
            <a:t> </a:t>
          </a:r>
          <a:r>
            <a:rPr lang="en-US" b="1" dirty="0"/>
            <a:t>ConocoPhillips (COP)</a:t>
          </a:r>
          <a:endParaRPr lang="en-US" dirty="0"/>
        </a:p>
      </dgm:t>
    </dgm:pt>
    <dgm:pt modelId="{83B0AEE4-D8C5-4E11-98D4-ACF8A49C5EB4}" type="parTrans" cxnId="{5EB7F61B-D19A-4AD0-8D30-0A5990C332B7}">
      <dgm:prSet/>
      <dgm:spPr/>
      <dgm:t>
        <a:bodyPr/>
        <a:lstStyle/>
        <a:p>
          <a:endParaRPr lang="en-US" sz="3200"/>
        </a:p>
      </dgm:t>
    </dgm:pt>
    <dgm:pt modelId="{7BB71A32-6C1C-4A59-BC01-ED762875EE96}" type="sibTrans" cxnId="{5EB7F61B-D19A-4AD0-8D30-0A5990C332B7}">
      <dgm:prSet phldrT="03" phldr="0"/>
      <dgm:spPr/>
      <dgm:t>
        <a:bodyPr/>
        <a:lstStyle/>
        <a:p>
          <a:r>
            <a:rPr lang="en-US"/>
            <a:t>03</a:t>
          </a:r>
        </a:p>
      </dgm:t>
    </dgm:pt>
    <dgm:pt modelId="{641CCCC1-EC62-4AA7-BC98-800781C04081}">
      <dgm:prSet/>
      <dgm:spPr>
        <a:solidFill>
          <a:schemeClr val="accent2">
            <a:lumMod val="75000"/>
          </a:schemeClr>
        </a:solidFill>
      </dgm:spPr>
      <dgm:t>
        <a:bodyPr/>
        <a:lstStyle/>
        <a:p>
          <a:r>
            <a:rPr lang="en-US"/>
            <a:t>Recommend</a:t>
          </a:r>
          <a:r>
            <a:rPr lang="en-US" b="1">
              <a:highlight>
                <a:srgbClr val="800000"/>
              </a:highlight>
            </a:rPr>
            <a:t> SELL</a:t>
          </a:r>
          <a:r>
            <a:rPr lang="en-US">
              <a:highlight>
                <a:srgbClr val="800000"/>
              </a:highlight>
            </a:rPr>
            <a:t> </a:t>
          </a:r>
          <a:r>
            <a:rPr lang="en-US" b="1"/>
            <a:t>Halliburton Company (HAL)</a:t>
          </a:r>
          <a:endParaRPr lang="en-US"/>
        </a:p>
      </dgm:t>
    </dgm:pt>
    <dgm:pt modelId="{B40E80E0-E50D-4A30-A65E-9371A2AA1429}" type="parTrans" cxnId="{BAA2E498-9E78-4B8A-9939-7802D1CF66AC}">
      <dgm:prSet/>
      <dgm:spPr/>
      <dgm:t>
        <a:bodyPr/>
        <a:lstStyle/>
        <a:p>
          <a:endParaRPr lang="en-US" sz="3200"/>
        </a:p>
      </dgm:t>
    </dgm:pt>
    <dgm:pt modelId="{77FE2952-2A9C-452D-845C-20320217089A}" type="sibTrans" cxnId="{BAA2E498-9E78-4B8A-9939-7802D1CF66AC}">
      <dgm:prSet phldrT="04" phldr="0"/>
      <dgm:spPr/>
      <dgm:t>
        <a:bodyPr/>
        <a:lstStyle/>
        <a:p>
          <a:r>
            <a:rPr lang="en-US"/>
            <a:t>04</a:t>
          </a:r>
        </a:p>
      </dgm:t>
    </dgm:pt>
    <dgm:pt modelId="{0CFF54CC-75CC-D14A-A816-1497FD52449C}" type="pres">
      <dgm:prSet presAssocID="{97AA1C86-909E-42B0-894A-D49C677C4645}" presName="Name0" presStyleCnt="0">
        <dgm:presLayoutVars>
          <dgm:animLvl val="lvl"/>
          <dgm:resizeHandles val="exact"/>
        </dgm:presLayoutVars>
      </dgm:prSet>
      <dgm:spPr/>
    </dgm:pt>
    <dgm:pt modelId="{7794D65A-D913-A04C-9CA7-C2AECFD7C7D4}" type="pres">
      <dgm:prSet presAssocID="{EE0779BD-447E-4787-A4CF-32CA44A09C40}" presName="compositeNode" presStyleCnt="0">
        <dgm:presLayoutVars>
          <dgm:bulletEnabled val="1"/>
        </dgm:presLayoutVars>
      </dgm:prSet>
      <dgm:spPr/>
    </dgm:pt>
    <dgm:pt modelId="{65916774-2E87-7F48-A402-5CA1EBD86190}" type="pres">
      <dgm:prSet presAssocID="{EE0779BD-447E-4787-A4CF-32CA44A09C40}" presName="bgRect" presStyleLbl="alignNode1" presStyleIdx="0" presStyleCnt="4"/>
      <dgm:spPr/>
    </dgm:pt>
    <dgm:pt modelId="{F68D23AE-DF85-5940-9D5E-A3BFC5A71A62}" type="pres">
      <dgm:prSet presAssocID="{4E578EAC-CEF6-4DF7-B768-29EB7DB2CC42}" presName="sibTransNodeRect" presStyleLbl="alignNode1" presStyleIdx="0" presStyleCnt="4">
        <dgm:presLayoutVars>
          <dgm:chMax val="0"/>
          <dgm:bulletEnabled val="1"/>
        </dgm:presLayoutVars>
      </dgm:prSet>
      <dgm:spPr/>
    </dgm:pt>
    <dgm:pt modelId="{DACC9797-C251-3A46-81D9-2F31C1AED24F}" type="pres">
      <dgm:prSet presAssocID="{EE0779BD-447E-4787-A4CF-32CA44A09C40}" presName="nodeRect" presStyleLbl="alignNode1" presStyleIdx="0" presStyleCnt="4">
        <dgm:presLayoutVars>
          <dgm:bulletEnabled val="1"/>
        </dgm:presLayoutVars>
      </dgm:prSet>
      <dgm:spPr/>
    </dgm:pt>
    <dgm:pt modelId="{1DFF7113-10A3-FB43-B16B-B8BBB04BDD50}" type="pres">
      <dgm:prSet presAssocID="{4E578EAC-CEF6-4DF7-B768-29EB7DB2CC42}" presName="sibTrans" presStyleCnt="0"/>
      <dgm:spPr/>
    </dgm:pt>
    <dgm:pt modelId="{53536B57-B35B-BC43-918C-00B21B5C8B08}" type="pres">
      <dgm:prSet presAssocID="{0975ED98-B9DB-4388-AECB-361F4BC302B8}" presName="compositeNode" presStyleCnt="0">
        <dgm:presLayoutVars>
          <dgm:bulletEnabled val="1"/>
        </dgm:presLayoutVars>
      </dgm:prSet>
      <dgm:spPr/>
    </dgm:pt>
    <dgm:pt modelId="{ECABBE29-1DF7-EB4B-A273-544172F829D9}" type="pres">
      <dgm:prSet presAssocID="{0975ED98-B9DB-4388-AECB-361F4BC302B8}" presName="bgRect" presStyleLbl="alignNode1" presStyleIdx="1" presStyleCnt="4"/>
      <dgm:spPr/>
    </dgm:pt>
    <dgm:pt modelId="{48DCCBE8-F47C-4B42-9953-8DD25D46656C}" type="pres">
      <dgm:prSet presAssocID="{C7DCAB59-B023-41C1-9E74-FB68C66F111C}" presName="sibTransNodeRect" presStyleLbl="alignNode1" presStyleIdx="1" presStyleCnt="4">
        <dgm:presLayoutVars>
          <dgm:chMax val="0"/>
          <dgm:bulletEnabled val="1"/>
        </dgm:presLayoutVars>
      </dgm:prSet>
      <dgm:spPr/>
    </dgm:pt>
    <dgm:pt modelId="{A7E56229-0DB9-F84A-8AD8-0EA85CEFF498}" type="pres">
      <dgm:prSet presAssocID="{0975ED98-B9DB-4388-AECB-361F4BC302B8}" presName="nodeRect" presStyleLbl="alignNode1" presStyleIdx="1" presStyleCnt="4">
        <dgm:presLayoutVars>
          <dgm:bulletEnabled val="1"/>
        </dgm:presLayoutVars>
      </dgm:prSet>
      <dgm:spPr/>
    </dgm:pt>
    <dgm:pt modelId="{AE20DDEE-BDF5-E847-A95C-A8C61A834055}" type="pres">
      <dgm:prSet presAssocID="{C7DCAB59-B023-41C1-9E74-FB68C66F111C}" presName="sibTrans" presStyleCnt="0"/>
      <dgm:spPr/>
    </dgm:pt>
    <dgm:pt modelId="{B8826E79-521D-A64F-BF9B-93892AF6DE84}" type="pres">
      <dgm:prSet presAssocID="{F20FF6E0-D149-475B-BE78-8534AC1B7548}" presName="compositeNode" presStyleCnt="0">
        <dgm:presLayoutVars>
          <dgm:bulletEnabled val="1"/>
        </dgm:presLayoutVars>
      </dgm:prSet>
      <dgm:spPr/>
    </dgm:pt>
    <dgm:pt modelId="{4538545C-4052-C044-93E0-A13D769F49DA}" type="pres">
      <dgm:prSet presAssocID="{F20FF6E0-D149-475B-BE78-8534AC1B7548}" presName="bgRect" presStyleLbl="alignNode1" presStyleIdx="2" presStyleCnt="4"/>
      <dgm:spPr/>
    </dgm:pt>
    <dgm:pt modelId="{882ED35E-2519-654F-B082-A0BACB02B2A3}" type="pres">
      <dgm:prSet presAssocID="{7BB71A32-6C1C-4A59-BC01-ED762875EE96}" presName="sibTransNodeRect" presStyleLbl="alignNode1" presStyleIdx="2" presStyleCnt="4">
        <dgm:presLayoutVars>
          <dgm:chMax val="0"/>
          <dgm:bulletEnabled val="1"/>
        </dgm:presLayoutVars>
      </dgm:prSet>
      <dgm:spPr/>
    </dgm:pt>
    <dgm:pt modelId="{9169C4C9-D66E-5F49-8DBD-B95FD32AA8A2}" type="pres">
      <dgm:prSet presAssocID="{F20FF6E0-D149-475B-BE78-8534AC1B7548}" presName="nodeRect" presStyleLbl="alignNode1" presStyleIdx="2" presStyleCnt="4">
        <dgm:presLayoutVars>
          <dgm:bulletEnabled val="1"/>
        </dgm:presLayoutVars>
      </dgm:prSet>
      <dgm:spPr/>
    </dgm:pt>
    <dgm:pt modelId="{8CF4CD60-B3CD-D749-ADCE-F2BF08244FBE}" type="pres">
      <dgm:prSet presAssocID="{7BB71A32-6C1C-4A59-BC01-ED762875EE96}" presName="sibTrans" presStyleCnt="0"/>
      <dgm:spPr/>
    </dgm:pt>
    <dgm:pt modelId="{6C3C0E20-68C7-5D43-9B35-2ED6B26F0136}" type="pres">
      <dgm:prSet presAssocID="{641CCCC1-EC62-4AA7-BC98-800781C04081}" presName="compositeNode" presStyleCnt="0">
        <dgm:presLayoutVars>
          <dgm:bulletEnabled val="1"/>
        </dgm:presLayoutVars>
      </dgm:prSet>
      <dgm:spPr/>
    </dgm:pt>
    <dgm:pt modelId="{2CD622F5-A16E-1348-9B90-8F1CCE19A1D8}" type="pres">
      <dgm:prSet presAssocID="{641CCCC1-EC62-4AA7-BC98-800781C04081}" presName="bgRect" presStyleLbl="alignNode1" presStyleIdx="3" presStyleCnt="4"/>
      <dgm:spPr/>
    </dgm:pt>
    <dgm:pt modelId="{9F41169A-693A-7049-886D-3EE92080C6F0}" type="pres">
      <dgm:prSet presAssocID="{77FE2952-2A9C-452D-845C-20320217089A}" presName="sibTransNodeRect" presStyleLbl="alignNode1" presStyleIdx="3" presStyleCnt="4">
        <dgm:presLayoutVars>
          <dgm:chMax val="0"/>
          <dgm:bulletEnabled val="1"/>
        </dgm:presLayoutVars>
      </dgm:prSet>
      <dgm:spPr/>
    </dgm:pt>
    <dgm:pt modelId="{27F0F418-C831-5349-9E0B-7D1857B1FCCC}" type="pres">
      <dgm:prSet presAssocID="{641CCCC1-EC62-4AA7-BC98-800781C04081}" presName="nodeRect" presStyleLbl="alignNode1" presStyleIdx="3" presStyleCnt="4">
        <dgm:presLayoutVars>
          <dgm:bulletEnabled val="1"/>
        </dgm:presLayoutVars>
      </dgm:prSet>
      <dgm:spPr/>
    </dgm:pt>
  </dgm:ptLst>
  <dgm:cxnLst>
    <dgm:cxn modelId="{C5723A15-3791-9D46-AB35-2ADE86F52E0B}" type="presOf" srcId="{4E578EAC-CEF6-4DF7-B768-29EB7DB2CC42}" destId="{F68D23AE-DF85-5940-9D5E-A3BFC5A71A62}" srcOrd="0" destOrd="0" presId="urn:microsoft.com/office/officeart/2016/7/layout/LinearBlockProcessNumbered"/>
    <dgm:cxn modelId="{5EB7F61B-D19A-4AD0-8D30-0A5990C332B7}" srcId="{97AA1C86-909E-42B0-894A-D49C677C4645}" destId="{F20FF6E0-D149-475B-BE78-8534AC1B7548}" srcOrd="2" destOrd="0" parTransId="{83B0AEE4-D8C5-4E11-98D4-ACF8A49C5EB4}" sibTransId="{7BB71A32-6C1C-4A59-BC01-ED762875EE96}"/>
    <dgm:cxn modelId="{3AE8232D-0822-3146-B184-4EE7E8198B65}" type="presOf" srcId="{97AA1C86-909E-42B0-894A-D49C677C4645}" destId="{0CFF54CC-75CC-D14A-A816-1497FD52449C}" srcOrd="0" destOrd="0" presId="urn:microsoft.com/office/officeart/2016/7/layout/LinearBlockProcessNumbered"/>
    <dgm:cxn modelId="{6D6CA134-997C-C242-A75B-75FCCC8E9542}" type="presOf" srcId="{EE0779BD-447E-4787-A4CF-32CA44A09C40}" destId="{65916774-2E87-7F48-A402-5CA1EBD86190}" srcOrd="0" destOrd="0" presId="urn:microsoft.com/office/officeart/2016/7/layout/LinearBlockProcessNumbered"/>
    <dgm:cxn modelId="{AD1ACB5B-07F6-44E4-848E-753C5C392A30}" srcId="{97AA1C86-909E-42B0-894A-D49C677C4645}" destId="{0975ED98-B9DB-4388-AECB-361F4BC302B8}" srcOrd="1" destOrd="0" parTransId="{4037B7B2-1E50-4561-A2DE-F7E0428A7CCC}" sibTransId="{C7DCAB59-B023-41C1-9E74-FB68C66F111C}"/>
    <dgm:cxn modelId="{C2719175-AB21-4F20-9F7A-95E30A287A5D}" srcId="{97AA1C86-909E-42B0-894A-D49C677C4645}" destId="{EE0779BD-447E-4787-A4CF-32CA44A09C40}" srcOrd="0" destOrd="0" parTransId="{FD222A08-2E54-4825-9624-35A2EE4F88F7}" sibTransId="{4E578EAC-CEF6-4DF7-B768-29EB7DB2CC42}"/>
    <dgm:cxn modelId="{290C4C8B-3297-9C44-AF1C-7434F39CB0AC}" type="presOf" srcId="{641CCCC1-EC62-4AA7-BC98-800781C04081}" destId="{2CD622F5-A16E-1348-9B90-8F1CCE19A1D8}" srcOrd="0" destOrd="0" presId="urn:microsoft.com/office/officeart/2016/7/layout/LinearBlockProcessNumbered"/>
    <dgm:cxn modelId="{A5AA6A92-8D08-DD43-80EF-D82241C95E95}" type="presOf" srcId="{0975ED98-B9DB-4388-AECB-361F4BC302B8}" destId="{ECABBE29-1DF7-EB4B-A273-544172F829D9}" srcOrd="0" destOrd="0" presId="urn:microsoft.com/office/officeart/2016/7/layout/LinearBlockProcessNumbered"/>
    <dgm:cxn modelId="{BAA2E498-9E78-4B8A-9939-7802D1CF66AC}" srcId="{97AA1C86-909E-42B0-894A-D49C677C4645}" destId="{641CCCC1-EC62-4AA7-BC98-800781C04081}" srcOrd="3" destOrd="0" parTransId="{B40E80E0-E50D-4A30-A65E-9371A2AA1429}" sibTransId="{77FE2952-2A9C-452D-845C-20320217089A}"/>
    <dgm:cxn modelId="{78E76599-EC4F-2743-BC13-6CD148245D95}" type="presOf" srcId="{7BB71A32-6C1C-4A59-BC01-ED762875EE96}" destId="{882ED35E-2519-654F-B082-A0BACB02B2A3}" srcOrd="0" destOrd="0" presId="urn:microsoft.com/office/officeart/2016/7/layout/LinearBlockProcessNumbered"/>
    <dgm:cxn modelId="{5DD663A3-515A-9242-8151-B4F0C730E22E}" type="presOf" srcId="{EE0779BD-447E-4787-A4CF-32CA44A09C40}" destId="{DACC9797-C251-3A46-81D9-2F31C1AED24F}" srcOrd="1" destOrd="0" presId="urn:microsoft.com/office/officeart/2016/7/layout/LinearBlockProcessNumbered"/>
    <dgm:cxn modelId="{ACAE32AD-7DA4-3F47-85D0-69F22DCDD4D9}" type="presOf" srcId="{0975ED98-B9DB-4388-AECB-361F4BC302B8}" destId="{A7E56229-0DB9-F84A-8AD8-0EA85CEFF498}" srcOrd="1" destOrd="0" presId="urn:microsoft.com/office/officeart/2016/7/layout/LinearBlockProcessNumbered"/>
    <dgm:cxn modelId="{2B7A97BF-E795-E948-A9FE-12E37344E839}" type="presOf" srcId="{C7DCAB59-B023-41C1-9E74-FB68C66F111C}" destId="{48DCCBE8-F47C-4B42-9953-8DD25D46656C}" srcOrd="0" destOrd="0" presId="urn:microsoft.com/office/officeart/2016/7/layout/LinearBlockProcessNumbered"/>
    <dgm:cxn modelId="{E32A8FCB-B334-2D45-B215-757051866DC1}" type="presOf" srcId="{F20FF6E0-D149-475B-BE78-8534AC1B7548}" destId="{4538545C-4052-C044-93E0-A13D769F49DA}" srcOrd="0" destOrd="0" presId="urn:microsoft.com/office/officeart/2016/7/layout/LinearBlockProcessNumbered"/>
    <dgm:cxn modelId="{54D9E3DA-0ABD-EE4C-8D2E-0F68CB322390}" type="presOf" srcId="{641CCCC1-EC62-4AA7-BC98-800781C04081}" destId="{27F0F418-C831-5349-9E0B-7D1857B1FCCC}" srcOrd="1" destOrd="0" presId="urn:microsoft.com/office/officeart/2016/7/layout/LinearBlockProcessNumbered"/>
    <dgm:cxn modelId="{2652D3E2-9325-BF4A-9195-5FDC7230D7AE}" type="presOf" srcId="{77FE2952-2A9C-452D-845C-20320217089A}" destId="{9F41169A-693A-7049-886D-3EE92080C6F0}" srcOrd="0" destOrd="0" presId="urn:microsoft.com/office/officeart/2016/7/layout/LinearBlockProcessNumbered"/>
    <dgm:cxn modelId="{F94BE9E3-98DE-0744-BCEE-17FAD37B41FE}" type="presOf" srcId="{F20FF6E0-D149-475B-BE78-8534AC1B7548}" destId="{9169C4C9-D66E-5F49-8DBD-B95FD32AA8A2}" srcOrd="1" destOrd="0" presId="urn:microsoft.com/office/officeart/2016/7/layout/LinearBlockProcessNumbered"/>
    <dgm:cxn modelId="{497072C8-E56A-CE4E-AA62-3630EE7B8834}" type="presParOf" srcId="{0CFF54CC-75CC-D14A-A816-1497FD52449C}" destId="{7794D65A-D913-A04C-9CA7-C2AECFD7C7D4}" srcOrd="0" destOrd="0" presId="urn:microsoft.com/office/officeart/2016/7/layout/LinearBlockProcessNumbered"/>
    <dgm:cxn modelId="{38F2B91B-0266-1448-A2DA-674CEBBF789A}" type="presParOf" srcId="{7794D65A-D913-A04C-9CA7-C2AECFD7C7D4}" destId="{65916774-2E87-7F48-A402-5CA1EBD86190}" srcOrd="0" destOrd="0" presId="urn:microsoft.com/office/officeart/2016/7/layout/LinearBlockProcessNumbered"/>
    <dgm:cxn modelId="{22544943-FED7-3A47-8FF1-9EDE6AC6DCD7}" type="presParOf" srcId="{7794D65A-D913-A04C-9CA7-C2AECFD7C7D4}" destId="{F68D23AE-DF85-5940-9D5E-A3BFC5A71A62}" srcOrd="1" destOrd="0" presId="urn:microsoft.com/office/officeart/2016/7/layout/LinearBlockProcessNumbered"/>
    <dgm:cxn modelId="{F66A14FC-A1E7-6143-A582-A52F48A3538B}" type="presParOf" srcId="{7794D65A-D913-A04C-9CA7-C2AECFD7C7D4}" destId="{DACC9797-C251-3A46-81D9-2F31C1AED24F}" srcOrd="2" destOrd="0" presId="urn:microsoft.com/office/officeart/2016/7/layout/LinearBlockProcessNumbered"/>
    <dgm:cxn modelId="{A2D3E08D-46BB-9040-A3BD-2423FBBE7F75}" type="presParOf" srcId="{0CFF54CC-75CC-D14A-A816-1497FD52449C}" destId="{1DFF7113-10A3-FB43-B16B-B8BBB04BDD50}" srcOrd="1" destOrd="0" presId="urn:microsoft.com/office/officeart/2016/7/layout/LinearBlockProcessNumbered"/>
    <dgm:cxn modelId="{04ADABB5-809B-4042-8958-08EC04432C05}" type="presParOf" srcId="{0CFF54CC-75CC-D14A-A816-1497FD52449C}" destId="{53536B57-B35B-BC43-918C-00B21B5C8B08}" srcOrd="2" destOrd="0" presId="urn:microsoft.com/office/officeart/2016/7/layout/LinearBlockProcessNumbered"/>
    <dgm:cxn modelId="{056A3344-8577-5844-9F45-6A15AA3C8DEE}" type="presParOf" srcId="{53536B57-B35B-BC43-918C-00B21B5C8B08}" destId="{ECABBE29-1DF7-EB4B-A273-544172F829D9}" srcOrd="0" destOrd="0" presId="urn:microsoft.com/office/officeart/2016/7/layout/LinearBlockProcessNumbered"/>
    <dgm:cxn modelId="{8252D868-42B2-DD4C-9305-2931953C6B71}" type="presParOf" srcId="{53536B57-B35B-BC43-918C-00B21B5C8B08}" destId="{48DCCBE8-F47C-4B42-9953-8DD25D46656C}" srcOrd="1" destOrd="0" presId="urn:microsoft.com/office/officeart/2016/7/layout/LinearBlockProcessNumbered"/>
    <dgm:cxn modelId="{8EF1E574-AB40-0546-85D4-736CF57BAEE2}" type="presParOf" srcId="{53536B57-B35B-BC43-918C-00B21B5C8B08}" destId="{A7E56229-0DB9-F84A-8AD8-0EA85CEFF498}" srcOrd="2" destOrd="0" presId="urn:microsoft.com/office/officeart/2016/7/layout/LinearBlockProcessNumbered"/>
    <dgm:cxn modelId="{50157FF0-7AFA-9748-BA58-6B24E603F989}" type="presParOf" srcId="{0CFF54CC-75CC-D14A-A816-1497FD52449C}" destId="{AE20DDEE-BDF5-E847-A95C-A8C61A834055}" srcOrd="3" destOrd="0" presId="urn:microsoft.com/office/officeart/2016/7/layout/LinearBlockProcessNumbered"/>
    <dgm:cxn modelId="{6A04BE28-34DD-244E-8FE0-28B534759CE6}" type="presParOf" srcId="{0CFF54CC-75CC-D14A-A816-1497FD52449C}" destId="{B8826E79-521D-A64F-BF9B-93892AF6DE84}" srcOrd="4" destOrd="0" presId="urn:microsoft.com/office/officeart/2016/7/layout/LinearBlockProcessNumbered"/>
    <dgm:cxn modelId="{7795D8D6-88D5-294B-AE3B-B59789615F99}" type="presParOf" srcId="{B8826E79-521D-A64F-BF9B-93892AF6DE84}" destId="{4538545C-4052-C044-93E0-A13D769F49DA}" srcOrd="0" destOrd="0" presId="urn:microsoft.com/office/officeart/2016/7/layout/LinearBlockProcessNumbered"/>
    <dgm:cxn modelId="{9F393650-B9A0-5D41-AD52-1D3CE1DC0240}" type="presParOf" srcId="{B8826E79-521D-A64F-BF9B-93892AF6DE84}" destId="{882ED35E-2519-654F-B082-A0BACB02B2A3}" srcOrd="1" destOrd="0" presId="urn:microsoft.com/office/officeart/2016/7/layout/LinearBlockProcessNumbered"/>
    <dgm:cxn modelId="{3B8D0D8A-F7EB-FB45-958B-4C808B235F38}" type="presParOf" srcId="{B8826E79-521D-A64F-BF9B-93892AF6DE84}" destId="{9169C4C9-D66E-5F49-8DBD-B95FD32AA8A2}" srcOrd="2" destOrd="0" presId="urn:microsoft.com/office/officeart/2016/7/layout/LinearBlockProcessNumbered"/>
    <dgm:cxn modelId="{A8C9ACEE-1E5B-DD4A-92B4-2F848556AF0B}" type="presParOf" srcId="{0CFF54CC-75CC-D14A-A816-1497FD52449C}" destId="{8CF4CD60-B3CD-D749-ADCE-F2BF08244FBE}" srcOrd="5" destOrd="0" presId="urn:microsoft.com/office/officeart/2016/7/layout/LinearBlockProcessNumbered"/>
    <dgm:cxn modelId="{36D2B87D-0C23-974B-BB29-E91D4957E19E}" type="presParOf" srcId="{0CFF54CC-75CC-D14A-A816-1497FD52449C}" destId="{6C3C0E20-68C7-5D43-9B35-2ED6B26F0136}" srcOrd="6" destOrd="0" presId="urn:microsoft.com/office/officeart/2016/7/layout/LinearBlockProcessNumbered"/>
    <dgm:cxn modelId="{777FA43D-572F-E841-B5E8-92EDF43FE049}" type="presParOf" srcId="{6C3C0E20-68C7-5D43-9B35-2ED6B26F0136}" destId="{2CD622F5-A16E-1348-9B90-8F1CCE19A1D8}" srcOrd="0" destOrd="0" presId="urn:microsoft.com/office/officeart/2016/7/layout/LinearBlockProcessNumbered"/>
    <dgm:cxn modelId="{25C75C7E-D298-4F44-8C77-9A85D4948DF0}" type="presParOf" srcId="{6C3C0E20-68C7-5D43-9B35-2ED6B26F0136}" destId="{9F41169A-693A-7049-886D-3EE92080C6F0}" srcOrd="1" destOrd="0" presId="urn:microsoft.com/office/officeart/2016/7/layout/LinearBlockProcessNumbered"/>
    <dgm:cxn modelId="{5D073EF5-2D47-BA41-BA8D-F9483CA72D48}" type="presParOf" srcId="{6C3C0E20-68C7-5D43-9B35-2ED6B26F0136}" destId="{27F0F418-C831-5349-9E0B-7D1857B1FCCC}"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916774-2E87-7F48-A402-5CA1EBD86190}">
      <dsp:nvSpPr>
        <dsp:cNvPr id="0" name=""/>
        <dsp:cNvSpPr/>
      </dsp:nvSpPr>
      <dsp:spPr>
        <a:xfrm>
          <a:off x="140" y="277342"/>
          <a:ext cx="1696690" cy="2036028"/>
        </a:xfrm>
        <a:prstGeom prst="rect">
          <a:avLst/>
        </a:prstGeom>
        <a:solidFill>
          <a:schemeClr val="accent6">
            <a:lumMod val="7500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595" tIns="0" rIns="167595" bIns="330200" numCol="1" spcCol="1270" anchor="t" anchorCtr="0">
          <a:noAutofit/>
        </a:bodyPr>
        <a:lstStyle/>
        <a:p>
          <a:pPr marL="0" lvl="0" indent="0" algn="l" defTabSz="577850">
            <a:lnSpc>
              <a:spcPct val="90000"/>
            </a:lnSpc>
            <a:spcBef>
              <a:spcPct val="0"/>
            </a:spcBef>
            <a:spcAft>
              <a:spcPct val="35000"/>
            </a:spcAft>
            <a:buNone/>
          </a:pPr>
          <a:r>
            <a:rPr lang="en-US" sz="1300" kern="1200"/>
            <a:t>Recommend Underweight the Sector</a:t>
          </a:r>
        </a:p>
      </dsp:txBody>
      <dsp:txXfrm>
        <a:off x="140" y="1091753"/>
        <a:ext cx="1696690" cy="1221616"/>
      </dsp:txXfrm>
    </dsp:sp>
    <dsp:sp modelId="{F68D23AE-DF85-5940-9D5E-A3BFC5A71A62}">
      <dsp:nvSpPr>
        <dsp:cNvPr id="0" name=""/>
        <dsp:cNvSpPr/>
      </dsp:nvSpPr>
      <dsp:spPr>
        <a:xfrm>
          <a:off x="140" y="277342"/>
          <a:ext cx="1696690" cy="81441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7595" tIns="165100" rIns="167595" bIns="165100" numCol="1" spcCol="1270" anchor="ctr" anchorCtr="0">
          <a:noAutofit/>
        </a:bodyPr>
        <a:lstStyle/>
        <a:p>
          <a:pPr marL="0" lvl="0" indent="0" algn="l" defTabSz="1511300">
            <a:lnSpc>
              <a:spcPct val="90000"/>
            </a:lnSpc>
            <a:spcBef>
              <a:spcPct val="0"/>
            </a:spcBef>
            <a:spcAft>
              <a:spcPct val="35000"/>
            </a:spcAft>
            <a:buNone/>
          </a:pPr>
          <a:r>
            <a:rPr lang="en-US" sz="3400" kern="1200"/>
            <a:t>01</a:t>
          </a:r>
        </a:p>
      </dsp:txBody>
      <dsp:txXfrm>
        <a:off x="140" y="277342"/>
        <a:ext cx="1696690" cy="814411"/>
      </dsp:txXfrm>
    </dsp:sp>
    <dsp:sp modelId="{ECABBE29-1DF7-EB4B-A273-544172F829D9}">
      <dsp:nvSpPr>
        <dsp:cNvPr id="0" name=""/>
        <dsp:cNvSpPr/>
      </dsp:nvSpPr>
      <dsp:spPr>
        <a:xfrm>
          <a:off x="1832565" y="277342"/>
          <a:ext cx="1696690" cy="2036028"/>
        </a:xfrm>
        <a:prstGeom prst="rect">
          <a:avLst/>
        </a:prstGeom>
        <a:solidFill>
          <a:schemeClr val="accent1">
            <a:lumMod val="60000"/>
            <a:lumOff val="4000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595" tIns="0" rIns="167595" bIns="330200" numCol="1" spcCol="1270" anchor="t" anchorCtr="0">
          <a:noAutofit/>
        </a:bodyPr>
        <a:lstStyle/>
        <a:p>
          <a:pPr marL="0" lvl="0" indent="0" algn="l" defTabSz="577850">
            <a:lnSpc>
              <a:spcPct val="90000"/>
            </a:lnSpc>
            <a:spcBef>
              <a:spcPct val="0"/>
            </a:spcBef>
            <a:spcAft>
              <a:spcPct val="35000"/>
            </a:spcAft>
            <a:buNone/>
          </a:pPr>
          <a:r>
            <a:rPr lang="en-US" sz="1300" kern="1200" dirty="0"/>
            <a:t>Recommend </a:t>
          </a:r>
          <a:r>
            <a:rPr lang="en-US" sz="1300" b="1" kern="1200" dirty="0">
              <a:highlight>
                <a:srgbClr val="008000"/>
              </a:highlight>
            </a:rPr>
            <a:t>BUY</a:t>
          </a:r>
          <a:r>
            <a:rPr lang="en-US" sz="1300" b="1" kern="1200" dirty="0">
              <a:highlight>
                <a:srgbClr val="00FF00"/>
              </a:highlight>
            </a:rPr>
            <a:t> </a:t>
          </a:r>
          <a:br>
            <a:rPr lang="en-US" sz="1300" kern="1200" dirty="0"/>
          </a:br>
          <a:r>
            <a:rPr lang="en-US" sz="1300" b="1" kern="1200" dirty="0"/>
            <a:t>Schlumberger Limited (SLB)</a:t>
          </a:r>
          <a:endParaRPr lang="en-US" sz="1300" kern="1200" dirty="0"/>
        </a:p>
      </dsp:txBody>
      <dsp:txXfrm>
        <a:off x="1832565" y="1091753"/>
        <a:ext cx="1696690" cy="1221616"/>
      </dsp:txXfrm>
    </dsp:sp>
    <dsp:sp modelId="{48DCCBE8-F47C-4B42-9953-8DD25D46656C}">
      <dsp:nvSpPr>
        <dsp:cNvPr id="0" name=""/>
        <dsp:cNvSpPr/>
      </dsp:nvSpPr>
      <dsp:spPr>
        <a:xfrm>
          <a:off x="1832565" y="277342"/>
          <a:ext cx="1696690" cy="81441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7595" tIns="165100" rIns="167595" bIns="165100" numCol="1" spcCol="1270" anchor="ctr" anchorCtr="0">
          <a:noAutofit/>
        </a:bodyPr>
        <a:lstStyle/>
        <a:p>
          <a:pPr marL="0" lvl="0" indent="0" algn="l" defTabSz="1511300">
            <a:lnSpc>
              <a:spcPct val="90000"/>
            </a:lnSpc>
            <a:spcBef>
              <a:spcPct val="0"/>
            </a:spcBef>
            <a:spcAft>
              <a:spcPct val="35000"/>
            </a:spcAft>
            <a:buNone/>
          </a:pPr>
          <a:r>
            <a:rPr lang="en-US" sz="3400" kern="1200"/>
            <a:t>02</a:t>
          </a:r>
        </a:p>
      </dsp:txBody>
      <dsp:txXfrm>
        <a:off x="1832565" y="277342"/>
        <a:ext cx="1696690" cy="814411"/>
      </dsp:txXfrm>
    </dsp:sp>
    <dsp:sp modelId="{4538545C-4052-C044-93E0-A13D769F49DA}">
      <dsp:nvSpPr>
        <dsp:cNvPr id="0" name=""/>
        <dsp:cNvSpPr/>
      </dsp:nvSpPr>
      <dsp:spPr>
        <a:xfrm>
          <a:off x="3664991" y="277342"/>
          <a:ext cx="1696690" cy="2036028"/>
        </a:xfrm>
        <a:prstGeom prst="rect">
          <a:avLst/>
        </a:prstGeom>
        <a:solidFill>
          <a:srgbClr val="FF0000"/>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595" tIns="0" rIns="167595" bIns="330200" numCol="1" spcCol="1270" anchor="t" anchorCtr="0">
          <a:noAutofit/>
        </a:bodyPr>
        <a:lstStyle/>
        <a:p>
          <a:pPr marL="0" lvl="0" indent="0" algn="l" defTabSz="577850">
            <a:lnSpc>
              <a:spcPct val="90000"/>
            </a:lnSpc>
            <a:spcBef>
              <a:spcPct val="0"/>
            </a:spcBef>
            <a:spcAft>
              <a:spcPct val="35000"/>
            </a:spcAft>
            <a:buNone/>
          </a:pPr>
          <a:r>
            <a:rPr lang="en-US" sz="1300" kern="1200" dirty="0"/>
            <a:t>Recommend </a:t>
          </a:r>
          <a:r>
            <a:rPr lang="en-US" sz="1300" b="1" kern="1200" dirty="0">
              <a:highlight>
                <a:srgbClr val="008000"/>
              </a:highlight>
            </a:rPr>
            <a:t>BUY</a:t>
          </a:r>
          <a:r>
            <a:rPr lang="en-US" sz="1300" kern="1200" dirty="0"/>
            <a:t> </a:t>
          </a:r>
          <a:r>
            <a:rPr lang="en-US" sz="1300" b="1" kern="1200" dirty="0"/>
            <a:t>ConocoPhillips (COP)</a:t>
          </a:r>
          <a:endParaRPr lang="en-US" sz="1300" kern="1200" dirty="0"/>
        </a:p>
      </dsp:txBody>
      <dsp:txXfrm>
        <a:off x="3664991" y="1091753"/>
        <a:ext cx="1696690" cy="1221616"/>
      </dsp:txXfrm>
    </dsp:sp>
    <dsp:sp modelId="{882ED35E-2519-654F-B082-A0BACB02B2A3}">
      <dsp:nvSpPr>
        <dsp:cNvPr id="0" name=""/>
        <dsp:cNvSpPr/>
      </dsp:nvSpPr>
      <dsp:spPr>
        <a:xfrm>
          <a:off x="3664991" y="277342"/>
          <a:ext cx="1696690" cy="81441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7595" tIns="165100" rIns="167595" bIns="165100" numCol="1" spcCol="1270" anchor="ctr" anchorCtr="0">
          <a:noAutofit/>
        </a:bodyPr>
        <a:lstStyle/>
        <a:p>
          <a:pPr marL="0" lvl="0" indent="0" algn="l" defTabSz="1511300">
            <a:lnSpc>
              <a:spcPct val="90000"/>
            </a:lnSpc>
            <a:spcBef>
              <a:spcPct val="0"/>
            </a:spcBef>
            <a:spcAft>
              <a:spcPct val="35000"/>
            </a:spcAft>
            <a:buNone/>
          </a:pPr>
          <a:r>
            <a:rPr lang="en-US" sz="3400" kern="1200"/>
            <a:t>03</a:t>
          </a:r>
        </a:p>
      </dsp:txBody>
      <dsp:txXfrm>
        <a:off x="3664991" y="277342"/>
        <a:ext cx="1696690" cy="814411"/>
      </dsp:txXfrm>
    </dsp:sp>
    <dsp:sp modelId="{2CD622F5-A16E-1348-9B90-8F1CCE19A1D8}">
      <dsp:nvSpPr>
        <dsp:cNvPr id="0" name=""/>
        <dsp:cNvSpPr/>
      </dsp:nvSpPr>
      <dsp:spPr>
        <a:xfrm>
          <a:off x="5497416" y="277342"/>
          <a:ext cx="1696690" cy="2036028"/>
        </a:xfrm>
        <a:prstGeom prst="rect">
          <a:avLst/>
        </a:prstGeom>
        <a:solidFill>
          <a:schemeClr val="accent2">
            <a:lumMod val="7500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595" tIns="0" rIns="167595" bIns="330200" numCol="1" spcCol="1270" anchor="t" anchorCtr="0">
          <a:noAutofit/>
        </a:bodyPr>
        <a:lstStyle/>
        <a:p>
          <a:pPr marL="0" lvl="0" indent="0" algn="l" defTabSz="577850">
            <a:lnSpc>
              <a:spcPct val="90000"/>
            </a:lnSpc>
            <a:spcBef>
              <a:spcPct val="0"/>
            </a:spcBef>
            <a:spcAft>
              <a:spcPct val="35000"/>
            </a:spcAft>
            <a:buNone/>
          </a:pPr>
          <a:r>
            <a:rPr lang="en-US" sz="1300" kern="1200"/>
            <a:t>Recommend</a:t>
          </a:r>
          <a:r>
            <a:rPr lang="en-US" sz="1300" b="1" kern="1200">
              <a:highlight>
                <a:srgbClr val="800000"/>
              </a:highlight>
            </a:rPr>
            <a:t> SELL</a:t>
          </a:r>
          <a:r>
            <a:rPr lang="en-US" sz="1300" kern="1200">
              <a:highlight>
                <a:srgbClr val="800000"/>
              </a:highlight>
            </a:rPr>
            <a:t> </a:t>
          </a:r>
          <a:r>
            <a:rPr lang="en-US" sz="1300" b="1" kern="1200"/>
            <a:t>Halliburton Company (HAL)</a:t>
          </a:r>
          <a:endParaRPr lang="en-US" sz="1300" kern="1200"/>
        </a:p>
      </dsp:txBody>
      <dsp:txXfrm>
        <a:off x="5497416" y="1091753"/>
        <a:ext cx="1696690" cy="1221616"/>
      </dsp:txXfrm>
    </dsp:sp>
    <dsp:sp modelId="{9F41169A-693A-7049-886D-3EE92080C6F0}">
      <dsp:nvSpPr>
        <dsp:cNvPr id="0" name=""/>
        <dsp:cNvSpPr/>
      </dsp:nvSpPr>
      <dsp:spPr>
        <a:xfrm>
          <a:off x="5497416" y="277342"/>
          <a:ext cx="1696690" cy="814411"/>
        </a:xfrm>
        <a:prstGeom prst="rect">
          <a:avLst/>
        </a:prstGeom>
        <a:noFill/>
        <a:ln w="1905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67595" tIns="165100" rIns="167595" bIns="165100" numCol="1" spcCol="1270" anchor="ctr" anchorCtr="0">
          <a:noAutofit/>
        </a:bodyPr>
        <a:lstStyle/>
        <a:p>
          <a:pPr marL="0" lvl="0" indent="0" algn="l" defTabSz="1511300">
            <a:lnSpc>
              <a:spcPct val="90000"/>
            </a:lnSpc>
            <a:spcBef>
              <a:spcPct val="0"/>
            </a:spcBef>
            <a:spcAft>
              <a:spcPct val="35000"/>
            </a:spcAft>
            <a:buNone/>
          </a:pPr>
          <a:r>
            <a:rPr lang="en-US" sz="3400" kern="1200"/>
            <a:t>04</a:t>
          </a:r>
        </a:p>
      </dsp:txBody>
      <dsp:txXfrm>
        <a:off x="5497416" y="277342"/>
        <a:ext cx="1696690" cy="814411"/>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2C7A7-FFF2-41F5-98BD-0A2EE7FD1748}" type="datetimeFigureOut">
              <a:t>3/29/25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FAE14-646C-4C82-AC66-0885B8547BFC}" type="slidenum">
              <a:t>‹#›</a:t>
            </a:fld>
            <a:endParaRPr lang="en-US"/>
          </a:p>
        </p:txBody>
      </p:sp>
    </p:spTree>
    <p:extLst>
      <p:ext uri="{BB962C8B-B14F-4D97-AF65-F5344CB8AC3E}">
        <p14:creationId xmlns:p14="http://schemas.microsoft.com/office/powerpoint/2010/main" val="1428694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 sector is comprised of </a:t>
            </a:r>
            <a:r>
              <a:rPr lang="en-US" err="1">
                <a:ea typeface="Calibri"/>
                <a:cs typeface="Calibri"/>
              </a:rPr>
              <a:t>compones</a:t>
            </a:r>
            <a:r>
              <a:rPr lang="en-US">
                <a:ea typeface="Calibri"/>
                <a:cs typeface="Calibri"/>
              </a:rPr>
              <a:t> primarily involved in ….</a:t>
            </a:r>
            <a:br>
              <a:rPr lang="en-US">
                <a:ea typeface="Calibri"/>
                <a:cs typeface="+mn-lt"/>
              </a:rPr>
            </a:br>
            <a:r>
              <a:rPr lang="en-US">
                <a:ea typeface="Calibri"/>
                <a:cs typeface="Calibri"/>
              </a:rPr>
              <a:t>The SIM is currently overweight holding Halliburton and Schlumberger. </a:t>
            </a:r>
            <a:br>
              <a:rPr lang="en-US">
                <a:ea typeface="Calibri"/>
                <a:cs typeface="+mn-lt"/>
              </a:rPr>
            </a:br>
            <a:r>
              <a:rPr lang="en-US">
                <a:ea typeface="Calibri"/>
                <a:cs typeface="Calibri"/>
              </a:rPr>
              <a:t>1-year performance has down 1.8%, although YTD the sector is up 8.1%. </a:t>
            </a:r>
          </a:p>
        </p:txBody>
      </p:sp>
      <p:sp>
        <p:nvSpPr>
          <p:cNvPr id="4" name="Slide Number Placeholder 3"/>
          <p:cNvSpPr>
            <a:spLocks noGrp="1"/>
          </p:cNvSpPr>
          <p:nvPr>
            <p:ph type="sldNum" sz="quarter" idx="5"/>
          </p:nvPr>
        </p:nvSpPr>
        <p:spPr/>
        <p:txBody>
          <a:bodyPr/>
          <a:lstStyle/>
          <a:p>
            <a:fld id="{2EBFAE14-646C-4C82-AC66-0885B8547BFC}" type="slidenum">
              <a:t>3</a:t>
            </a:fld>
            <a:endParaRPr lang="en-US"/>
          </a:p>
        </p:txBody>
      </p:sp>
    </p:spTree>
    <p:extLst>
      <p:ext uri="{BB962C8B-B14F-4D97-AF65-F5344CB8AC3E}">
        <p14:creationId xmlns:p14="http://schemas.microsoft.com/office/powerpoint/2010/main" val="3347328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4511A-D6B3-7F9D-CBE9-5E286CBE6E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15EB51-B6ED-0175-BB64-401BD783C4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6249CB-1B61-0CE9-FFAB-E5324895EB5D}"/>
              </a:ext>
            </a:extLst>
          </p:cNvPr>
          <p:cNvSpPr>
            <a:spLocks noGrp="1"/>
          </p:cNvSpPr>
          <p:nvPr>
            <p:ph type="dt" sz="half" idx="10"/>
          </p:nvPr>
        </p:nvSpPr>
        <p:spPr/>
        <p:txBody>
          <a:bodyPr/>
          <a:lstStyle/>
          <a:p>
            <a:fld id="{1F3DDF12-D467-CB4A-8572-CB83B227A71E}" type="datetimeFigureOut">
              <a:rPr lang="en-US" smtClean="0"/>
              <a:t>3/28/25</a:t>
            </a:fld>
            <a:endParaRPr lang="en-US"/>
          </a:p>
        </p:txBody>
      </p:sp>
      <p:sp>
        <p:nvSpPr>
          <p:cNvPr id="5" name="Footer Placeholder 4">
            <a:extLst>
              <a:ext uri="{FF2B5EF4-FFF2-40B4-BE49-F238E27FC236}">
                <a16:creationId xmlns:a16="http://schemas.microsoft.com/office/drawing/2014/main" id="{84CE9BD3-FBD9-6B73-BC2C-D964E7FA8C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80041-7053-D3DD-6130-33B97319B7F9}"/>
              </a:ext>
            </a:extLst>
          </p:cNvPr>
          <p:cNvSpPr>
            <a:spLocks noGrp="1"/>
          </p:cNvSpPr>
          <p:nvPr>
            <p:ph type="sldNum" sz="quarter" idx="12"/>
          </p:nvPr>
        </p:nvSpPr>
        <p:spPr/>
        <p:txBody>
          <a:bodyPr/>
          <a:lstStyle/>
          <a:p>
            <a:fld id="{310FDA21-5201-644B-BA8C-90431CCAD027}" type="slidenum">
              <a:rPr lang="en-US" smtClean="0"/>
              <a:t>‹#›</a:t>
            </a:fld>
            <a:endParaRPr lang="en-US"/>
          </a:p>
        </p:txBody>
      </p:sp>
    </p:spTree>
    <p:extLst>
      <p:ext uri="{BB962C8B-B14F-4D97-AF65-F5344CB8AC3E}">
        <p14:creationId xmlns:p14="http://schemas.microsoft.com/office/powerpoint/2010/main" val="197316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839A6-7699-65D8-636F-96D6BDE9A5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74C91F5-F200-04F6-4A68-AF600A202E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2E69-D690-3B5E-43CE-D81256E180F3}"/>
              </a:ext>
            </a:extLst>
          </p:cNvPr>
          <p:cNvSpPr>
            <a:spLocks noGrp="1"/>
          </p:cNvSpPr>
          <p:nvPr>
            <p:ph type="dt" sz="half" idx="10"/>
          </p:nvPr>
        </p:nvSpPr>
        <p:spPr/>
        <p:txBody>
          <a:bodyPr/>
          <a:lstStyle/>
          <a:p>
            <a:fld id="{1F3DDF12-D467-CB4A-8572-CB83B227A71E}" type="datetimeFigureOut">
              <a:rPr lang="en-US" smtClean="0"/>
              <a:t>3/28/25</a:t>
            </a:fld>
            <a:endParaRPr lang="en-US"/>
          </a:p>
        </p:txBody>
      </p:sp>
      <p:sp>
        <p:nvSpPr>
          <p:cNvPr id="5" name="Footer Placeholder 4">
            <a:extLst>
              <a:ext uri="{FF2B5EF4-FFF2-40B4-BE49-F238E27FC236}">
                <a16:creationId xmlns:a16="http://schemas.microsoft.com/office/drawing/2014/main" id="{6B0A95C5-C58B-BAC2-DD50-730029A147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D49EA7-ACD4-A876-55DD-0172D8EE5105}"/>
              </a:ext>
            </a:extLst>
          </p:cNvPr>
          <p:cNvSpPr>
            <a:spLocks noGrp="1"/>
          </p:cNvSpPr>
          <p:nvPr>
            <p:ph type="sldNum" sz="quarter" idx="12"/>
          </p:nvPr>
        </p:nvSpPr>
        <p:spPr/>
        <p:txBody>
          <a:bodyPr/>
          <a:lstStyle/>
          <a:p>
            <a:fld id="{310FDA21-5201-644B-BA8C-90431CCAD027}" type="slidenum">
              <a:rPr lang="en-US" smtClean="0"/>
              <a:t>‹#›</a:t>
            </a:fld>
            <a:endParaRPr lang="en-US"/>
          </a:p>
        </p:txBody>
      </p:sp>
    </p:spTree>
    <p:extLst>
      <p:ext uri="{BB962C8B-B14F-4D97-AF65-F5344CB8AC3E}">
        <p14:creationId xmlns:p14="http://schemas.microsoft.com/office/powerpoint/2010/main" val="71872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04E498-6187-6E0D-C8DB-98003EC3A4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BBA66E2-64CC-DD0E-CD95-39ADC35CF6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FF060-F6FE-DFB5-1E7F-7CC56CB82D5E}"/>
              </a:ext>
            </a:extLst>
          </p:cNvPr>
          <p:cNvSpPr>
            <a:spLocks noGrp="1"/>
          </p:cNvSpPr>
          <p:nvPr>
            <p:ph type="dt" sz="half" idx="10"/>
          </p:nvPr>
        </p:nvSpPr>
        <p:spPr/>
        <p:txBody>
          <a:bodyPr/>
          <a:lstStyle/>
          <a:p>
            <a:fld id="{1F3DDF12-D467-CB4A-8572-CB83B227A71E}" type="datetimeFigureOut">
              <a:rPr lang="en-US" smtClean="0"/>
              <a:t>3/28/25</a:t>
            </a:fld>
            <a:endParaRPr lang="en-US"/>
          </a:p>
        </p:txBody>
      </p:sp>
      <p:sp>
        <p:nvSpPr>
          <p:cNvPr id="5" name="Footer Placeholder 4">
            <a:extLst>
              <a:ext uri="{FF2B5EF4-FFF2-40B4-BE49-F238E27FC236}">
                <a16:creationId xmlns:a16="http://schemas.microsoft.com/office/drawing/2014/main" id="{7352D489-723E-EF05-D2F5-06C5ED8E3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D7ACA-9A12-7363-921D-ECA5AECDCB38}"/>
              </a:ext>
            </a:extLst>
          </p:cNvPr>
          <p:cNvSpPr>
            <a:spLocks noGrp="1"/>
          </p:cNvSpPr>
          <p:nvPr>
            <p:ph type="sldNum" sz="quarter" idx="12"/>
          </p:nvPr>
        </p:nvSpPr>
        <p:spPr/>
        <p:txBody>
          <a:bodyPr/>
          <a:lstStyle/>
          <a:p>
            <a:fld id="{310FDA21-5201-644B-BA8C-90431CCAD027}" type="slidenum">
              <a:rPr lang="en-US" smtClean="0"/>
              <a:t>‹#›</a:t>
            </a:fld>
            <a:endParaRPr lang="en-US"/>
          </a:p>
        </p:txBody>
      </p:sp>
    </p:spTree>
    <p:extLst>
      <p:ext uri="{BB962C8B-B14F-4D97-AF65-F5344CB8AC3E}">
        <p14:creationId xmlns:p14="http://schemas.microsoft.com/office/powerpoint/2010/main" val="2892686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3958-5DA0-FCD7-9312-4FA5A22F7A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835D37-19A0-416E-1C62-DBE052814C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D2DAA-6887-479A-6AE9-B6DD14E8F410}"/>
              </a:ext>
            </a:extLst>
          </p:cNvPr>
          <p:cNvSpPr>
            <a:spLocks noGrp="1"/>
          </p:cNvSpPr>
          <p:nvPr>
            <p:ph type="dt" sz="half" idx="10"/>
          </p:nvPr>
        </p:nvSpPr>
        <p:spPr/>
        <p:txBody>
          <a:bodyPr/>
          <a:lstStyle/>
          <a:p>
            <a:fld id="{1F3DDF12-D467-CB4A-8572-CB83B227A71E}" type="datetimeFigureOut">
              <a:rPr lang="en-US" smtClean="0"/>
              <a:t>3/28/25</a:t>
            </a:fld>
            <a:endParaRPr lang="en-US"/>
          </a:p>
        </p:txBody>
      </p:sp>
      <p:sp>
        <p:nvSpPr>
          <p:cNvPr id="5" name="Footer Placeholder 4">
            <a:extLst>
              <a:ext uri="{FF2B5EF4-FFF2-40B4-BE49-F238E27FC236}">
                <a16:creationId xmlns:a16="http://schemas.microsoft.com/office/drawing/2014/main" id="{73ADE48B-77DE-D399-4CCF-B8769E34BA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611ECF-ED62-FAC1-0273-7FFC98F2CA44}"/>
              </a:ext>
            </a:extLst>
          </p:cNvPr>
          <p:cNvSpPr>
            <a:spLocks noGrp="1"/>
          </p:cNvSpPr>
          <p:nvPr>
            <p:ph type="sldNum" sz="quarter" idx="12"/>
          </p:nvPr>
        </p:nvSpPr>
        <p:spPr/>
        <p:txBody>
          <a:bodyPr/>
          <a:lstStyle/>
          <a:p>
            <a:fld id="{310FDA21-5201-644B-BA8C-90431CCAD027}" type="slidenum">
              <a:rPr lang="en-US" smtClean="0"/>
              <a:t>‹#›</a:t>
            </a:fld>
            <a:endParaRPr lang="en-US"/>
          </a:p>
        </p:txBody>
      </p:sp>
    </p:spTree>
    <p:extLst>
      <p:ext uri="{BB962C8B-B14F-4D97-AF65-F5344CB8AC3E}">
        <p14:creationId xmlns:p14="http://schemas.microsoft.com/office/powerpoint/2010/main" val="3009786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96F2-39A5-0A35-852A-4EB3C64F4D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2B1B2B-5033-2A6C-7A38-1D5B5771681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5A0ADE-12CD-B7D8-5DBA-A5774869E8D9}"/>
              </a:ext>
            </a:extLst>
          </p:cNvPr>
          <p:cNvSpPr>
            <a:spLocks noGrp="1"/>
          </p:cNvSpPr>
          <p:nvPr>
            <p:ph type="dt" sz="half" idx="10"/>
          </p:nvPr>
        </p:nvSpPr>
        <p:spPr/>
        <p:txBody>
          <a:bodyPr/>
          <a:lstStyle/>
          <a:p>
            <a:fld id="{1F3DDF12-D467-CB4A-8572-CB83B227A71E}" type="datetimeFigureOut">
              <a:rPr lang="en-US" smtClean="0"/>
              <a:t>3/28/25</a:t>
            </a:fld>
            <a:endParaRPr lang="en-US"/>
          </a:p>
        </p:txBody>
      </p:sp>
      <p:sp>
        <p:nvSpPr>
          <p:cNvPr id="5" name="Footer Placeholder 4">
            <a:extLst>
              <a:ext uri="{FF2B5EF4-FFF2-40B4-BE49-F238E27FC236}">
                <a16:creationId xmlns:a16="http://schemas.microsoft.com/office/drawing/2014/main" id="{A8BA84B6-0E32-81EB-14F2-1AEE407AD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9D0563-2C91-2215-3E21-1734F07DA2E4}"/>
              </a:ext>
            </a:extLst>
          </p:cNvPr>
          <p:cNvSpPr>
            <a:spLocks noGrp="1"/>
          </p:cNvSpPr>
          <p:nvPr>
            <p:ph type="sldNum" sz="quarter" idx="12"/>
          </p:nvPr>
        </p:nvSpPr>
        <p:spPr/>
        <p:txBody>
          <a:bodyPr/>
          <a:lstStyle/>
          <a:p>
            <a:fld id="{310FDA21-5201-644B-BA8C-90431CCAD027}" type="slidenum">
              <a:rPr lang="en-US" smtClean="0"/>
              <a:t>‹#›</a:t>
            </a:fld>
            <a:endParaRPr lang="en-US"/>
          </a:p>
        </p:txBody>
      </p:sp>
    </p:spTree>
    <p:extLst>
      <p:ext uri="{BB962C8B-B14F-4D97-AF65-F5344CB8AC3E}">
        <p14:creationId xmlns:p14="http://schemas.microsoft.com/office/powerpoint/2010/main" val="479260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39CCC-F12A-7A2C-144B-5A7025E06F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5D792-ED2F-FB95-B426-A16ABD91B9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92FB7D-0FCA-8684-F81D-3B9F0180DA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D2AB05-38BD-C035-1F1D-3EF7D312447C}"/>
              </a:ext>
            </a:extLst>
          </p:cNvPr>
          <p:cNvSpPr>
            <a:spLocks noGrp="1"/>
          </p:cNvSpPr>
          <p:nvPr>
            <p:ph type="dt" sz="half" idx="10"/>
          </p:nvPr>
        </p:nvSpPr>
        <p:spPr/>
        <p:txBody>
          <a:bodyPr/>
          <a:lstStyle/>
          <a:p>
            <a:fld id="{1F3DDF12-D467-CB4A-8572-CB83B227A71E}" type="datetimeFigureOut">
              <a:rPr lang="en-US" smtClean="0"/>
              <a:t>3/28/25</a:t>
            </a:fld>
            <a:endParaRPr lang="en-US"/>
          </a:p>
        </p:txBody>
      </p:sp>
      <p:sp>
        <p:nvSpPr>
          <p:cNvPr id="6" name="Footer Placeholder 5">
            <a:extLst>
              <a:ext uri="{FF2B5EF4-FFF2-40B4-BE49-F238E27FC236}">
                <a16:creationId xmlns:a16="http://schemas.microsoft.com/office/drawing/2014/main" id="{765BC688-7E48-E47E-AAA8-B7AD2D574D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2C6216-F612-96F2-7F25-D701A1BA18A3}"/>
              </a:ext>
            </a:extLst>
          </p:cNvPr>
          <p:cNvSpPr>
            <a:spLocks noGrp="1"/>
          </p:cNvSpPr>
          <p:nvPr>
            <p:ph type="sldNum" sz="quarter" idx="12"/>
          </p:nvPr>
        </p:nvSpPr>
        <p:spPr/>
        <p:txBody>
          <a:bodyPr/>
          <a:lstStyle/>
          <a:p>
            <a:fld id="{310FDA21-5201-644B-BA8C-90431CCAD027}" type="slidenum">
              <a:rPr lang="en-US" smtClean="0"/>
              <a:t>‹#›</a:t>
            </a:fld>
            <a:endParaRPr lang="en-US"/>
          </a:p>
        </p:txBody>
      </p:sp>
    </p:spTree>
    <p:extLst>
      <p:ext uri="{BB962C8B-B14F-4D97-AF65-F5344CB8AC3E}">
        <p14:creationId xmlns:p14="http://schemas.microsoft.com/office/powerpoint/2010/main" val="266452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87634-F482-B7C2-0836-95282FD230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E38B2C-4BA1-1248-D0C1-8F272556F0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121866-1DE1-26B0-F8B8-4C257A73EC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0060F-F296-1345-AB3A-E33A237B9E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934FB3-34D1-5104-69CF-34850D9808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3DB36D-CD84-136D-41D8-70B71C2E8FC5}"/>
              </a:ext>
            </a:extLst>
          </p:cNvPr>
          <p:cNvSpPr>
            <a:spLocks noGrp="1"/>
          </p:cNvSpPr>
          <p:nvPr>
            <p:ph type="dt" sz="half" idx="10"/>
          </p:nvPr>
        </p:nvSpPr>
        <p:spPr/>
        <p:txBody>
          <a:bodyPr/>
          <a:lstStyle/>
          <a:p>
            <a:fld id="{1F3DDF12-D467-CB4A-8572-CB83B227A71E}" type="datetimeFigureOut">
              <a:rPr lang="en-US" smtClean="0"/>
              <a:t>3/28/25</a:t>
            </a:fld>
            <a:endParaRPr lang="en-US"/>
          </a:p>
        </p:txBody>
      </p:sp>
      <p:sp>
        <p:nvSpPr>
          <p:cNvPr id="8" name="Footer Placeholder 7">
            <a:extLst>
              <a:ext uri="{FF2B5EF4-FFF2-40B4-BE49-F238E27FC236}">
                <a16:creationId xmlns:a16="http://schemas.microsoft.com/office/drawing/2014/main" id="{2EAE0979-C10C-B0EC-E9C6-83A212575D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C8E011-BCD7-124E-9A62-652D8DF0FF9C}"/>
              </a:ext>
            </a:extLst>
          </p:cNvPr>
          <p:cNvSpPr>
            <a:spLocks noGrp="1"/>
          </p:cNvSpPr>
          <p:nvPr>
            <p:ph type="sldNum" sz="quarter" idx="12"/>
          </p:nvPr>
        </p:nvSpPr>
        <p:spPr/>
        <p:txBody>
          <a:bodyPr/>
          <a:lstStyle/>
          <a:p>
            <a:fld id="{310FDA21-5201-644B-BA8C-90431CCAD027}" type="slidenum">
              <a:rPr lang="en-US" smtClean="0"/>
              <a:t>‹#›</a:t>
            </a:fld>
            <a:endParaRPr lang="en-US"/>
          </a:p>
        </p:txBody>
      </p:sp>
    </p:spTree>
    <p:extLst>
      <p:ext uri="{BB962C8B-B14F-4D97-AF65-F5344CB8AC3E}">
        <p14:creationId xmlns:p14="http://schemas.microsoft.com/office/powerpoint/2010/main" val="2737872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29245-A8A9-E468-14AF-B2E0445541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798352-9A04-1053-5CEB-119BE42A4914}"/>
              </a:ext>
            </a:extLst>
          </p:cNvPr>
          <p:cNvSpPr>
            <a:spLocks noGrp="1"/>
          </p:cNvSpPr>
          <p:nvPr>
            <p:ph type="dt" sz="half" idx="10"/>
          </p:nvPr>
        </p:nvSpPr>
        <p:spPr/>
        <p:txBody>
          <a:bodyPr/>
          <a:lstStyle/>
          <a:p>
            <a:fld id="{1F3DDF12-D467-CB4A-8572-CB83B227A71E}" type="datetimeFigureOut">
              <a:rPr lang="en-US" smtClean="0"/>
              <a:t>3/28/25</a:t>
            </a:fld>
            <a:endParaRPr lang="en-US"/>
          </a:p>
        </p:txBody>
      </p:sp>
      <p:sp>
        <p:nvSpPr>
          <p:cNvPr id="4" name="Footer Placeholder 3">
            <a:extLst>
              <a:ext uri="{FF2B5EF4-FFF2-40B4-BE49-F238E27FC236}">
                <a16:creationId xmlns:a16="http://schemas.microsoft.com/office/drawing/2014/main" id="{72D412DF-BACC-D68D-09C8-FA5C1E87BF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0C543F-7271-B122-3E0A-3027D13F1DBC}"/>
              </a:ext>
            </a:extLst>
          </p:cNvPr>
          <p:cNvSpPr>
            <a:spLocks noGrp="1"/>
          </p:cNvSpPr>
          <p:nvPr>
            <p:ph type="sldNum" sz="quarter" idx="12"/>
          </p:nvPr>
        </p:nvSpPr>
        <p:spPr/>
        <p:txBody>
          <a:bodyPr/>
          <a:lstStyle/>
          <a:p>
            <a:fld id="{310FDA21-5201-644B-BA8C-90431CCAD027}" type="slidenum">
              <a:rPr lang="en-US" smtClean="0"/>
              <a:t>‹#›</a:t>
            </a:fld>
            <a:endParaRPr lang="en-US"/>
          </a:p>
        </p:txBody>
      </p:sp>
    </p:spTree>
    <p:extLst>
      <p:ext uri="{BB962C8B-B14F-4D97-AF65-F5344CB8AC3E}">
        <p14:creationId xmlns:p14="http://schemas.microsoft.com/office/powerpoint/2010/main" val="1149711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9C7DBE-8DCB-DB92-B5AF-3C08CE058DAC}"/>
              </a:ext>
            </a:extLst>
          </p:cNvPr>
          <p:cNvSpPr>
            <a:spLocks noGrp="1"/>
          </p:cNvSpPr>
          <p:nvPr>
            <p:ph type="dt" sz="half" idx="10"/>
          </p:nvPr>
        </p:nvSpPr>
        <p:spPr/>
        <p:txBody>
          <a:bodyPr/>
          <a:lstStyle/>
          <a:p>
            <a:fld id="{1F3DDF12-D467-CB4A-8572-CB83B227A71E}" type="datetimeFigureOut">
              <a:rPr lang="en-US" smtClean="0"/>
              <a:t>3/28/25</a:t>
            </a:fld>
            <a:endParaRPr lang="en-US"/>
          </a:p>
        </p:txBody>
      </p:sp>
      <p:sp>
        <p:nvSpPr>
          <p:cNvPr id="3" name="Footer Placeholder 2">
            <a:extLst>
              <a:ext uri="{FF2B5EF4-FFF2-40B4-BE49-F238E27FC236}">
                <a16:creationId xmlns:a16="http://schemas.microsoft.com/office/drawing/2014/main" id="{493D1C6D-0513-82FA-6A4A-DC61A827DB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DF5653-C477-D12A-0E89-492947FF9EAA}"/>
              </a:ext>
            </a:extLst>
          </p:cNvPr>
          <p:cNvSpPr>
            <a:spLocks noGrp="1"/>
          </p:cNvSpPr>
          <p:nvPr>
            <p:ph type="sldNum" sz="quarter" idx="12"/>
          </p:nvPr>
        </p:nvSpPr>
        <p:spPr/>
        <p:txBody>
          <a:bodyPr/>
          <a:lstStyle/>
          <a:p>
            <a:fld id="{310FDA21-5201-644B-BA8C-90431CCAD027}" type="slidenum">
              <a:rPr lang="en-US" smtClean="0"/>
              <a:t>‹#›</a:t>
            </a:fld>
            <a:endParaRPr lang="en-US"/>
          </a:p>
        </p:txBody>
      </p:sp>
    </p:spTree>
    <p:extLst>
      <p:ext uri="{BB962C8B-B14F-4D97-AF65-F5344CB8AC3E}">
        <p14:creationId xmlns:p14="http://schemas.microsoft.com/office/powerpoint/2010/main" val="3240607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5EA-D9A1-9E5D-1FC5-196D62D15B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4EE780-735B-E8C9-85EA-F37A2A3A3F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DAEE0B-5EC8-1A88-FA14-F74258328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E97044-0303-A41F-88B2-5FD7C78CE584}"/>
              </a:ext>
            </a:extLst>
          </p:cNvPr>
          <p:cNvSpPr>
            <a:spLocks noGrp="1"/>
          </p:cNvSpPr>
          <p:nvPr>
            <p:ph type="dt" sz="half" idx="10"/>
          </p:nvPr>
        </p:nvSpPr>
        <p:spPr/>
        <p:txBody>
          <a:bodyPr/>
          <a:lstStyle/>
          <a:p>
            <a:fld id="{1F3DDF12-D467-CB4A-8572-CB83B227A71E}" type="datetimeFigureOut">
              <a:rPr lang="en-US" smtClean="0"/>
              <a:t>3/28/25</a:t>
            </a:fld>
            <a:endParaRPr lang="en-US"/>
          </a:p>
        </p:txBody>
      </p:sp>
      <p:sp>
        <p:nvSpPr>
          <p:cNvPr id="6" name="Footer Placeholder 5">
            <a:extLst>
              <a:ext uri="{FF2B5EF4-FFF2-40B4-BE49-F238E27FC236}">
                <a16:creationId xmlns:a16="http://schemas.microsoft.com/office/drawing/2014/main" id="{26685420-1DD1-4B05-FB32-82FA86711C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622356-20C8-6439-52BA-9AC4AA82CEE6}"/>
              </a:ext>
            </a:extLst>
          </p:cNvPr>
          <p:cNvSpPr>
            <a:spLocks noGrp="1"/>
          </p:cNvSpPr>
          <p:nvPr>
            <p:ph type="sldNum" sz="quarter" idx="12"/>
          </p:nvPr>
        </p:nvSpPr>
        <p:spPr/>
        <p:txBody>
          <a:bodyPr/>
          <a:lstStyle/>
          <a:p>
            <a:fld id="{310FDA21-5201-644B-BA8C-90431CCAD027}" type="slidenum">
              <a:rPr lang="en-US" smtClean="0"/>
              <a:t>‹#›</a:t>
            </a:fld>
            <a:endParaRPr lang="en-US"/>
          </a:p>
        </p:txBody>
      </p:sp>
    </p:spTree>
    <p:extLst>
      <p:ext uri="{BB962C8B-B14F-4D97-AF65-F5344CB8AC3E}">
        <p14:creationId xmlns:p14="http://schemas.microsoft.com/office/powerpoint/2010/main" val="810162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276A-384E-D809-77AC-09522853010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29183A-1B5B-98E9-E88B-623D43A40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3E68F6-8783-3B87-D6BD-37CCF8F974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072396-81F4-8460-C67B-C942E77322D8}"/>
              </a:ext>
            </a:extLst>
          </p:cNvPr>
          <p:cNvSpPr>
            <a:spLocks noGrp="1"/>
          </p:cNvSpPr>
          <p:nvPr>
            <p:ph type="dt" sz="half" idx="10"/>
          </p:nvPr>
        </p:nvSpPr>
        <p:spPr/>
        <p:txBody>
          <a:bodyPr/>
          <a:lstStyle/>
          <a:p>
            <a:fld id="{1F3DDF12-D467-CB4A-8572-CB83B227A71E}" type="datetimeFigureOut">
              <a:rPr lang="en-US" smtClean="0"/>
              <a:t>3/28/25</a:t>
            </a:fld>
            <a:endParaRPr lang="en-US"/>
          </a:p>
        </p:txBody>
      </p:sp>
      <p:sp>
        <p:nvSpPr>
          <p:cNvPr id="6" name="Footer Placeholder 5">
            <a:extLst>
              <a:ext uri="{FF2B5EF4-FFF2-40B4-BE49-F238E27FC236}">
                <a16:creationId xmlns:a16="http://schemas.microsoft.com/office/drawing/2014/main" id="{5D2C8538-79C5-9C54-E6FB-D0C565CDF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4A391-81A1-A5A2-62AA-C62A7008F87F}"/>
              </a:ext>
            </a:extLst>
          </p:cNvPr>
          <p:cNvSpPr>
            <a:spLocks noGrp="1"/>
          </p:cNvSpPr>
          <p:nvPr>
            <p:ph type="sldNum" sz="quarter" idx="12"/>
          </p:nvPr>
        </p:nvSpPr>
        <p:spPr/>
        <p:txBody>
          <a:bodyPr/>
          <a:lstStyle/>
          <a:p>
            <a:fld id="{310FDA21-5201-644B-BA8C-90431CCAD027}" type="slidenum">
              <a:rPr lang="en-US" smtClean="0"/>
              <a:t>‹#›</a:t>
            </a:fld>
            <a:endParaRPr lang="en-US"/>
          </a:p>
        </p:txBody>
      </p:sp>
    </p:spTree>
    <p:extLst>
      <p:ext uri="{BB962C8B-B14F-4D97-AF65-F5344CB8AC3E}">
        <p14:creationId xmlns:p14="http://schemas.microsoft.com/office/powerpoint/2010/main" val="4267589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C5066E-18CF-D690-2511-82F72F2E77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53DED6-87EB-A99F-250F-F52B15F4A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E7EE4-A48A-9EB1-BC6A-2EF1001A05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3DDF12-D467-CB4A-8572-CB83B227A71E}" type="datetimeFigureOut">
              <a:rPr lang="en-US" smtClean="0"/>
              <a:t>3/28/25</a:t>
            </a:fld>
            <a:endParaRPr lang="en-US"/>
          </a:p>
        </p:txBody>
      </p:sp>
      <p:sp>
        <p:nvSpPr>
          <p:cNvPr id="5" name="Footer Placeholder 4">
            <a:extLst>
              <a:ext uri="{FF2B5EF4-FFF2-40B4-BE49-F238E27FC236}">
                <a16:creationId xmlns:a16="http://schemas.microsoft.com/office/drawing/2014/main" id="{393275BE-374E-2CCA-E35B-43676988E0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7D9F4AA-FC5D-E80F-1920-F3BE57BE93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0FDA21-5201-644B-BA8C-90431CCAD027}" type="slidenum">
              <a:rPr lang="en-US" smtClean="0"/>
              <a:t>‹#›</a:t>
            </a:fld>
            <a:endParaRPr lang="en-US"/>
          </a:p>
        </p:txBody>
      </p:sp>
    </p:spTree>
    <p:extLst>
      <p:ext uri="{BB962C8B-B14F-4D97-AF65-F5344CB8AC3E}">
        <p14:creationId xmlns:p14="http://schemas.microsoft.com/office/powerpoint/2010/main" val="3481478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5CF2C84F-139E-198F-D924-DA3CDB62C321}"/>
              </a:ext>
            </a:extLst>
          </p:cNvPr>
          <p:cNvPicPr>
            <a:picLocks noChangeAspect="1"/>
          </p:cNvPicPr>
          <p:nvPr/>
        </p:nvPicPr>
        <p:blipFill>
          <a:blip r:embed="rId2">
            <a:alphaModFix amt="50000"/>
          </a:blip>
          <a:srcRect r="6250" b="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AA550C6B-9115-61F2-ED67-633B07A6ADA4}"/>
              </a:ext>
            </a:extLst>
          </p:cNvPr>
          <p:cNvSpPr>
            <a:spLocks noGrp="1"/>
          </p:cNvSpPr>
          <p:nvPr>
            <p:ph type="ctrTitle"/>
          </p:nvPr>
        </p:nvSpPr>
        <p:spPr>
          <a:xfrm>
            <a:off x="1524000" y="1122362"/>
            <a:ext cx="9144000" cy="2900518"/>
          </a:xfrm>
        </p:spPr>
        <p:txBody>
          <a:bodyPr>
            <a:normAutofit/>
          </a:bodyPr>
          <a:lstStyle/>
          <a:p>
            <a:r>
              <a:rPr lang="en-US" dirty="0">
                <a:solidFill>
                  <a:srgbClr val="FFFFFF"/>
                </a:solidFill>
              </a:rPr>
              <a:t>Energy Sector</a:t>
            </a:r>
          </a:p>
        </p:txBody>
      </p:sp>
      <p:sp>
        <p:nvSpPr>
          <p:cNvPr id="3" name="Subtitle 2">
            <a:extLst>
              <a:ext uri="{FF2B5EF4-FFF2-40B4-BE49-F238E27FC236}">
                <a16:creationId xmlns:a16="http://schemas.microsoft.com/office/drawing/2014/main" id="{52D27C03-6B6B-4219-2F75-A8797788813A}"/>
              </a:ext>
            </a:extLst>
          </p:cNvPr>
          <p:cNvSpPr>
            <a:spLocks noGrp="1"/>
          </p:cNvSpPr>
          <p:nvPr>
            <p:ph type="subTitle" idx="1"/>
          </p:nvPr>
        </p:nvSpPr>
        <p:spPr>
          <a:xfrm>
            <a:off x="1524000" y="4159404"/>
            <a:ext cx="9144000" cy="1098395"/>
          </a:xfrm>
        </p:spPr>
        <p:txBody>
          <a:bodyPr vert="horz" lIns="91440" tIns="45720" rIns="91440" bIns="45720" rtlCol="0" anchor="t">
            <a:normAutofit/>
          </a:bodyPr>
          <a:lstStyle/>
          <a:p>
            <a:r>
              <a:rPr lang="en-US">
                <a:solidFill>
                  <a:srgbClr val="FFFFFF"/>
                </a:solidFill>
              </a:rPr>
              <a:t>Jarrod Crano, </a:t>
            </a:r>
            <a:r>
              <a:rPr lang="en-US" sz="2000">
                <a:solidFill>
                  <a:srgbClr val="FFFFFF"/>
                </a:solidFill>
                <a:latin typeface="Arial"/>
                <a:cs typeface="Arial"/>
              </a:rPr>
              <a:t>Reese Delahanty, &amp; Hunter Grannum</a:t>
            </a:r>
            <a:endParaRPr lang="en-US" sz="2000">
              <a:solidFill>
                <a:srgbClr val="000000"/>
              </a:solidFill>
              <a:latin typeface="Arial"/>
              <a:cs typeface="Arial"/>
            </a:endParaRPr>
          </a:p>
        </p:txBody>
      </p:sp>
    </p:spTree>
    <p:extLst>
      <p:ext uri="{BB962C8B-B14F-4D97-AF65-F5344CB8AC3E}">
        <p14:creationId xmlns:p14="http://schemas.microsoft.com/office/powerpoint/2010/main" val="335806970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99C07C76-D249-F096-54B9-8A72E6FFCF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D6D7F0-BBE6-7397-9535-D60C79A087A0}"/>
              </a:ext>
            </a:extLst>
          </p:cNvPr>
          <p:cNvSpPr>
            <a:spLocks noGrp="1"/>
          </p:cNvSpPr>
          <p:nvPr>
            <p:ph type="title"/>
          </p:nvPr>
        </p:nvSpPr>
        <p:spPr/>
        <p:txBody>
          <a:bodyPr/>
          <a:lstStyle/>
          <a:p>
            <a:r>
              <a:rPr lang="en-US" dirty="0"/>
              <a:t>Financial Analysis</a:t>
            </a:r>
          </a:p>
        </p:txBody>
      </p:sp>
      <p:sp>
        <p:nvSpPr>
          <p:cNvPr id="4" name="Content Placeholder 2">
            <a:extLst>
              <a:ext uri="{FF2B5EF4-FFF2-40B4-BE49-F238E27FC236}">
                <a16:creationId xmlns:a16="http://schemas.microsoft.com/office/drawing/2014/main" id="{90ABA96C-7337-CDBA-DDDC-EA575F3E4A2B}"/>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ea typeface="+mn-lt"/>
                <a:cs typeface="+mn-lt"/>
              </a:rPr>
              <a:t>O</a:t>
            </a:r>
            <a:endParaRPr lang="en-US" sz="1400" b="1" dirty="0"/>
          </a:p>
        </p:txBody>
      </p:sp>
      <p:pic>
        <p:nvPicPr>
          <p:cNvPr id="8" name="Picture 7" descr="A blue logo with a white background&#10;&#10;AI-generated content may be incorrect.">
            <a:extLst>
              <a:ext uri="{FF2B5EF4-FFF2-40B4-BE49-F238E27FC236}">
                <a16:creationId xmlns:a16="http://schemas.microsoft.com/office/drawing/2014/main" id="{5BFB9911-CDA7-8293-F688-2F661F4966CA}"/>
              </a:ext>
            </a:extLst>
          </p:cNvPr>
          <p:cNvPicPr>
            <a:picLocks noChangeAspect="1"/>
          </p:cNvPicPr>
          <p:nvPr/>
        </p:nvPicPr>
        <p:blipFill>
          <a:blip r:embed="rId2"/>
          <a:stretch>
            <a:fillRect/>
          </a:stretch>
        </p:blipFill>
        <p:spPr>
          <a:xfrm>
            <a:off x="10490200" y="35578"/>
            <a:ext cx="1701800" cy="1193800"/>
          </a:xfrm>
          <a:prstGeom prst="rect">
            <a:avLst/>
          </a:prstGeom>
        </p:spPr>
      </p:pic>
      <p:graphicFrame>
        <p:nvGraphicFramePr>
          <p:cNvPr id="5" name="Table 4">
            <a:extLst>
              <a:ext uri="{FF2B5EF4-FFF2-40B4-BE49-F238E27FC236}">
                <a16:creationId xmlns:a16="http://schemas.microsoft.com/office/drawing/2014/main" id="{8C1B8100-9DAE-F60F-A2CD-9F420511F07E}"/>
              </a:ext>
            </a:extLst>
          </p:cNvPr>
          <p:cNvGraphicFramePr>
            <a:graphicFrameLocks noGrp="1"/>
          </p:cNvGraphicFramePr>
          <p:nvPr>
            <p:extLst>
              <p:ext uri="{D42A27DB-BD31-4B8C-83A1-F6EECF244321}">
                <p14:modId xmlns:p14="http://schemas.microsoft.com/office/powerpoint/2010/main" val="3661676519"/>
              </p:ext>
            </p:extLst>
          </p:nvPr>
        </p:nvGraphicFramePr>
        <p:xfrm>
          <a:off x="0" y="1686296"/>
          <a:ext cx="3906982" cy="4110714"/>
        </p:xfrm>
        <a:graphic>
          <a:graphicData uri="http://schemas.openxmlformats.org/drawingml/2006/table">
            <a:tbl>
              <a:tblPr firstRow="1" bandRow="1"/>
              <a:tblGrid>
                <a:gridCol w="1953491">
                  <a:extLst>
                    <a:ext uri="{9D8B030D-6E8A-4147-A177-3AD203B41FA5}">
                      <a16:colId xmlns:a16="http://schemas.microsoft.com/office/drawing/2014/main" val="1633022904"/>
                    </a:ext>
                  </a:extLst>
                </a:gridCol>
                <a:gridCol w="1953491">
                  <a:extLst>
                    <a:ext uri="{9D8B030D-6E8A-4147-A177-3AD203B41FA5}">
                      <a16:colId xmlns:a16="http://schemas.microsoft.com/office/drawing/2014/main" val="1350738367"/>
                    </a:ext>
                  </a:extLst>
                </a:gridCol>
              </a:tblGrid>
              <a:tr h="654396">
                <a:tc gridSpan="2">
                  <a:txBody>
                    <a:bodyPr/>
                    <a:lstStyle/>
                    <a:p>
                      <a:pPr marL="0" algn="ctr" rtl="0" eaLnBrk="1" fontAlgn="ctr" latinLnBrk="0" hangingPunct="1">
                        <a:buNone/>
                      </a:pPr>
                      <a:r>
                        <a:rPr lang="en-US" sz="3200" u="none" strike="noStrike" kern="1200" dirty="0">
                          <a:solidFill>
                            <a:srgbClr val="FFFFFF"/>
                          </a:solidFill>
                          <a:effectLst/>
                        </a:rPr>
                        <a:t>Market Data*</a:t>
                      </a:r>
                      <a:endParaRPr lang="en-US" sz="1800" u="none" strike="noStrike" dirty="0">
                        <a:effectLst/>
                      </a:endParaRPr>
                    </a:p>
                  </a:txBody>
                  <a:tcPr anchor="ctr">
                    <a:solidFill>
                      <a:srgbClr val="072DDD"/>
                    </a:solidFill>
                  </a:tcPr>
                </a:tc>
                <a:tc hMerge="1">
                  <a:txBody>
                    <a:bodyPr/>
                    <a:lstStyle/>
                    <a:p>
                      <a:endParaRPr lang="en-US"/>
                    </a:p>
                  </a:txBody>
                  <a:tcPr marL="0" marR="0" marT="0" marB="0" horzOverflow="overflow"/>
                </a:tc>
                <a:extLst>
                  <a:ext uri="{0D108BD9-81ED-4DB2-BD59-A6C34878D82A}">
                    <a16:rowId xmlns:a16="http://schemas.microsoft.com/office/drawing/2014/main" val="3994870837"/>
                  </a:ext>
                </a:extLst>
              </a:tr>
              <a:tr h="446891">
                <a:tc>
                  <a:txBody>
                    <a:bodyPr/>
                    <a:lstStyle/>
                    <a:p>
                      <a:pPr marL="0" algn="l" rtl="0" eaLnBrk="1" fontAlgn="t" latinLnBrk="0" hangingPunct="1">
                        <a:buNone/>
                      </a:pPr>
                      <a:r>
                        <a:rPr lang="en-US" sz="2000" u="none" strike="noStrike" kern="1200" dirty="0">
                          <a:solidFill>
                            <a:srgbClr val="000000"/>
                          </a:solidFill>
                          <a:effectLst/>
                        </a:rPr>
                        <a:t>Market Cap</a:t>
                      </a:r>
                      <a:endParaRPr lang="en-US" sz="1800" u="none" strike="noStrike" dirty="0">
                        <a:effectLst/>
                      </a:endParaRPr>
                    </a:p>
                  </a:txBody>
                  <a:tcPr/>
                </a:tc>
                <a:tc>
                  <a:txBody>
                    <a:bodyPr/>
                    <a:lstStyle/>
                    <a:p>
                      <a:pPr marL="0" algn="ctr" rtl="0" eaLnBrk="1" fontAlgn="t" latinLnBrk="0" hangingPunct="1">
                        <a:buNone/>
                      </a:pPr>
                      <a:r>
                        <a:rPr lang="en-US" sz="1800" u="none" strike="noStrike" dirty="0">
                          <a:effectLst/>
                        </a:rPr>
                        <a:t>$56.95 B</a:t>
                      </a:r>
                    </a:p>
                  </a:txBody>
                  <a:tcPr/>
                </a:tc>
                <a:extLst>
                  <a:ext uri="{0D108BD9-81ED-4DB2-BD59-A6C34878D82A}">
                    <a16:rowId xmlns:a16="http://schemas.microsoft.com/office/drawing/2014/main" val="4035845148"/>
                  </a:ext>
                </a:extLst>
              </a:tr>
              <a:tr h="446891">
                <a:tc>
                  <a:txBody>
                    <a:bodyPr/>
                    <a:lstStyle/>
                    <a:p>
                      <a:pPr marL="0" algn="l" rtl="0" eaLnBrk="1" fontAlgn="t" latinLnBrk="0" hangingPunct="1">
                        <a:buNone/>
                      </a:pPr>
                      <a:r>
                        <a:rPr lang="en-US" sz="2000" u="none" strike="noStrike" kern="1200">
                          <a:solidFill>
                            <a:srgbClr val="000000"/>
                          </a:solidFill>
                          <a:effectLst/>
                        </a:rPr>
                        <a:t>Shares outstanding</a:t>
                      </a:r>
                      <a:endParaRPr lang="en-US" sz="1800" u="none" strike="noStrike">
                        <a:effectLst/>
                      </a:endParaRPr>
                    </a:p>
                  </a:txBody>
                  <a:tcPr>
                    <a:solidFill>
                      <a:schemeClr val="bg2">
                        <a:lumMod val="90000"/>
                      </a:schemeClr>
                    </a:solidFill>
                  </a:tcPr>
                </a:tc>
                <a:tc>
                  <a:txBody>
                    <a:bodyPr/>
                    <a:lstStyle/>
                    <a:p>
                      <a:pPr marL="0" algn="ctr" rtl="0" eaLnBrk="1" fontAlgn="t" latinLnBrk="0" hangingPunct="1">
                        <a:buNone/>
                      </a:pPr>
                      <a:r>
                        <a:rPr lang="en-US" sz="1800" u="none" strike="noStrike" dirty="0">
                          <a:effectLst/>
                        </a:rPr>
                        <a:t>1.36 B</a:t>
                      </a:r>
                    </a:p>
                  </a:txBody>
                  <a:tcPr>
                    <a:solidFill>
                      <a:schemeClr val="bg2">
                        <a:lumMod val="90000"/>
                      </a:schemeClr>
                    </a:solidFill>
                  </a:tcPr>
                </a:tc>
                <a:extLst>
                  <a:ext uri="{0D108BD9-81ED-4DB2-BD59-A6C34878D82A}">
                    <a16:rowId xmlns:a16="http://schemas.microsoft.com/office/drawing/2014/main" val="938607910"/>
                  </a:ext>
                </a:extLst>
              </a:tr>
              <a:tr h="473897">
                <a:tc>
                  <a:txBody>
                    <a:bodyPr/>
                    <a:lstStyle/>
                    <a:p>
                      <a:pPr marL="0" algn="l" rtl="0" eaLnBrk="1" fontAlgn="t" latinLnBrk="0" hangingPunct="1">
                        <a:buNone/>
                      </a:pPr>
                      <a:r>
                        <a:rPr lang="en-US" sz="1800" u="none" strike="noStrike" kern="1200">
                          <a:solidFill>
                            <a:srgbClr val="000000"/>
                          </a:solidFill>
                          <a:effectLst/>
                        </a:rPr>
                        <a:t>52 Week Range</a:t>
                      </a:r>
                      <a:endParaRPr lang="en-US" sz="1800" u="none" strike="noStrike">
                        <a:effectLst/>
                      </a:endParaRPr>
                    </a:p>
                  </a:txBody>
                  <a:tcPr/>
                </a:tc>
                <a:tc>
                  <a:txBody>
                    <a:bodyPr/>
                    <a:lstStyle/>
                    <a:p>
                      <a:pPr marL="0" algn="ctr" rtl="0" eaLnBrk="1" fontAlgn="t" latinLnBrk="0" hangingPunct="1">
                        <a:buNone/>
                      </a:pPr>
                      <a:r>
                        <a:rPr lang="en-US" sz="1800" u="none" strike="noStrike" kern="1200" dirty="0">
                          <a:solidFill>
                            <a:srgbClr val="232A31"/>
                          </a:solidFill>
                          <a:effectLst/>
                        </a:rPr>
                        <a:t>$36.52 - $55.65</a:t>
                      </a:r>
                    </a:p>
                  </a:txBody>
                  <a:tcPr/>
                </a:tc>
                <a:extLst>
                  <a:ext uri="{0D108BD9-81ED-4DB2-BD59-A6C34878D82A}">
                    <a16:rowId xmlns:a16="http://schemas.microsoft.com/office/drawing/2014/main" val="25014600"/>
                  </a:ext>
                </a:extLst>
              </a:tr>
              <a:tr h="453360">
                <a:tc>
                  <a:txBody>
                    <a:bodyPr/>
                    <a:lstStyle/>
                    <a:p>
                      <a:pPr marL="0" algn="l" rtl="0" eaLnBrk="1" fontAlgn="t" latinLnBrk="0" hangingPunct="1">
                        <a:buNone/>
                      </a:pPr>
                      <a:r>
                        <a:rPr lang="en-US" sz="2000" u="none" strike="noStrike" kern="1200">
                          <a:solidFill>
                            <a:srgbClr val="000000"/>
                          </a:solidFill>
                          <a:effectLst/>
                        </a:rPr>
                        <a:t>FY24 EPS</a:t>
                      </a:r>
                      <a:endParaRPr lang="en-US" sz="1800" u="none" strike="noStrike">
                        <a:effectLst/>
                      </a:endParaRPr>
                    </a:p>
                  </a:txBody>
                  <a:tcPr>
                    <a:solidFill>
                      <a:schemeClr val="bg2">
                        <a:lumMod val="90000"/>
                      </a:schemeClr>
                    </a:solidFill>
                  </a:tcPr>
                </a:tc>
                <a:tc>
                  <a:txBody>
                    <a:bodyPr/>
                    <a:lstStyle/>
                    <a:p>
                      <a:pPr marL="0" algn="ctr" rtl="0" eaLnBrk="1" fontAlgn="t" latinLnBrk="0" hangingPunct="1">
                        <a:buNone/>
                      </a:pPr>
                      <a:r>
                        <a:rPr lang="en-US" sz="1800" u="none" strike="noStrike" kern="1200" dirty="0">
                          <a:solidFill>
                            <a:srgbClr val="000000"/>
                          </a:solidFill>
                          <a:effectLst/>
                        </a:rPr>
                        <a:t>$3.11</a:t>
                      </a:r>
                      <a:endParaRPr lang="en-US" sz="1800" u="none" strike="noStrike" dirty="0">
                        <a:effectLst/>
                      </a:endParaRPr>
                    </a:p>
                  </a:txBody>
                  <a:tcPr>
                    <a:solidFill>
                      <a:schemeClr val="bg2">
                        <a:lumMod val="90000"/>
                      </a:schemeClr>
                    </a:solidFill>
                  </a:tcPr>
                </a:tc>
                <a:extLst>
                  <a:ext uri="{0D108BD9-81ED-4DB2-BD59-A6C34878D82A}">
                    <a16:rowId xmlns:a16="http://schemas.microsoft.com/office/drawing/2014/main" val="2266272802"/>
                  </a:ext>
                </a:extLst>
              </a:tr>
              <a:tr h="473897">
                <a:tc>
                  <a:txBody>
                    <a:bodyPr/>
                    <a:lstStyle/>
                    <a:p>
                      <a:pPr marL="0" algn="l" rtl="0" eaLnBrk="1" fontAlgn="t" latinLnBrk="0" hangingPunct="1">
                        <a:buNone/>
                      </a:pPr>
                      <a:r>
                        <a:rPr lang="en-US" sz="2000" u="none" strike="noStrike" kern="1200">
                          <a:solidFill>
                            <a:srgbClr val="000000"/>
                          </a:solidFill>
                          <a:effectLst/>
                        </a:rPr>
                        <a:t>Current Price</a:t>
                      </a:r>
                      <a:endParaRPr lang="en-US" sz="1800" u="none" strike="noStrike">
                        <a:effectLst/>
                      </a:endParaRPr>
                    </a:p>
                  </a:txBody>
                  <a:tcPr/>
                </a:tc>
                <a:tc>
                  <a:txBody>
                    <a:bodyPr/>
                    <a:lstStyle/>
                    <a:p>
                      <a:pPr marL="0" algn="ctr" rtl="0" eaLnBrk="1" fontAlgn="t" latinLnBrk="0" hangingPunct="1">
                        <a:buNone/>
                      </a:pPr>
                      <a:r>
                        <a:rPr lang="en-US" sz="1800" u="none" strike="noStrike" kern="1200" dirty="0">
                          <a:solidFill>
                            <a:srgbClr val="000000"/>
                          </a:solidFill>
                          <a:effectLst/>
                        </a:rPr>
                        <a:t>$41.88</a:t>
                      </a:r>
                      <a:endParaRPr lang="en-US" sz="1800" u="none" strike="noStrike" dirty="0">
                        <a:effectLst/>
                      </a:endParaRPr>
                    </a:p>
                  </a:txBody>
                  <a:tcPr/>
                </a:tc>
                <a:extLst>
                  <a:ext uri="{0D108BD9-81ED-4DB2-BD59-A6C34878D82A}">
                    <a16:rowId xmlns:a16="http://schemas.microsoft.com/office/drawing/2014/main" val="2309211366"/>
                  </a:ext>
                </a:extLst>
              </a:tr>
              <a:tr h="406227">
                <a:tc>
                  <a:txBody>
                    <a:bodyPr/>
                    <a:lstStyle/>
                    <a:p>
                      <a:pPr marL="0" algn="l" rtl="0" eaLnBrk="1" fontAlgn="t" latinLnBrk="0" hangingPunct="1">
                        <a:buNone/>
                      </a:pPr>
                      <a:r>
                        <a:rPr lang="en-US" sz="2000" u="none" strike="noStrike" kern="1200">
                          <a:solidFill>
                            <a:srgbClr val="000000"/>
                          </a:solidFill>
                          <a:effectLst/>
                        </a:rPr>
                        <a:t>Revenue </a:t>
                      </a:r>
                      <a:endParaRPr lang="en-US" sz="1800" u="none" strike="noStrike">
                        <a:effectLst/>
                      </a:endParaRPr>
                    </a:p>
                  </a:txBody>
                  <a:tcPr>
                    <a:solidFill>
                      <a:schemeClr val="bg2">
                        <a:lumMod val="90000"/>
                      </a:schemeClr>
                    </a:solidFill>
                  </a:tcPr>
                </a:tc>
                <a:tc>
                  <a:txBody>
                    <a:bodyPr/>
                    <a:lstStyle/>
                    <a:p>
                      <a:pPr marL="0" algn="ctr" rtl="0" eaLnBrk="1" fontAlgn="t" latinLnBrk="0" hangingPunct="1">
                        <a:buNone/>
                      </a:pPr>
                      <a:r>
                        <a:rPr lang="en-US" sz="1800" u="none" strike="noStrike" kern="1200" dirty="0">
                          <a:solidFill>
                            <a:srgbClr val="000000"/>
                          </a:solidFill>
                          <a:effectLst/>
                        </a:rPr>
                        <a:t>$36.289 B</a:t>
                      </a:r>
                      <a:endParaRPr lang="en-US" sz="1800" u="none" strike="noStrike" dirty="0">
                        <a:effectLst/>
                      </a:endParaRPr>
                    </a:p>
                  </a:txBody>
                  <a:tcPr>
                    <a:solidFill>
                      <a:schemeClr val="bg2">
                        <a:lumMod val="90000"/>
                      </a:schemeClr>
                    </a:solidFill>
                  </a:tcPr>
                </a:tc>
                <a:extLst>
                  <a:ext uri="{0D108BD9-81ED-4DB2-BD59-A6C34878D82A}">
                    <a16:rowId xmlns:a16="http://schemas.microsoft.com/office/drawing/2014/main" val="3353299734"/>
                  </a:ext>
                </a:extLst>
              </a:tr>
              <a:tr h="501006">
                <a:tc>
                  <a:txBody>
                    <a:bodyPr/>
                    <a:lstStyle/>
                    <a:p>
                      <a:pPr marL="0" algn="l" rtl="0" eaLnBrk="1" fontAlgn="t" latinLnBrk="0" hangingPunct="1">
                        <a:buNone/>
                      </a:pPr>
                      <a:r>
                        <a:rPr lang="en-US" sz="2000" u="none" strike="noStrike" kern="1200">
                          <a:solidFill>
                            <a:srgbClr val="000000"/>
                          </a:solidFill>
                          <a:effectLst/>
                        </a:rPr>
                        <a:t>1 YR return</a:t>
                      </a:r>
                      <a:endParaRPr lang="en-US" sz="1800" u="none" strike="noStrike">
                        <a:effectLst/>
                      </a:endParaRPr>
                    </a:p>
                  </a:txBody>
                  <a:tcPr/>
                </a:tc>
                <a:tc>
                  <a:txBody>
                    <a:bodyPr/>
                    <a:lstStyle/>
                    <a:p>
                      <a:pPr marL="0" algn="ctr" rtl="0" eaLnBrk="1" fontAlgn="t" latinLnBrk="0" hangingPunct="1">
                        <a:buNone/>
                      </a:pPr>
                      <a:r>
                        <a:rPr lang="en-US" sz="1800" u="none" strike="noStrike" dirty="0">
                          <a:effectLst/>
                        </a:rPr>
                        <a:t>- 21.55%</a:t>
                      </a:r>
                    </a:p>
                  </a:txBody>
                  <a:tcPr/>
                </a:tc>
                <a:extLst>
                  <a:ext uri="{0D108BD9-81ED-4DB2-BD59-A6C34878D82A}">
                    <a16:rowId xmlns:a16="http://schemas.microsoft.com/office/drawing/2014/main" val="1527535957"/>
                  </a:ext>
                </a:extLst>
              </a:tr>
            </a:tbl>
          </a:graphicData>
        </a:graphic>
      </p:graphicFrame>
      <p:pic>
        <p:nvPicPr>
          <p:cNvPr id="7" name="Picture 6" descr="A table with numbers and letters&#10;&#10;AI-generated content may be incorrect.">
            <a:extLst>
              <a:ext uri="{FF2B5EF4-FFF2-40B4-BE49-F238E27FC236}">
                <a16:creationId xmlns:a16="http://schemas.microsoft.com/office/drawing/2014/main" id="{6FC47098-7376-C726-EE71-ACCD737D5ADE}"/>
              </a:ext>
            </a:extLst>
          </p:cNvPr>
          <p:cNvPicPr>
            <a:picLocks noChangeAspect="1"/>
          </p:cNvPicPr>
          <p:nvPr/>
        </p:nvPicPr>
        <p:blipFill>
          <a:blip r:embed="rId3"/>
          <a:stretch>
            <a:fillRect/>
          </a:stretch>
        </p:blipFill>
        <p:spPr>
          <a:xfrm>
            <a:off x="4000499" y="1686296"/>
            <a:ext cx="7772400" cy="1122680"/>
          </a:xfrm>
          <a:prstGeom prst="rect">
            <a:avLst/>
          </a:prstGeom>
        </p:spPr>
      </p:pic>
      <p:sp>
        <p:nvSpPr>
          <p:cNvPr id="10" name="TextBox 9">
            <a:extLst>
              <a:ext uri="{FF2B5EF4-FFF2-40B4-BE49-F238E27FC236}">
                <a16:creationId xmlns:a16="http://schemas.microsoft.com/office/drawing/2014/main" id="{82D406B2-15B4-E108-FB64-F76218CA9748}"/>
              </a:ext>
            </a:extLst>
          </p:cNvPr>
          <p:cNvSpPr txBox="1"/>
          <p:nvPr/>
        </p:nvSpPr>
        <p:spPr>
          <a:xfrm>
            <a:off x="4048742" y="2926045"/>
            <a:ext cx="7675913" cy="1908215"/>
          </a:xfrm>
          <a:prstGeom prst="rect">
            <a:avLst/>
          </a:prstGeom>
          <a:noFill/>
        </p:spPr>
        <p:txBody>
          <a:bodyPr wrap="square" rtlCol="0">
            <a:spAutoFit/>
          </a:bodyPr>
          <a:lstStyle/>
          <a:p>
            <a:r>
              <a:rPr lang="en-US" sz="1400" dirty="0">
                <a:highlight>
                  <a:srgbClr val="F49A07"/>
                </a:highlight>
              </a:rPr>
              <a:t>*Skewed by 2020 data</a:t>
            </a:r>
          </a:p>
          <a:p>
            <a:pPr marL="285750" indent="-285750">
              <a:buFontTx/>
              <a:buChar char="-"/>
            </a:pPr>
            <a:r>
              <a:rPr lang="en-US" sz="1400" dirty="0"/>
              <a:t>Excluding 2020, 5-year ROE = 19.68% and Op. Margin = 14.82%</a:t>
            </a:r>
          </a:p>
          <a:p>
            <a:endParaRPr lang="en-US" dirty="0"/>
          </a:p>
          <a:p>
            <a:pPr marL="285750" indent="-285750">
              <a:buFontTx/>
              <a:buChar char="-"/>
            </a:pPr>
            <a:r>
              <a:rPr lang="en-US" dirty="0"/>
              <a:t>Lower multiples compared to 5-year averages -&gt; some variability when compared to broader sector</a:t>
            </a:r>
          </a:p>
          <a:p>
            <a:pPr marL="285750" indent="-285750">
              <a:buFontTx/>
              <a:buChar char="-"/>
            </a:pPr>
            <a:r>
              <a:rPr lang="en-US" dirty="0"/>
              <a:t>Higher ROE and Op. Margin than 5-year average and broader sector</a:t>
            </a:r>
          </a:p>
          <a:p>
            <a:endParaRPr lang="en-US" dirty="0"/>
          </a:p>
        </p:txBody>
      </p:sp>
    </p:spTree>
    <p:extLst>
      <p:ext uri="{BB962C8B-B14F-4D97-AF65-F5344CB8AC3E}">
        <p14:creationId xmlns:p14="http://schemas.microsoft.com/office/powerpoint/2010/main" val="122950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5B32DD9B-A6E8-730E-8494-18F555D874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3B78E5-2558-8909-25FF-434FBD91CDEB}"/>
              </a:ext>
            </a:extLst>
          </p:cNvPr>
          <p:cNvSpPr>
            <a:spLocks noGrp="1"/>
          </p:cNvSpPr>
          <p:nvPr>
            <p:ph type="title"/>
          </p:nvPr>
        </p:nvSpPr>
        <p:spPr>
          <a:xfrm>
            <a:off x="838200" y="365126"/>
            <a:ext cx="10515600" cy="1020272"/>
          </a:xfrm>
        </p:spPr>
        <p:txBody>
          <a:bodyPr/>
          <a:lstStyle/>
          <a:p>
            <a:r>
              <a:rPr lang="en-US" dirty="0"/>
              <a:t>Valuation</a:t>
            </a:r>
          </a:p>
        </p:txBody>
      </p:sp>
      <p:sp>
        <p:nvSpPr>
          <p:cNvPr id="4" name="Content Placeholder 2">
            <a:extLst>
              <a:ext uri="{FF2B5EF4-FFF2-40B4-BE49-F238E27FC236}">
                <a16:creationId xmlns:a16="http://schemas.microsoft.com/office/drawing/2014/main" id="{2DEE48CE-FFC3-D270-F1C8-72E1192DC8C9}"/>
              </a:ext>
            </a:extLst>
          </p:cNvPr>
          <p:cNvSpPr txBox="1">
            <a:spLocks/>
          </p:cNvSpPr>
          <p:nvPr/>
        </p:nvSpPr>
        <p:spPr>
          <a:xfrm>
            <a:off x="5880100" y="1558925"/>
            <a:ext cx="5473700" cy="46180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a typeface="+mn-lt"/>
                <a:cs typeface="+mn-lt"/>
              </a:rPr>
              <a:t>10% Terminal Discount Rate</a:t>
            </a:r>
          </a:p>
          <a:p>
            <a:r>
              <a:rPr lang="en-US" sz="1800" dirty="0">
                <a:ea typeface="+mn-lt"/>
                <a:cs typeface="+mn-lt"/>
              </a:rPr>
              <a:t>3% Terminal FCF Growth</a:t>
            </a:r>
          </a:p>
          <a:p>
            <a:pPr marL="0" indent="0">
              <a:buNone/>
            </a:pPr>
            <a:endParaRPr lang="en-US" sz="1800" dirty="0">
              <a:ea typeface="+mn-lt"/>
              <a:cs typeface="+mn-lt"/>
            </a:endParaRPr>
          </a:p>
          <a:p>
            <a:r>
              <a:rPr lang="en-US" sz="1800" dirty="0">
                <a:ea typeface="+mn-lt"/>
                <a:cs typeface="+mn-lt"/>
              </a:rPr>
              <a:t>Current Stock Price -&gt; $41.88</a:t>
            </a:r>
          </a:p>
          <a:p>
            <a:r>
              <a:rPr lang="en-US" sz="1800" dirty="0">
                <a:ea typeface="+mn-lt"/>
                <a:cs typeface="+mn-lt"/>
              </a:rPr>
              <a:t>Analyst Price Target -&gt; $54.00</a:t>
            </a:r>
          </a:p>
          <a:p>
            <a:r>
              <a:rPr lang="en-US" sz="1800" dirty="0">
                <a:ea typeface="+mn-lt"/>
                <a:cs typeface="+mn-lt"/>
              </a:rPr>
              <a:t>Our Price Target -&gt; $56.20</a:t>
            </a:r>
          </a:p>
          <a:p>
            <a:r>
              <a:rPr lang="en-US" sz="1800" dirty="0">
                <a:ea typeface="+mn-lt"/>
                <a:cs typeface="+mn-lt"/>
              </a:rPr>
              <a:t>34.19% implied upside -&gt; undervalued</a:t>
            </a:r>
          </a:p>
          <a:p>
            <a:endParaRPr lang="en-US" sz="1800" dirty="0">
              <a:ea typeface="+mn-lt"/>
              <a:cs typeface="+mn-lt"/>
            </a:endParaRPr>
          </a:p>
          <a:p>
            <a:r>
              <a:rPr lang="en-US" sz="1800" dirty="0">
                <a:ea typeface="+mn-lt"/>
                <a:cs typeface="+mn-lt"/>
              </a:rPr>
              <a:t>Potential catalysts for price appreciation include offshore drilling activity and enhanced digital services</a:t>
            </a:r>
          </a:p>
          <a:p>
            <a:r>
              <a:rPr lang="en-US" sz="1800" b="1" dirty="0">
                <a:ea typeface="+mn-lt"/>
                <a:cs typeface="+mn-lt"/>
              </a:rPr>
              <a:t>BUY</a:t>
            </a:r>
          </a:p>
          <a:p>
            <a:endParaRPr lang="en-US" sz="1800" b="1" dirty="0">
              <a:ea typeface="+mn-lt"/>
              <a:cs typeface="+mn-lt"/>
            </a:endParaRPr>
          </a:p>
          <a:p>
            <a:pPr marL="0" indent="0">
              <a:buNone/>
            </a:pPr>
            <a:endParaRPr lang="en-US" sz="1800" b="1" dirty="0">
              <a:ea typeface="+mn-lt"/>
              <a:cs typeface="+mn-lt"/>
            </a:endParaRPr>
          </a:p>
          <a:p>
            <a:endParaRPr lang="en-US" sz="1800" b="1" dirty="0">
              <a:ea typeface="+mn-lt"/>
              <a:cs typeface="+mn-lt"/>
            </a:endParaRPr>
          </a:p>
          <a:p>
            <a:endParaRPr lang="en-US" sz="1800" b="1" dirty="0">
              <a:ea typeface="+mn-lt"/>
              <a:cs typeface="+mn-lt"/>
            </a:endParaRPr>
          </a:p>
          <a:p>
            <a:endParaRPr lang="en-US" sz="1400" b="1" dirty="0"/>
          </a:p>
        </p:txBody>
      </p:sp>
      <p:pic>
        <p:nvPicPr>
          <p:cNvPr id="8" name="Picture 7" descr="A blue logo with a white background&#10;&#10;AI-generated content may be incorrect.">
            <a:extLst>
              <a:ext uri="{FF2B5EF4-FFF2-40B4-BE49-F238E27FC236}">
                <a16:creationId xmlns:a16="http://schemas.microsoft.com/office/drawing/2014/main" id="{B290476D-C3F1-0831-E97D-E88C87F150FF}"/>
              </a:ext>
            </a:extLst>
          </p:cNvPr>
          <p:cNvPicPr>
            <a:picLocks noChangeAspect="1"/>
          </p:cNvPicPr>
          <p:nvPr/>
        </p:nvPicPr>
        <p:blipFill>
          <a:blip r:embed="rId2"/>
          <a:stretch>
            <a:fillRect/>
          </a:stretch>
        </p:blipFill>
        <p:spPr>
          <a:xfrm>
            <a:off x="10490200" y="35578"/>
            <a:ext cx="1701800" cy="1193800"/>
          </a:xfrm>
          <a:prstGeom prst="rect">
            <a:avLst/>
          </a:prstGeom>
        </p:spPr>
      </p:pic>
      <p:pic>
        <p:nvPicPr>
          <p:cNvPr id="5" name="Picture 4" descr="A spreadsheet with numbers and a number of items&#10;&#10;AI-generated content may be incorrect.">
            <a:extLst>
              <a:ext uri="{FF2B5EF4-FFF2-40B4-BE49-F238E27FC236}">
                <a16:creationId xmlns:a16="http://schemas.microsoft.com/office/drawing/2014/main" id="{F05A82E5-073B-9FE8-DFE3-C51113406813}"/>
              </a:ext>
            </a:extLst>
          </p:cNvPr>
          <p:cNvPicPr>
            <a:picLocks noChangeAspect="1"/>
          </p:cNvPicPr>
          <p:nvPr/>
        </p:nvPicPr>
        <p:blipFill>
          <a:blip r:embed="rId3"/>
          <a:stretch>
            <a:fillRect/>
          </a:stretch>
        </p:blipFill>
        <p:spPr>
          <a:xfrm>
            <a:off x="114300" y="1385397"/>
            <a:ext cx="5765800" cy="5410038"/>
          </a:xfrm>
          <a:prstGeom prst="rect">
            <a:avLst/>
          </a:prstGeom>
        </p:spPr>
      </p:pic>
    </p:spTree>
    <p:extLst>
      <p:ext uri="{BB962C8B-B14F-4D97-AF65-F5344CB8AC3E}">
        <p14:creationId xmlns:p14="http://schemas.microsoft.com/office/powerpoint/2010/main" val="3292256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68701-B2EE-43D2-5906-B15A2C78A201}"/>
              </a:ext>
            </a:extLst>
          </p:cNvPr>
          <p:cNvSpPr>
            <a:spLocks noGrp="1"/>
          </p:cNvSpPr>
          <p:nvPr>
            <p:ph type="title"/>
          </p:nvPr>
        </p:nvSpPr>
        <p:spPr>
          <a:xfrm>
            <a:off x="429808" y="235635"/>
            <a:ext cx="10206816" cy="1046662"/>
          </a:xfrm>
        </p:spPr>
        <p:txBody>
          <a:bodyPr/>
          <a:lstStyle/>
          <a:p>
            <a:r>
              <a:rPr lang="en-US" dirty="0"/>
              <a:t>Overview (COP)</a:t>
            </a:r>
          </a:p>
        </p:txBody>
      </p:sp>
      <p:pic>
        <p:nvPicPr>
          <p:cNvPr id="4" name="Content Placeholder 3" descr="ConocoPhillips logo and symbol, meaning, history, PNG">
            <a:extLst>
              <a:ext uri="{FF2B5EF4-FFF2-40B4-BE49-F238E27FC236}">
                <a16:creationId xmlns:a16="http://schemas.microsoft.com/office/drawing/2014/main" id="{24B6D5BE-62BA-F0D5-A7C2-92A574974632}"/>
              </a:ext>
            </a:extLst>
          </p:cNvPr>
          <p:cNvPicPr>
            <a:picLocks noGrp="1" noChangeAspect="1"/>
          </p:cNvPicPr>
          <p:nvPr>
            <p:ph idx="1"/>
          </p:nvPr>
        </p:nvPicPr>
        <p:blipFill>
          <a:blip r:embed="rId2"/>
          <a:stretch>
            <a:fillRect/>
          </a:stretch>
        </p:blipFill>
        <p:spPr>
          <a:xfrm>
            <a:off x="10398618" y="2469"/>
            <a:ext cx="1791830" cy="1122717"/>
          </a:xfrm>
        </p:spPr>
      </p:pic>
      <p:graphicFrame>
        <p:nvGraphicFramePr>
          <p:cNvPr id="5" name="Table 4">
            <a:extLst>
              <a:ext uri="{FF2B5EF4-FFF2-40B4-BE49-F238E27FC236}">
                <a16:creationId xmlns:a16="http://schemas.microsoft.com/office/drawing/2014/main" id="{28E78EB9-7648-B414-03B2-6AD47A2153F4}"/>
              </a:ext>
            </a:extLst>
          </p:cNvPr>
          <p:cNvGraphicFramePr>
            <a:graphicFrameLocks noGrp="1"/>
          </p:cNvGraphicFramePr>
          <p:nvPr>
            <p:extLst>
              <p:ext uri="{D42A27DB-BD31-4B8C-83A1-F6EECF244321}">
                <p14:modId xmlns:p14="http://schemas.microsoft.com/office/powerpoint/2010/main" val="2839278024"/>
              </p:ext>
            </p:extLst>
          </p:nvPr>
        </p:nvGraphicFramePr>
        <p:xfrm>
          <a:off x="6713170" y="1280180"/>
          <a:ext cx="4901494" cy="5030024"/>
        </p:xfrm>
        <a:graphic>
          <a:graphicData uri="http://schemas.openxmlformats.org/drawingml/2006/table">
            <a:tbl>
              <a:tblPr firstRow="1" bandRow="1">
                <a:tableStyleId>{5C22544A-7EE6-4342-B048-85BDC9FD1C3A}</a:tableStyleId>
              </a:tblPr>
              <a:tblGrid>
                <a:gridCol w="2450747">
                  <a:extLst>
                    <a:ext uri="{9D8B030D-6E8A-4147-A177-3AD203B41FA5}">
                      <a16:colId xmlns:a16="http://schemas.microsoft.com/office/drawing/2014/main" val="417943300"/>
                    </a:ext>
                  </a:extLst>
                </a:gridCol>
                <a:gridCol w="2450747">
                  <a:extLst>
                    <a:ext uri="{9D8B030D-6E8A-4147-A177-3AD203B41FA5}">
                      <a16:colId xmlns:a16="http://schemas.microsoft.com/office/drawing/2014/main" val="973227524"/>
                    </a:ext>
                  </a:extLst>
                </a:gridCol>
              </a:tblGrid>
              <a:tr h="628753">
                <a:tc gridSpan="2">
                  <a:txBody>
                    <a:bodyPr/>
                    <a:lstStyle/>
                    <a:p>
                      <a:pPr lvl="0" algn="ctr"/>
                      <a:r>
                        <a:rPr lang="en-US" sz="2800"/>
                        <a:t>MARKET DATA</a:t>
                      </a:r>
                    </a:p>
                  </a:txBody>
                  <a:tcPr anchor="ctr">
                    <a:solidFill>
                      <a:srgbClr val="FF0000"/>
                    </a:solidFill>
                  </a:tcPr>
                </a:tc>
                <a:tc hMerge="1">
                  <a:txBody>
                    <a:bodyPr/>
                    <a:lstStyle/>
                    <a:p>
                      <a:endParaRPr lang="en-US"/>
                    </a:p>
                  </a:txBody>
                  <a:tcPr>
                    <a:solidFill>
                      <a:srgbClr val="FF0000"/>
                    </a:solidFill>
                  </a:tcPr>
                </a:tc>
                <a:extLst>
                  <a:ext uri="{0D108BD9-81ED-4DB2-BD59-A6C34878D82A}">
                    <a16:rowId xmlns:a16="http://schemas.microsoft.com/office/drawing/2014/main" val="2079774852"/>
                  </a:ext>
                </a:extLst>
              </a:tr>
              <a:tr h="628753">
                <a:tc>
                  <a:txBody>
                    <a:bodyPr/>
                    <a:lstStyle/>
                    <a:p>
                      <a:r>
                        <a:rPr lang="en-US" b="1"/>
                        <a:t>Market Cap</a:t>
                      </a:r>
                    </a:p>
                  </a:txBody>
                  <a:tcPr anchor="ctr"/>
                </a:tc>
                <a:tc>
                  <a:txBody>
                    <a:bodyPr/>
                    <a:lstStyle/>
                    <a:p>
                      <a:pPr algn="ctr"/>
                      <a:r>
                        <a:rPr lang="en-US"/>
                        <a:t>$130.254 B</a:t>
                      </a:r>
                    </a:p>
                  </a:txBody>
                  <a:tcPr anchor="ctr"/>
                </a:tc>
                <a:extLst>
                  <a:ext uri="{0D108BD9-81ED-4DB2-BD59-A6C34878D82A}">
                    <a16:rowId xmlns:a16="http://schemas.microsoft.com/office/drawing/2014/main" val="3121663946"/>
                  </a:ext>
                </a:extLst>
              </a:tr>
              <a:tr h="628753">
                <a:tc>
                  <a:txBody>
                    <a:bodyPr/>
                    <a:lstStyle/>
                    <a:p>
                      <a:r>
                        <a:rPr lang="en-US" b="1"/>
                        <a:t>Shares Outstanding</a:t>
                      </a:r>
                    </a:p>
                  </a:txBody>
                  <a:tcPr anchor="ctr"/>
                </a:tc>
                <a:tc>
                  <a:txBody>
                    <a:bodyPr/>
                    <a:lstStyle/>
                    <a:p>
                      <a:pPr algn="ctr"/>
                      <a:r>
                        <a:rPr lang="en-US"/>
                        <a:t>1.18 B</a:t>
                      </a:r>
                    </a:p>
                  </a:txBody>
                  <a:tcPr anchor="ctr"/>
                </a:tc>
                <a:extLst>
                  <a:ext uri="{0D108BD9-81ED-4DB2-BD59-A6C34878D82A}">
                    <a16:rowId xmlns:a16="http://schemas.microsoft.com/office/drawing/2014/main" val="2340785260"/>
                  </a:ext>
                </a:extLst>
              </a:tr>
              <a:tr h="628753">
                <a:tc>
                  <a:txBody>
                    <a:bodyPr/>
                    <a:lstStyle/>
                    <a:p>
                      <a:r>
                        <a:rPr lang="en-US" b="1"/>
                        <a:t>52 Week Range</a:t>
                      </a:r>
                    </a:p>
                  </a:txBody>
                  <a:tcPr anchor="ctr"/>
                </a:tc>
                <a:tc>
                  <a:txBody>
                    <a:bodyPr/>
                    <a:lstStyle/>
                    <a:p>
                      <a:pPr algn="ctr"/>
                      <a:r>
                        <a:rPr lang="en-US"/>
                        <a:t>$86.81 - $135.18</a:t>
                      </a:r>
                    </a:p>
                  </a:txBody>
                  <a:tcPr anchor="ctr"/>
                </a:tc>
                <a:extLst>
                  <a:ext uri="{0D108BD9-81ED-4DB2-BD59-A6C34878D82A}">
                    <a16:rowId xmlns:a16="http://schemas.microsoft.com/office/drawing/2014/main" val="2254985623"/>
                  </a:ext>
                </a:extLst>
              </a:tr>
              <a:tr h="628753">
                <a:tc>
                  <a:txBody>
                    <a:bodyPr/>
                    <a:lstStyle/>
                    <a:p>
                      <a:r>
                        <a:rPr lang="en-US" b="1"/>
                        <a:t>FY24 EPS</a:t>
                      </a:r>
                    </a:p>
                  </a:txBody>
                  <a:tcPr anchor="ctr"/>
                </a:tc>
                <a:tc>
                  <a:txBody>
                    <a:bodyPr/>
                    <a:lstStyle/>
                    <a:p>
                      <a:pPr algn="ctr"/>
                      <a:r>
                        <a:rPr lang="en-US"/>
                        <a:t>$7.81</a:t>
                      </a:r>
                    </a:p>
                  </a:txBody>
                  <a:tcPr anchor="ctr"/>
                </a:tc>
                <a:extLst>
                  <a:ext uri="{0D108BD9-81ED-4DB2-BD59-A6C34878D82A}">
                    <a16:rowId xmlns:a16="http://schemas.microsoft.com/office/drawing/2014/main" val="516355965"/>
                  </a:ext>
                </a:extLst>
              </a:tr>
              <a:tr h="628753">
                <a:tc>
                  <a:txBody>
                    <a:bodyPr/>
                    <a:lstStyle/>
                    <a:p>
                      <a:r>
                        <a:rPr lang="en-US" b="1"/>
                        <a:t>Current Price</a:t>
                      </a:r>
                    </a:p>
                  </a:txBody>
                  <a:tcPr anchor="ctr"/>
                </a:tc>
                <a:tc>
                  <a:txBody>
                    <a:bodyPr/>
                    <a:lstStyle/>
                    <a:p>
                      <a:pPr algn="ctr"/>
                      <a:r>
                        <a:rPr lang="en-US"/>
                        <a:t>$102.37</a:t>
                      </a:r>
                    </a:p>
                  </a:txBody>
                  <a:tcPr anchor="ctr"/>
                </a:tc>
                <a:extLst>
                  <a:ext uri="{0D108BD9-81ED-4DB2-BD59-A6C34878D82A}">
                    <a16:rowId xmlns:a16="http://schemas.microsoft.com/office/drawing/2014/main" val="3653550062"/>
                  </a:ext>
                </a:extLst>
              </a:tr>
              <a:tr h="628753">
                <a:tc>
                  <a:txBody>
                    <a:bodyPr/>
                    <a:lstStyle/>
                    <a:p>
                      <a:r>
                        <a:rPr lang="en-US" b="1"/>
                        <a:t>Revenue</a:t>
                      </a:r>
                    </a:p>
                  </a:txBody>
                  <a:tcPr anchor="ctr"/>
                </a:tc>
                <a:tc>
                  <a:txBody>
                    <a:bodyPr/>
                    <a:lstStyle/>
                    <a:p>
                      <a:pPr algn="ctr"/>
                      <a:r>
                        <a:rPr lang="en-US"/>
                        <a:t>$54.74 B</a:t>
                      </a:r>
                    </a:p>
                  </a:txBody>
                  <a:tcPr anchor="ctr"/>
                </a:tc>
                <a:extLst>
                  <a:ext uri="{0D108BD9-81ED-4DB2-BD59-A6C34878D82A}">
                    <a16:rowId xmlns:a16="http://schemas.microsoft.com/office/drawing/2014/main" val="3299858840"/>
                  </a:ext>
                </a:extLst>
              </a:tr>
              <a:tr h="628753">
                <a:tc>
                  <a:txBody>
                    <a:bodyPr/>
                    <a:lstStyle/>
                    <a:p>
                      <a:r>
                        <a:rPr lang="en-US" b="1"/>
                        <a:t>1 YR Return</a:t>
                      </a:r>
                    </a:p>
                  </a:txBody>
                  <a:tcPr anchor="ctr"/>
                </a:tc>
                <a:tc>
                  <a:txBody>
                    <a:bodyPr/>
                    <a:lstStyle/>
                    <a:p>
                      <a:pPr algn="ctr"/>
                      <a:r>
                        <a:rPr lang="en-US"/>
                        <a:t>-16.48%</a:t>
                      </a:r>
                    </a:p>
                  </a:txBody>
                  <a:tcPr anchor="ctr"/>
                </a:tc>
                <a:extLst>
                  <a:ext uri="{0D108BD9-81ED-4DB2-BD59-A6C34878D82A}">
                    <a16:rowId xmlns:a16="http://schemas.microsoft.com/office/drawing/2014/main" val="4024445534"/>
                  </a:ext>
                </a:extLst>
              </a:tr>
            </a:tbl>
          </a:graphicData>
        </a:graphic>
      </p:graphicFrame>
      <p:sp>
        <p:nvSpPr>
          <p:cNvPr id="6" name="TextBox 5">
            <a:extLst>
              <a:ext uri="{FF2B5EF4-FFF2-40B4-BE49-F238E27FC236}">
                <a16:creationId xmlns:a16="http://schemas.microsoft.com/office/drawing/2014/main" id="{4031BF1A-40FF-1963-BC51-31879EE01528}"/>
              </a:ext>
            </a:extLst>
          </p:cNvPr>
          <p:cNvSpPr txBox="1"/>
          <p:nvPr/>
        </p:nvSpPr>
        <p:spPr>
          <a:xfrm>
            <a:off x="428313" y="2096715"/>
            <a:ext cx="5692589"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n-US" dirty="0">
                <a:ea typeface="+mn-lt"/>
                <a:cs typeface="+mn-lt"/>
              </a:rPr>
              <a:t>ConocoPhillips is a leading independent oil and gas exploration and production company based in Houston, Texas. Operating in over a dozen countries, it focuses on the extraction and marketing of crude oil, natural gas, and LNG (Liquefied natural gas). Formed from the 2002 merger of Conoco and Phillips Petroleum, the company is known for its global scale, technological expertise, and commitment to sustainable energy practices.</a:t>
            </a:r>
            <a:endParaRPr lang="en-US" dirty="0"/>
          </a:p>
          <a:p>
            <a:pPr algn="l"/>
            <a:endParaRPr lang="en-US" dirty="0"/>
          </a:p>
        </p:txBody>
      </p:sp>
    </p:spTree>
    <p:extLst>
      <p:ext uri="{BB962C8B-B14F-4D97-AF65-F5344CB8AC3E}">
        <p14:creationId xmlns:p14="http://schemas.microsoft.com/office/powerpoint/2010/main" val="2254416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A9A11-2980-0DEC-7F48-232778FB4312}"/>
              </a:ext>
            </a:extLst>
          </p:cNvPr>
          <p:cNvSpPr>
            <a:spLocks noGrp="1"/>
          </p:cNvSpPr>
          <p:nvPr>
            <p:ph type="title"/>
          </p:nvPr>
        </p:nvSpPr>
        <p:spPr>
          <a:xfrm>
            <a:off x="260475" y="245596"/>
            <a:ext cx="10515600" cy="1325563"/>
          </a:xfrm>
        </p:spPr>
        <p:txBody>
          <a:bodyPr/>
          <a:lstStyle/>
          <a:p>
            <a:r>
              <a:rPr lang="en-US" dirty="0"/>
              <a:t>Business Analysis</a:t>
            </a:r>
          </a:p>
        </p:txBody>
      </p:sp>
      <p:pic>
        <p:nvPicPr>
          <p:cNvPr id="4" name="Content Placeholder 3" descr="ConocoPhillips logo and symbol, meaning, history, PNG">
            <a:extLst>
              <a:ext uri="{FF2B5EF4-FFF2-40B4-BE49-F238E27FC236}">
                <a16:creationId xmlns:a16="http://schemas.microsoft.com/office/drawing/2014/main" id="{7D7A9843-B6F1-2A7C-1EDA-0F901B59B27D}"/>
              </a:ext>
            </a:extLst>
          </p:cNvPr>
          <p:cNvPicPr>
            <a:picLocks noGrp="1" noChangeAspect="1"/>
          </p:cNvPicPr>
          <p:nvPr>
            <p:ph idx="1"/>
          </p:nvPr>
        </p:nvPicPr>
        <p:blipFill>
          <a:blip r:embed="rId2"/>
          <a:stretch>
            <a:fillRect/>
          </a:stretch>
        </p:blipFill>
        <p:spPr>
          <a:xfrm>
            <a:off x="10392974" y="2469"/>
            <a:ext cx="1797474" cy="1122716"/>
          </a:xfrm>
        </p:spPr>
      </p:pic>
      <p:pic>
        <p:nvPicPr>
          <p:cNvPr id="3" name="Picture 2" descr="A pie chart with numbers and text&#10;&#10;AI-generated content may be incorrect.">
            <a:extLst>
              <a:ext uri="{FF2B5EF4-FFF2-40B4-BE49-F238E27FC236}">
                <a16:creationId xmlns:a16="http://schemas.microsoft.com/office/drawing/2014/main" id="{726804F6-CE06-0322-FCFE-2038C410CFAD}"/>
              </a:ext>
            </a:extLst>
          </p:cNvPr>
          <p:cNvPicPr>
            <a:picLocks noChangeAspect="1"/>
          </p:cNvPicPr>
          <p:nvPr/>
        </p:nvPicPr>
        <p:blipFill>
          <a:blip r:embed="rId3"/>
          <a:srcRect l="14126" r="14298"/>
          <a:stretch/>
        </p:blipFill>
        <p:spPr>
          <a:xfrm>
            <a:off x="6327740" y="1569706"/>
            <a:ext cx="5521807" cy="4549278"/>
          </a:xfrm>
          <a:prstGeom prst="rect">
            <a:avLst/>
          </a:prstGeom>
        </p:spPr>
      </p:pic>
      <p:sp>
        <p:nvSpPr>
          <p:cNvPr id="5" name="TextBox 4">
            <a:extLst>
              <a:ext uri="{FF2B5EF4-FFF2-40B4-BE49-F238E27FC236}">
                <a16:creationId xmlns:a16="http://schemas.microsoft.com/office/drawing/2014/main" id="{186F609A-404E-38C1-2C83-86C6A2947E53}"/>
              </a:ext>
            </a:extLst>
          </p:cNvPr>
          <p:cNvSpPr txBox="1"/>
          <p:nvPr/>
        </p:nvSpPr>
        <p:spPr>
          <a:xfrm>
            <a:off x="418353" y="1444313"/>
            <a:ext cx="5797176" cy="50383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a:ea typeface="+mn-lt"/>
                <a:cs typeface="+mn-lt"/>
              </a:rPr>
              <a:t>The company operates across multiple regions, including the United States, Canada, Europe, Asia Pacific, and the Middle East, with significant production from areas like the Permian Basin, Eagle Ford, and Alaska's North Slope.</a:t>
            </a:r>
            <a:endParaRPr lang="en-US"/>
          </a:p>
          <a:p>
            <a:pPr marL="285750" indent="-285750">
              <a:lnSpc>
                <a:spcPct val="150000"/>
              </a:lnSpc>
              <a:buFont typeface="Arial"/>
              <a:buChar char="•"/>
            </a:pPr>
            <a:r>
              <a:rPr lang="en-US">
                <a:ea typeface="+mn-lt"/>
                <a:cs typeface="+mn-lt"/>
              </a:rPr>
              <a:t>In 2024, ConocoPhillips reported revenues of $56.95 billion and a net income of $9.245 billion, reflecting strong financial health and profitability. </a:t>
            </a:r>
          </a:p>
          <a:p>
            <a:pPr marL="285750" indent="-285750">
              <a:lnSpc>
                <a:spcPct val="150000"/>
              </a:lnSpc>
              <a:buFont typeface="Arial"/>
              <a:buChar char="•"/>
            </a:pPr>
            <a:r>
              <a:rPr lang="en-US">
                <a:ea typeface="+mn-lt"/>
                <a:cs typeface="+mn-lt"/>
              </a:rPr>
              <a:t>The company has pursued strategic growth through acquisitions, notably the $22.5 billion purchase of Marathon Oil in November 2024, enhancing its asset base and production capabilities.</a:t>
            </a:r>
            <a:endParaRPr lang="en-US"/>
          </a:p>
        </p:txBody>
      </p:sp>
    </p:spTree>
    <p:extLst>
      <p:ext uri="{BB962C8B-B14F-4D97-AF65-F5344CB8AC3E}">
        <p14:creationId xmlns:p14="http://schemas.microsoft.com/office/powerpoint/2010/main" val="926643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1F193-BB4E-5B19-1E30-5D6EC77D0E35}"/>
              </a:ext>
            </a:extLst>
          </p:cNvPr>
          <p:cNvSpPr>
            <a:spLocks noGrp="1"/>
          </p:cNvSpPr>
          <p:nvPr>
            <p:ph type="title"/>
          </p:nvPr>
        </p:nvSpPr>
        <p:spPr>
          <a:xfrm>
            <a:off x="210671" y="175870"/>
            <a:ext cx="10515600" cy="1325563"/>
          </a:xfrm>
        </p:spPr>
        <p:txBody>
          <a:bodyPr/>
          <a:lstStyle/>
          <a:p>
            <a:r>
              <a:rPr lang="en-US" dirty="0"/>
              <a:t>Valuation</a:t>
            </a:r>
          </a:p>
        </p:txBody>
      </p:sp>
      <p:pic>
        <p:nvPicPr>
          <p:cNvPr id="4" name="Content Placeholder 3" descr="ConocoPhillips logo and symbol, meaning, history, PNG">
            <a:extLst>
              <a:ext uri="{FF2B5EF4-FFF2-40B4-BE49-F238E27FC236}">
                <a16:creationId xmlns:a16="http://schemas.microsoft.com/office/drawing/2014/main" id="{7866CDB1-8762-48B6-2BC2-A4D870FC7679}"/>
              </a:ext>
            </a:extLst>
          </p:cNvPr>
          <p:cNvPicPr>
            <a:picLocks noGrp="1" noChangeAspect="1"/>
          </p:cNvPicPr>
          <p:nvPr>
            <p:ph idx="1"/>
          </p:nvPr>
        </p:nvPicPr>
        <p:blipFill>
          <a:blip r:embed="rId2"/>
          <a:stretch>
            <a:fillRect/>
          </a:stretch>
        </p:blipFill>
        <p:spPr>
          <a:xfrm>
            <a:off x="10398618" y="2469"/>
            <a:ext cx="1791830" cy="1122717"/>
          </a:xfrm>
        </p:spPr>
      </p:pic>
      <p:pic>
        <p:nvPicPr>
          <p:cNvPr id="6" name="Picture 5" descr="A screenshot of a document&#10;&#10;AI-generated content may be incorrect.">
            <a:extLst>
              <a:ext uri="{FF2B5EF4-FFF2-40B4-BE49-F238E27FC236}">
                <a16:creationId xmlns:a16="http://schemas.microsoft.com/office/drawing/2014/main" id="{5CCA0834-3BFB-A191-19AB-FEB46D279FBB}"/>
              </a:ext>
            </a:extLst>
          </p:cNvPr>
          <p:cNvPicPr>
            <a:picLocks noChangeAspect="1"/>
          </p:cNvPicPr>
          <p:nvPr/>
        </p:nvPicPr>
        <p:blipFill>
          <a:blip r:embed="rId3"/>
          <a:stretch>
            <a:fillRect/>
          </a:stretch>
        </p:blipFill>
        <p:spPr>
          <a:xfrm>
            <a:off x="436767" y="1215216"/>
            <a:ext cx="6631918" cy="5025216"/>
          </a:xfrm>
          <a:prstGeom prst="rect">
            <a:avLst/>
          </a:prstGeom>
        </p:spPr>
      </p:pic>
      <p:sp>
        <p:nvSpPr>
          <p:cNvPr id="7" name="TextBox 6">
            <a:extLst>
              <a:ext uri="{FF2B5EF4-FFF2-40B4-BE49-F238E27FC236}">
                <a16:creationId xmlns:a16="http://schemas.microsoft.com/office/drawing/2014/main" id="{F0021BF2-AD36-AAF5-1936-DFEA30D7FCD9}"/>
              </a:ext>
            </a:extLst>
          </p:cNvPr>
          <p:cNvSpPr txBox="1"/>
          <p:nvPr/>
        </p:nvSpPr>
        <p:spPr>
          <a:xfrm>
            <a:off x="7410823" y="1205254"/>
            <a:ext cx="4352862" cy="49398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dirty="0"/>
              <a:t>10% Terminal discount rate</a:t>
            </a:r>
          </a:p>
          <a:p>
            <a:pPr marL="285750" indent="-285750">
              <a:lnSpc>
                <a:spcPct val="150000"/>
              </a:lnSpc>
              <a:buFont typeface="Arial"/>
              <a:buChar char="•"/>
            </a:pPr>
            <a:r>
              <a:rPr lang="en-US" dirty="0"/>
              <a:t>3% Terminal FCF Growth</a:t>
            </a:r>
          </a:p>
          <a:p>
            <a:pPr marL="285750" indent="-285750">
              <a:lnSpc>
                <a:spcPct val="150000"/>
              </a:lnSpc>
              <a:buFont typeface="Arial"/>
              <a:buChar char="•"/>
            </a:pPr>
            <a:endParaRPr lang="en-US" dirty="0"/>
          </a:p>
          <a:p>
            <a:pPr marL="285750" indent="-285750">
              <a:lnSpc>
                <a:spcPct val="150000"/>
              </a:lnSpc>
              <a:buFont typeface="Arial"/>
              <a:buChar char="•"/>
            </a:pPr>
            <a:r>
              <a:rPr lang="en-US" dirty="0"/>
              <a:t>Current Stock Price -&gt; $102.37</a:t>
            </a:r>
          </a:p>
          <a:p>
            <a:pPr marL="285750" indent="-285750">
              <a:lnSpc>
                <a:spcPct val="150000"/>
              </a:lnSpc>
              <a:buFont typeface="Arial"/>
              <a:buChar char="•"/>
            </a:pPr>
            <a:r>
              <a:rPr lang="en-US" dirty="0"/>
              <a:t>Analyst Price Target -&gt; $132.15</a:t>
            </a:r>
          </a:p>
          <a:p>
            <a:pPr marL="285750" indent="-285750">
              <a:lnSpc>
                <a:spcPct val="150000"/>
              </a:lnSpc>
              <a:buFont typeface="Arial"/>
              <a:buChar char="•"/>
            </a:pPr>
            <a:r>
              <a:rPr lang="en-US" dirty="0"/>
              <a:t>Our Price Target -&gt; $158.22</a:t>
            </a:r>
          </a:p>
          <a:p>
            <a:pPr marL="285750" indent="-285750">
              <a:lnSpc>
                <a:spcPct val="150000"/>
              </a:lnSpc>
              <a:buFont typeface="Arial"/>
              <a:buChar char="•"/>
            </a:pPr>
            <a:r>
              <a:rPr lang="en-US" dirty="0"/>
              <a:t>54.6% implied upside -&gt; undervalued</a:t>
            </a:r>
          </a:p>
          <a:p>
            <a:pPr marL="285750" indent="-285750">
              <a:lnSpc>
                <a:spcPct val="150000"/>
              </a:lnSpc>
              <a:buFont typeface="Arial"/>
              <a:buChar char="•"/>
            </a:pPr>
            <a:endParaRPr lang="en-US" dirty="0"/>
          </a:p>
          <a:p>
            <a:pPr marL="285750" indent="-285750">
              <a:lnSpc>
                <a:spcPct val="150000"/>
              </a:lnSpc>
              <a:buFont typeface="Arial"/>
              <a:buChar char="•"/>
            </a:pPr>
            <a:r>
              <a:rPr lang="en-US" dirty="0">
                <a:ea typeface="+mn-lt"/>
                <a:cs typeface="+mn-lt"/>
              </a:rPr>
              <a:t>Strong cash flow from global oil and gas operations, which supports consistent dividends and stock buybacks.</a:t>
            </a:r>
            <a:endParaRPr lang="en-US" dirty="0"/>
          </a:p>
          <a:p>
            <a:pPr marL="285750" indent="-285750">
              <a:buFont typeface="Arial"/>
              <a:buChar char="•"/>
            </a:pPr>
            <a:endParaRPr lang="en-US" dirty="0"/>
          </a:p>
        </p:txBody>
      </p:sp>
    </p:spTree>
    <p:extLst>
      <p:ext uri="{BB962C8B-B14F-4D97-AF65-F5344CB8AC3E}">
        <p14:creationId xmlns:p14="http://schemas.microsoft.com/office/powerpoint/2010/main" val="2696372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65B8-EA28-326F-D4FA-443B2B86A2EB}"/>
              </a:ext>
            </a:extLst>
          </p:cNvPr>
          <p:cNvSpPr>
            <a:spLocks noGrp="1"/>
          </p:cNvSpPr>
          <p:nvPr>
            <p:ph type="title"/>
          </p:nvPr>
        </p:nvSpPr>
        <p:spPr>
          <a:xfrm>
            <a:off x="762000" y="1143486"/>
            <a:ext cx="4267200" cy="1437406"/>
          </a:xfrm>
        </p:spPr>
        <p:txBody>
          <a:bodyPr anchor="t">
            <a:normAutofit/>
          </a:bodyPr>
          <a:lstStyle/>
          <a:p>
            <a:r>
              <a:rPr lang="en-US" sz="3200"/>
              <a:t>Energy Sector Recommendation</a:t>
            </a:r>
          </a:p>
        </p:txBody>
      </p:sp>
      <p:cxnSp>
        <p:nvCxnSpPr>
          <p:cNvPr id="28" name="Straight Connector 27">
            <a:extLst>
              <a:ext uri="{FF2B5EF4-FFF2-40B4-BE49-F238E27FC236}">
                <a16:creationId xmlns:a16="http://schemas.microsoft.com/office/drawing/2014/main" id="{37C77032-C865-6057-7D7A-E2743CFA20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A265B0C-921C-BD6D-8350-2656112D0CC1}"/>
              </a:ext>
            </a:extLst>
          </p:cNvPr>
          <p:cNvPicPr>
            <a:picLocks noChangeAspect="1"/>
          </p:cNvPicPr>
          <p:nvPr/>
        </p:nvPicPr>
        <p:blipFill>
          <a:blip r:embed="rId2"/>
          <a:stretch>
            <a:fillRect/>
          </a:stretch>
        </p:blipFill>
        <p:spPr>
          <a:xfrm>
            <a:off x="370379" y="3661605"/>
            <a:ext cx="11451242" cy="1231008"/>
          </a:xfrm>
          <a:prstGeom prst="rect">
            <a:avLst/>
          </a:prstGeom>
        </p:spPr>
      </p:pic>
      <p:graphicFrame>
        <p:nvGraphicFramePr>
          <p:cNvPr id="5" name="Content Placeholder 2">
            <a:extLst>
              <a:ext uri="{FF2B5EF4-FFF2-40B4-BE49-F238E27FC236}">
                <a16:creationId xmlns:a16="http://schemas.microsoft.com/office/drawing/2014/main" id="{E908B9F8-E2E9-2A34-39F8-928EF553616B}"/>
              </a:ext>
            </a:extLst>
          </p:cNvPr>
          <p:cNvGraphicFramePr>
            <a:graphicFrameLocks noGrp="1"/>
          </p:cNvGraphicFramePr>
          <p:nvPr>
            <p:ph idx="1"/>
            <p:extLst>
              <p:ext uri="{D42A27DB-BD31-4B8C-83A1-F6EECF244321}">
                <p14:modId xmlns:p14="http://schemas.microsoft.com/office/powerpoint/2010/main" val="1762550076"/>
              </p:ext>
            </p:extLst>
          </p:nvPr>
        </p:nvGraphicFramePr>
        <p:xfrm>
          <a:off x="4132613" y="838199"/>
          <a:ext cx="7194247" cy="2590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0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AC59A-BBB1-5A3C-E616-1DD7EB4D300E}"/>
              </a:ext>
            </a:extLst>
          </p:cNvPr>
          <p:cNvSpPr>
            <a:spLocks noGrp="1"/>
          </p:cNvSpPr>
          <p:nvPr>
            <p:ph type="title"/>
          </p:nvPr>
        </p:nvSpPr>
        <p:spPr/>
        <p:txBody>
          <a:bodyPr/>
          <a:lstStyle/>
          <a:p>
            <a:r>
              <a:rPr lang="en-US" dirty="0"/>
              <a:t>Risks to Recommendation</a:t>
            </a:r>
          </a:p>
        </p:txBody>
      </p:sp>
      <p:sp>
        <p:nvSpPr>
          <p:cNvPr id="3" name="Content Placeholder 2">
            <a:extLst>
              <a:ext uri="{FF2B5EF4-FFF2-40B4-BE49-F238E27FC236}">
                <a16:creationId xmlns:a16="http://schemas.microsoft.com/office/drawing/2014/main" id="{B0E491D7-522E-65E7-9E64-670BE1D53732}"/>
              </a:ext>
            </a:extLst>
          </p:cNvPr>
          <p:cNvSpPr>
            <a:spLocks noGrp="1"/>
          </p:cNvSpPr>
          <p:nvPr>
            <p:ph idx="1"/>
          </p:nvPr>
        </p:nvSpPr>
        <p:spPr/>
        <p:txBody>
          <a:bodyPr>
            <a:normAutofit fontScale="47500" lnSpcReduction="20000"/>
          </a:bodyPr>
          <a:lstStyle/>
          <a:p>
            <a:pPr marL="0" indent="0">
              <a:buNone/>
            </a:pPr>
            <a:r>
              <a:rPr lang="en-US" b="1" u="sng"/>
              <a:t>Underweight the Sector</a:t>
            </a:r>
          </a:p>
          <a:p>
            <a:pPr>
              <a:buFont typeface="Arial" panose="020B0604020202020204" pitchFamily="34" charset="0"/>
              <a:buChar char="•"/>
            </a:pPr>
            <a:r>
              <a:rPr lang="en-US" b="1"/>
              <a:t>Rebound Risk:</a:t>
            </a:r>
            <a:r>
              <a:rPr lang="en-US"/>
              <a:t> If oil prices spike due to geopolitical instability or unplanned OPEC+ cuts, the sector could outperform broader markets, and underweighting would underperform.</a:t>
            </a:r>
          </a:p>
          <a:p>
            <a:pPr>
              <a:buFont typeface="Arial" panose="020B0604020202020204" pitchFamily="34" charset="0"/>
              <a:buChar char="•"/>
            </a:pPr>
            <a:r>
              <a:rPr lang="en-US" b="1"/>
              <a:t>Undervaluation Catch-Up:</a:t>
            </a:r>
            <a:r>
              <a:rPr lang="en-US"/>
              <a:t> Energy stocks are already trading at a discount to the S&amp;P 500; any rotation into value or cyclicals could lift the sector.</a:t>
            </a:r>
          </a:p>
          <a:p>
            <a:pPr marL="0" indent="0">
              <a:buNone/>
            </a:pPr>
            <a:r>
              <a:rPr lang="en-US" b="1" u="sng"/>
              <a:t>Buy: Schlumberger (SLB)</a:t>
            </a:r>
          </a:p>
          <a:p>
            <a:pPr>
              <a:buFont typeface="Arial" panose="020B0604020202020204" pitchFamily="34" charset="0"/>
              <a:buChar char="•"/>
            </a:pPr>
            <a:r>
              <a:rPr lang="en-US" b="1"/>
              <a:t>International Exposure Risk:</a:t>
            </a:r>
            <a:r>
              <a:rPr lang="en-US"/>
              <a:t> SLB’s strength is global, but any regulatory hurdles or instability in the Middle East, Latin America, or Africa could hurt operations.</a:t>
            </a:r>
          </a:p>
          <a:p>
            <a:pPr>
              <a:buFont typeface="Arial" panose="020B0604020202020204" pitchFamily="34" charset="0"/>
              <a:buChar char="•"/>
            </a:pPr>
            <a:r>
              <a:rPr lang="en-US" b="1"/>
              <a:t>Tech Competition:</a:t>
            </a:r>
            <a:r>
              <a:rPr lang="en-US"/>
              <a:t> SLB is known for innovation, but failure to maintain its edge in digital oilfield services could compress margins over time.</a:t>
            </a:r>
          </a:p>
          <a:p>
            <a:pPr marL="0" indent="0">
              <a:buNone/>
            </a:pPr>
            <a:r>
              <a:rPr lang="en-US" b="1" u="sng"/>
              <a:t>Buy: ConocoPhillips (COP)</a:t>
            </a:r>
          </a:p>
          <a:p>
            <a:pPr>
              <a:buFont typeface="Arial" panose="020B0604020202020204" pitchFamily="34" charset="0"/>
              <a:buChar char="•"/>
            </a:pPr>
            <a:r>
              <a:rPr lang="en-US" b="1"/>
              <a:t>Commodity Price Sensitivity:</a:t>
            </a:r>
            <a:r>
              <a:rPr lang="en-US"/>
              <a:t> COP is highly leveraged to oil and gas prices—if crude prices remain flat or decline further, earnings could weaken.</a:t>
            </a:r>
          </a:p>
          <a:p>
            <a:pPr>
              <a:buFont typeface="Arial" panose="020B0604020202020204" pitchFamily="34" charset="0"/>
              <a:buChar char="•"/>
            </a:pPr>
            <a:r>
              <a:rPr lang="en-US" b="1"/>
              <a:t>Exploration Cost Risk:</a:t>
            </a:r>
            <a:r>
              <a:rPr lang="en-US"/>
              <a:t> Aggressive investments in exploration or M&amp;A (e.g., the rumored interest in Suriname blocks) could create capital inefficiencies or disappointments.</a:t>
            </a:r>
          </a:p>
          <a:p>
            <a:pPr marL="0" indent="0">
              <a:buNone/>
            </a:pPr>
            <a:r>
              <a:rPr lang="en-US" b="1" u="sng"/>
              <a:t>Sell: Halliburton (HAL)</a:t>
            </a:r>
          </a:p>
          <a:p>
            <a:pPr>
              <a:buFont typeface="Arial" panose="020B0604020202020204" pitchFamily="34" charset="0"/>
              <a:buChar char="•"/>
            </a:pPr>
            <a:r>
              <a:rPr lang="en-US" b="1"/>
              <a:t>Valuation Rebound Risk:</a:t>
            </a:r>
            <a:r>
              <a:rPr lang="en-US"/>
              <a:t> If North American drilling picks up faster than expected or margins recover more quickly, HAL could outperform and re-rate.</a:t>
            </a:r>
          </a:p>
          <a:p>
            <a:pPr>
              <a:buFont typeface="Arial" panose="020B0604020202020204" pitchFamily="34" charset="0"/>
              <a:buChar char="•"/>
            </a:pPr>
            <a:r>
              <a:rPr lang="en-US" b="1"/>
              <a:t>Undervalued Relative to Peers:</a:t>
            </a:r>
            <a:r>
              <a:rPr lang="en-US"/>
              <a:t> HAL is trading well below peer multiples (P/E, EV/EBITDA); any investor rotation into value names could narrow this gap.</a:t>
            </a:r>
          </a:p>
          <a:p>
            <a:endParaRPr lang="en-US"/>
          </a:p>
        </p:txBody>
      </p:sp>
    </p:spTree>
    <p:extLst>
      <p:ext uri="{BB962C8B-B14F-4D97-AF65-F5344CB8AC3E}">
        <p14:creationId xmlns:p14="http://schemas.microsoft.com/office/powerpoint/2010/main" val="1935712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AECB5-E1FC-18D9-876D-055F74CAB62B}"/>
              </a:ext>
            </a:extLst>
          </p:cNvPr>
          <p:cNvSpPr>
            <a:spLocks noGrp="1"/>
          </p:cNvSpPr>
          <p:nvPr>
            <p:ph type="ctrTitle"/>
          </p:nvPr>
        </p:nvSpPr>
        <p:spPr/>
        <p:txBody>
          <a:bodyPr/>
          <a:lstStyle/>
          <a:p>
            <a:r>
              <a:rPr lang="en-US"/>
              <a:t>Appendix</a:t>
            </a:r>
          </a:p>
        </p:txBody>
      </p:sp>
    </p:spTree>
    <p:extLst>
      <p:ext uri="{BB962C8B-B14F-4D97-AF65-F5344CB8AC3E}">
        <p14:creationId xmlns:p14="http://schemas.microsoft.com/office/powerpoint/2010/main" val="465151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2B7C-E162-70B5-53CD-DB93D0252593}"/>
              </a:ext>
            </a:extLst>
          </p:cNvPr>
          <p:cNvSpPr>
            <a:spLocks noGrp="1"/>
          </p:cNvSpPr>
          <p:nvPr>
            <p:ph type="title"/>
          </p:nvPr>
        </p:nvSpPr>
        <p:spPr/>
        <p:txBody>
          <a:bodyPr/>
          <a:lstStyle/>
          <a:p>
            <a:r>
              <a:rPr lang="en-US"/>
              <a:t>HAL </a:t>
            </a:r>
            <a:br>
              <a:rPr lang="en-US"/>
            </a:br>
            <a:r>
              <a:rPr lang="en-US"/>
              <a:t>DCF</a:t>
            </a:r>
          </a:p>
        </p:txBody>
      </p:sp>
      <p:pic>
        <p:nvPicPr>
          <p:cNvPr id="5" name="Content Placeholder 4" descr="A screenshot of a spreadsheet&#10;&#10;Description automatically generated">
            <a:extLst>
              <a:ext uri="{FF2B5EF4-FFF2-40B4-BE49-F238E27FC236}">
                <a16:creationId xmlns:a16="http://schemas.microsoft.com/office/drawing/2014/main" id="{ADF8F026-0CB4-FCE1-34C9-6C89CBFA9817}"/>
              </a:ext>
            </a:extLst>
          </p:cNvPr>
          <p:cNvPicPr>
            <a:picLocks noGrp="1" noChangeAspect="1"/>
          </p:cNvPicPr>
          <p:nvPr>
            <p:ph idx="1"/>
          </p:nvPr>
        </p:nvPicPr>
        <p:blipFill>
          <a:blip r:embed="rId2"/>
          <a:stretch>
            <a:fillRect/>
          </a:stretch>
        </p:blipFill>
        <p:spPr>
          <a:xfrm>
            <a:off x="2843562" y="0"/>
            <a:ext cx="9348438" cy="6858000"/>
          </a:xfrm>
        </p:spPr>
      </p:pic>
    </p:spTree>
    <p:extLst>
      <p:ext uri="{BB962C8B-B14F-4D97-AF65-F5344CB8AC3E}">
        <p14:creationId xmlns:p14="http://schemas.microsoft.com/office/powerpoint/2010/main" val="120274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DF132EF-1D57-4960-1497-5BB279C99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EBD345-4C21-CAB0-4423-37C7A09CB669}"/>
              </a:ext>
            </a:extLst>
          </p:cNvPr>
          <p:cNvSpPr>
            <a:spLocks noGrp="1"/>
          </p:cNvSpPr>
          <p:nvPr>
            <p:ph type="title"/>
          </p:nvPr>
        </p:nvSpPr>
        <p:spPr/>
        <p:txBody>
          <a:bodyPr/>
          <a:lstStyle/>
          <a:p>
            <a:r>
              <a:rPr lang="en-US" dirty="0"/>
              <a:t>SLB </a:t>
            </a:r>
            <a:br>
              <a:rPr lang="en-US" dirty="0"/>
            </a:br>
            <a:r>
              <a:rPr lang="en-US" dirty="0"/>
              <a:t>DCF</a:t>
            </a:r>
          </a:p>
        </p:txBody>
      </p:sp>
      <p:pic>
        <p:nvPicPr>
          <p:cNvPr id="6" name="Picture 5" descr="A spreadsheet with numbers and a number of items&#10;&#10;AI-generated content may be incorrect.">
            <a:extLst>
              <a:ext uri="{FF2B5EF4-FFF2-40B4-BE49-F238E27FC236}">
                <a16:creationId xmlns:a16="http://schemas.microsoft.com/office/drawing/2014/main" id="{348C4057-1934-EE00-C459-57F428A5C502}"/>
              </a:ext>
            </a:extLst>
          </p:cNvPr>
          <p:cNvPicPr>
            <a:picLocks noChangeAspect="1"/>
          </p:cNvPicPr>
          <p:nvPr/>
        </p:nvPicPr>
        <p:blipFill>
          <a:blip r:embed="rId2"/>
          <a:stretch>
            <a:fillRect/>
          </a:stretch>
        </p:blipFill>
        <p:spPr>
          <a:xfrm>
            <a:off x="4587338" y="0"/>
            <a:ext cx="7604662" cy="7135438"/>
          </a:xfrm>
          <a:prstGeom prst="rect">
            <a:avLst/>
          </a:prstGeom>
        </p:spPr>
      </p:pic>
    </p:spTree>
    <p:extLst>
      <p:ext uri="{BB962C8B-B14F-4D97-AF65-F5344CB8AC3E}">
        <p14:creationId xmlns:p14="http://schemas.microsoft.com/office/powerpoint/2010/main" val="2064198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6D1AC-3677-984B-FBED-735438819952}"/>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2A46EAEB-9F7C-FD7C-28C9-994499F17871}"/>
              </a:ext>
            </a:extLst>
          </p:cNvPr>
          <p:cNvSpPr>
            <a:spLocks noGrp="1"/>
          </p:cNvSpPr>
          <p:nvPr>
            <p:ph idx="1"/>
          </p:nvPr>
        </p:nvSpPr>
        <p:spPr/>
        <p:txBody>
          <a:bodyPr vert="horz" lIns="91440" tIns="45720" rIns="91440" bIns="45720" rtlCol="0" anchor="t">
            <a:normAutofit fontScale="77500" lnSpcReduction="20000"/>
          </a:bodyPr>
          <a:lstStyle/>
          <a:p>
            <a:pPr marL="0" indent="0">
              <a:buNone/>
            </a:pPr>
            <a:r>
              <a:rPr lang="en-US" sz="2900" b="1">
                <a:ea typeface="+mn-lt"/>
                <a:cs typeface="+mn-lt"/>
              </a:rPr>
              <a:t>Overview:</a:t>
            </a:r>
          </a:p>
          <a:p>
            <a:r>
              <a:rPr lang="en-US" sz="2600">
                <a:ea typeface="+mn-lt"/>
                <a:cs typeface="+mn-lt"/>
              </a:rPr>
              <a:t>Very briefly recap of sector recommendation.</a:t>
            </a:r>
          </a:p>
          <a:p>
            <a:r>
              <a:rPr lang="en-US" sz="2600">
                <a:ea typeface="+mn-lt"/>
                <a:cs typeface="+mn-lt"/>
              </a:rPr>
              <a:t>Review what stocks we currently own in the portfolio.</a:t>
            </a:r>
          </a:p>
          <a:p>
            <a:r>
              <a:rPr lang="en-US" sz="2600">
                <a:ea typeface="+mn-lt"/>
                <a:cs typeface="+mn-lt"/>
              </a:rPr>
              <a:t>Sector Performance</a:t>
            </a:r>
          </a:p>
          <a:p>
            <a:r>
              <a:rPr lang="en-US" sz="2600">
                <a:ea typeface="+mn-lt"/>
                <a:cs typeface="+mn-lt"/>
              </a:rPr>
              <a:t>Trends and Sector Influences</a:t>
            </a:r>
          </a:p>
          <a:p>
            <a:endParaRPr lang="en-US" sz="1800">
              <a:latin typeface="Aptos" panose="02110004020202020204"/>
              <a:ea typeface="Lato"/>
              <a:cs typeface="Lato"/>
            </a:endParaRPr>
          </a:p>
          <a:p>
            <a:pPr marL="0" indent="0">
              <a:buNone/>
            </a:pPr>
            <a:r>
              <a:rPr lang="en-US" sz="2600" b="1">
                <a:latin typeface="Lato"/>
                <a:ea typeface="Lato"/>
                <a:cs typeface="Lato"/>
              </a:rPr>
              <a:t>Discussion of Stocks:</a:t>
            </a:r>
            <a:r>
              <a:rPr lang="en-US" sz="2600">
                <a:latin typeface="Lato"/>
                <a:ea typeface="Lato"/>
                <a:cs typeface="Lato"/>
              </a:rPr>
              <a:t> </a:t>
            </a:r>
            <a:endParaRPr lang="en-US" sz="2600">
              <a:latin typeface="Aptos" panose="02110004020202020204"/>
              <a:ea typeface="Lato"/>
              <a:cs typeface="Lato"/>
            </a:endParaRPr>
          </a:p>
          <a:p>
            <a:r>
              <a:rPr lang="en-US" sz="2400">
                <a:latin typeface="Lato"/>
                <a:ea typeface="Lato"/>
                <a:cs typeface="Lato"/>
              </a:rPr>
              <a:t>HAL</a:t>
            </a:r>
          </a:p>
          <a:p>
            <a:r>
              <a:rPr lang="en-US" sz="2400">
                <a:latin typeface="Lato"/>
                <a:ea typeface="Lato"/>
                <a:cs typeface="Lato"/>
              </a:rPr>
              <a:t>SLB</a:t>
            </a:r>
          </a:p>
          <a:p>
            <a:r>
              <a:rPr lang="en-US" sz="2400">
                <a:latin typeface="Lato"/>
                <a:ea typeface="Lato"/>
                <a:cs typeface="Lato"/>
              </a:rPr>
              <a:t>COP</a:t>
            </a:r>
          </a:p>
          <a:p>
            <a:r>
              <a:rPr lang="en-US" sz="2400">
                <a:latin typeface="Lato"/>
                <a:ea typeface="Lato"/>
                <a:cs typeface="Lato"/>
              </a:rPr>
              <a:t>Recommendations</a:t>
            </a:r>
          </a:p>
          <a:p>
            <a:pPr marL="0" indent="0">
              <a:buNone/>
            </a:pPr>
            <a:endParaRPr lang="en-US" sz="1800" b="1">
              <a:latin typeface="Lato"/>
              <a:ea typeface="Lato"/>
              <a:cs typeface="Lato"/>
            </a:endParaRPr>
          </a:p>
          <a:p>
            <a:pPr marL="0" indent="0">
              <a:buNone/>
            </a:pPr>
            <a:r>
              <a:rPr lang="en-US" sz="2600" b="1">
                <a:latin typeface="Lato"/>
                <a:ea typeface="Lato"/>
                <a:cs typeface="Lato"/>
              </a:rPr>
              <a:t>Class Vote</a:t>
            </a:r>
            <a:endParaRPr lang="en-US" sz="2600">
              <a:latin typeface="Lato"/>
              <a:ea typeface="Lato"/>
              <a:cs typeface="Lato"/>
            </a:endParaRPr>
          </a:p>
        </p:txBody>
      </p:sp>
      <p:pic>
        <p:nvPicPr>
          <p:cNvPr id="5" name="Graphic 4" descr="Oil Barrel with solid fill">
            <a:extLst>
              <a:ext uri="{FF2B5EF4-FFF2-40B4-BE49-F238E27FC236}">
                <a16:creationId xmlns:a16="http://schemas.microsoft.com/office/drawing/2014/main" id="{1A802308-E133-58C2-3F22-521275B72D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96897" y="3416762"/>
            <a:ext cx="2004876" cy="2004876"/>
          </a:xfrm>
          <a:prstGeom prst="rect">
            <a:avLst/>
          </a:prstGeom>
        </p:spPr>
      </p:pic>
      <p:pic>
        <p:nvPicPr>
          <p:cNvPr id="7" name="Graphic 6" descr="Oil Rig with solid fill">
            <a:extLst>
              <a:ext uri="{FF2B5EF4-FFF2-40B4-BE49-F238E27FC236}">
                <a16:creationId xmlns:a16="http://schemas.microsoft.com/office/drawing/2014/main" id="{06B09757-CA24-690E-787D-31CAAD37FA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953849" y="4287606"/>
            <a:ext cx="2004876" cy="2004876"/>
          </a:xfrm>
          <a:prstGeom prst="rect">
            <a:avLst/>
          </a:prstGeom>
        </p:spPr>
      </p:pic>
      <p:pic>
        <p:nvPicPr>
          <p:cNvPr id="9" name="Graphic 8" descr="Fuel with solid fill">
            <a:extLst>
              <a:ext uri="{FF2B5EF4-FFF2-40B4-BE49-F238E27FC236}">
                <a16:creationId xmlns:a16="http://schemas.microsoft.com/office/drawing/2014/main" id="{BE852129-A163-20C0-4FDA-43BA0A69B99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25373" y="1675072"/>
            <a:ext cx="2004876" cy="2004876"/>
          </a:xfrm>
          <a:prstGeom prst="rect">
            <a:avLst/>
          </a:prstGeom>
        </p:spPr>
      </p:pic>
      <p:pic>
        <p:nvPicPr>
          <p:cNvPr id="11" name="Graphic 10" descr="Fuel with solid fill">
            <a:extLst>
              <a:ext uri="{FF2B5EF4-FFF2-40B4-BE49-F238E27FC236}">
                <a16:creationId xmlns:a16="http://schemas.microsoft.com/office/drawing/2014/main" id="{853C8764-1A45-1A42-705E-715EF6C26AF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82324" y="2545917"/>
            <a:ext cx="2004876" cy="2004876"/>
          </a:xfrm>
          <a:prstGeom prst="rect">
            <a:avLst/>
          </a:prstGeom>
        </p:spPr>
      </p:pic>
    </p:spTree>
    <p:extLst>
      <p:ext uri="{BB962C8B-B14F-4D97-AF65-F5344CB8AC3E}">
        <p14:creationId xmlns:p14="http://schemas.microsoft.com/office/powerpoint/2010/main" val="2583662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DC8F70C-8B0B-7D8E-0D0A-AE1E0BC42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28E4E1-9DF9-B187-209C-35645154D3ED}"/>
              </a:ext>
            </a:extLst>
          </p:cNvPr>
          <p:cNvSpPr>
            <a:spLocks noGrp="1"/>
          </p:cNvSpPr>
          <p:nvPr>
            <p:ph type="title"/>
          </p:nvPr>
        </p:nvSpPr>
        <p:spPr/>
        <p:txBody>
          <a:bodyPr/>
          <a:lstStyle/>
          <a:p>
            <a:r>
              <a:rPr lang="en-US" dirty="0"/>
              <a:t>COP </a:t>
            </a:r>
            <a:br>
              <a:rPr lang="en-US" dirty="0"/>
            </a:br>
            <a:r>
              <a:rPr lang="en-US" dirty="0"/>
              <a:t>DCF</a:t>
            </a:r>
          </a:p>
        </p:txBody>
      </p:sp>
      <p:pic>
        <p:nvPicPr>
          <p:cNvPr id="6" name="Picture 5" descr="A screenshot of a document&#10;&#10;AI-generated content may be incorrect.">
            <a:extLst>
              <a:ext uri="{FF2B5EF4-FFF2-40B4-BE49-F238E27FC236}">
                <a16:creationId xmlns:a16="http://schemas.microsoft.com/office/drawing/2014/main" id="{038F0281-E112-29F5-38FB-A4A8370976DD}"/>
              </a:ext>
            </a:extLst>
          </p:cNvPr>
          <p:cNvPicPr>
            <a:picLocks noChangeAspect="1"/>
          </p:cNvPicPr>
          <p:nvPr/>
        </p:nvPicPr>
        <p:blipFill>
          <a:blip r:embed="rId2"/>
          <a:stretch>
            <a:fillRect/>
          </a:stretch>
        </p:blipFill>
        <p:spPr>
          <a:xfrm>
            <a:off x="3429348" y="0"/>
            <a:ext cx="8834996" cy="6858000"/>
          </a:xfrm>
          <a:prstGeom prst="rect">
            <a:avLst/>
          </a:prstGeom>
        </p:spPr>
      </p:pic>
    </p:spTree>
    <p:extLst>
      <p:ext uri="{BB962C8B-B14F-4D97-AF65-F5344CB8AC3E}">
        <p14:creationId xmlns:p14="http://schemas.microsoft.com/office/powerpoint/2010/main" val="306653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4341D-000B-5B02-F324-9F260D2A062D}"/>
              </a:ext>
            </a:extLst>
          </p:cNvPr>
          <p:cNvSpPr>
            <a:spLocks noGrp="1"/>
          </p:cNvSpPr>
          <p:nvPr>
            <p:ph type="title"/>
          </p:nvPr>
        </p:nvSpPr>
        <p:spPr/>
        <p:txBody>
          <a:bodyPr/>
          <a:lstStyle/>
          <a:p>
            <a:r>
              <a:rPr lang="en-US"/>
              <a:t>Overview </a:t>
            </a:r>
          </a:p>
        </p:txBody>
      </p:sp>
      <p:sp>
        <p:nvSpPr>
          <p:cNvPr id="3" name="Content Placeholder 2">
            <a:extLst>
              <a:ext uri="{FF2B5EF4-FFF2-40B4-BE49-F238E27FC236}">
                <a16:creationId xmlns:a16="http://schemas.microsoft.com/office/drawing/2014/main" id="{0FDC45D3-6357-8256-1E20-704EAF9F9CCB}"/>
              </a:ext>
            </a:extLst>
          </p:cNvPr>
          <p:cNvSpPr>
            <a:spLocks noGrp="1"/>
          </p:cNvSpPr>
          <p:nvPr>
            <p:ph idx="1"/>
          </p:nvPr>
        </p:nvSpPr>
        <p:spPr>
          <a:xfrm>
            <a:off x="196254" y="1549538"/>
            <a:ext cx="3867782" cy="4351338"/>
          </a:xfrm>
        </p:spPr>
        <p:txBody>
          <a:bodyPr vert="horz" lIns="91440" tIns="45720" rIns="91440" bIns="45720" rtlCol="0" anchor="t">
            <a:normAutofit/>
          </a:bodyPr>
          <a:lstStyle/>
          <a:p>
            <a:pPr marL="0" indent="0">
              <a:buNone/>
            </a:pPr>
            <a:r>
              <a:rPr lang="en-US" sz="2000">
                <a:ea typeface="+mn-lt"/>
                <a:cs typeface="+mn-lt"/>
              </a:rPr>
              <a:t>Companies within the sector are primarily involved in the exploration, production, and distribution of energy resources, including oil, natural gas, and consumable fuels.</a:t>
            </a:r>
            <a:endParaRPr lang="en-US"/>
          </a:p>
          <a:p>
            <a:pPr marL="0" indent="0">
              <a:buNone/>
            </a:pPr>
            <a:r>
              <a:rPr lang="en-US" sz="2000"/>
              <a:t>Underperforming S&amp;P 1-YR (+6.4%)</a:t>
            </a:r>
            <a:endParaRPr lang="en-US"/>
          </a:p>
          <a:p>
            <a:pPr marL="0" indent="0">
              <a:buNone/>
            </a:pPr>
            <a:r>
              <a:rPr lang="en-US" sz="2000"/>
              <a:t>Outperforming S&amp;P YTD                 </a:t>
            </a:r>
            <a:br>
              <a:rPr lang="en-US" sz="2000"/>
            </a:br>
            <a:r>
              <a:rPr lang="en-US" sz="2000"/>
              <a:t>(-5%)</a:t>
            </a:r>
            <a:endParaRPr lang="en-US"/>
          </a:p>
        </p:txBody>
      </p:sp>
      <p:pic>
        <p:nvPicPr>
          <p:cNvPr id="4" name="Picture 3" descr="A graph on a black background&#10;&#10;AI-generated content may be incorrect.">
            <a:extLst>
              <a:ext uri="{FF2B5EF4-FFF2-40B4-BE49-F238E27FC236}">
                <a16:creationId xmlns:a16="http://schemas.microsoft.com/office/drawing/2014/main" id="{D4227CA8-F5DC-6412-CB8B-479B88CCF2DD}"/>
              </a:ext>
            </a:extLst>
          </p:cNvPr>
          <p:cNvPicPr>
            <a:picLocks noChangeAspect="1"/>
          </p:cNvPicPr>
          <p:nvPr/>
        </p:nvPicPr>
        <p:blipFill>
          <a:blip r:embed="rId3"/>
          <a:stretch>
            <a:fillRect/>
          </a:stretch>
        </p:blipFill>
        <p:spPr>
          <a:xfrm>
            <a:off x="3957483" y="4213155"/>
            <a:ext cx="8234517" cy="2647269"/>
          </a:xfrm>
          <a:prstGeom prst="rect">
            <a:avLst/>
          </a:prstGeom>
        </p:spPr>
      </p:pic>
      <p:pic>
        <p:nvPicPr>
          <p:cNvPr id="5" name="Picture 4" descr="A graph on a black background&#10;&#10;AI-generated content may be incorrect.">
            <a:extLst>
              <a:ext uri="{FF2B5EF4-FFF2-40B4-BE49-F238E27FC236}">
                <a16:creationId xmlns:a16="http://schemas.microsoft.com/office/drawing/2014/main" id="{C6081743-FFF2-5CEF-DDAD-FF7783C75B4A}"/>
              </a:ext>
            </a:extLst>
          </p:cNvPr>
          <p:cNvPicPr>
            <a:picLocks noChangeAspect="1"/>
          </p:cNvPicPr>
          <p:nvPr/>
        </p:nvPicPr>
        <p:blipFill>
          <a:blip r:embed="rId4"/>
          <a:stretch>
            <a:fillRect/>
          </a:stretch>
        </p:blipFill>
        <p:spPr>
          <a:xfrm>
            <a:off x="3957483" y="2115769"/>
            <a:ext cx="8240662" cy="2337639"/>
          </a:xfrm>
          <a:prstGeom prst="rect">
            <a:avLst/>
          </a:prstGeom>
        </p:spPr>
      </p:pic>
      <p:sp>
        <p:nvSpPr>
          <p:cNvPr id="6" name="TextBox 5">
            <a:extLst>
              <a:ext uri="{FF2B5EF4-FFF2-40B4-BE49-F238E27FC236}">
                <a16:creationId xmlns:a16="http://schemas.microsoft.com/office/drawing/2014/main" id="{6147EAA6-6D17-9D7A-D277-D3122CFB7799}"/>
              </a:ext>
            </a:extLst>
          </p:cNvPr>
          <p:cNvSpPr txBox="1"/>
          <p:nvPr/>
        </p:nvSpPr>
        <p:spPr>
          <a:xfrm>
            <a:off x="5322956" y="2871304"/>
            <a:ext cx="111539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1-Year</a:t>
            </a:r>
          </a:p>
        </p:txBody>
      </p:sp>
      <p:sp>
        <p:nvSpPr>
          <p:cNvPr id="7" name="TextBox 6">
            <a:extLst>
              <a:ext uri="{FF2B5EF4-FFF2-40B4-BE49-F238E27FC236}">
                <a16:creationId xmlns:a16="http://schemas.microsoft.com/office/drawing/2014/main" id="{D7EFE39E-1536-F01C-9C5E-4CD468771EDA}"/>
              </a:ext>
            </a:extLst>
          </p:cNvPr>
          <p:cNvSpPr txBox="1"/>
          <p:nvPr/>
        </p:nvSpPr>
        <p:spPr>
          <a:xfrm>
            <a:off x="5322956" y="4969565"/>
            <a:ext cx="111539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YTD</a:t>
            </a:r>
          </a:p>
        </p:txBody>
      </p:sp>
      <p:graphicFrame>
        <p:nvGraphicFramePr>
          <p:cNvPr id="9" name="Table 8">
            <a:extLst>
              <a:ext uri="{FF2B5EF4-FFF2-40B4-BE49-F238E27FC236}">
                <a16:creationId xmlns:a16="http://schemas.microsoft.com/office/drawing/2014/main" id="{E7A2337A-5904-059E-F668-46F4C6348C74}"/>
              </a:ext>
            </a:extLst>
          </p:cNvPr>
          <p:cNvGraphicFramePr>
            <a:graphicFrameLocks noGrp="1"/>
          </p:cNvGraphicFramePr>
          <p:nvPr>
            <p:extLst>
              <p:ext uri="{D42A27DB-BD31-4B8C-83A1-F6EECF244321}">
                <p14:modId xmlns:p14="http://schemas.microsoft.com/office/powerpoint/2010/main" val="866877452"/>
              </p:ext>
            </p:extLst>
          </p:nvPr>
        </p:nvGraphicFramePr>
        <p:xfrm>
          <a:off x="5322404" y="837372"/>
          <a:ext cx="6527800" cy="876300"/>
        </p:xfrm>
        <a:graphic>
          <a:graphicData uri="http://schemas.openxmlformats.org/drawingml/2006/table">
            <a:tbl>
              <a:tblPr bandRow="1">
                <a:tableStyleId>{5C22544A-7EE6-4342-B048-85BDC9FD1C3A}</a:tableStyleId>
              </a:tblPr>
              <a:tblGrid>
                <a:gridCol w="1409700">
                  <a:extLst>
                    <a:ext uri="{9D8B030D-6E8A-4147-A177-3AD203B41FA5}">
                      <a16:colId xmlns:a16="http://schemas.microsoft.com/office/drawing/2014/main" val="2860421756"/>
                    </a:ext>
                  </a:extLst>
                </a:gridCol>
                <a:gridCol w="2298700">
                  <a:extLst>
                    <a:ext uri="{9D8B030D-6E8A-4147-A177-3AD203B41FA5}">
                      <a16:colId xmlns:a16="http://schemas.microsoft.com/office/drawing/2014/main" val="1456212247"/>
                    </a:ext>
                  </a:extLst>
                </a:gridCol>
                <a:gridCol w="1308100">
                  <a:extLst>
                    <a:ext uri="{9D8B030D-6E8A-4147-A177-3AD203B41FA5}">
                      <a16:colId xmlns:a16="http://schemas.microsoft.com/office/drawing/2014/main" val="3391638987"/>
                    </a:ext>
                  </a:extLst>
                </a:gridCol>
                <a:gridCol w="1511300">
                  <a:extLst>
                    <a:ext uri="{9D8B030D-6E8A-4147-A177-3AD203B41FA5}">
                      <a16:colId xmlns:a16="http://schemas.microsoft.com/office/drawing/2014/main" val="2328045880"/>
                    </a:ext>
                  </a:extLst>
                </a:gridCol>
              </a:tblGrid>
              <a:tr h="419100">
                <a:tc>
                  <a:txBody>
                    <a:bodyPr/>
                    <a:lstStyle/>
                    <a:p>
                      <a:pPr algn="ctr" fontAlgn="ctr"/>
                      <a:r>
                        <a:rPr lang="en-US" sz="1400" b="1" i="0" u="none" strike="noStrike">
                          <a:solidFill>
                            <a:srgbClr val="000000"/>
                          </a:solidFill>
                          <a:effectLst/>
                          <a:latin typeface="Tahoma" panose="020B0604030504040204" pitchFamily="34" charset="0"/>
                        </a:rPr>
                        <a:t>Quantity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ctr"/>
                      <a:r>
                        <a:rPr lang="en-US" sz="1400" b="1" i="0" u="none" strike="noStrike">
                          <a:solidFill>
                            <a:srgbClr val="000000"/>
                          </a:solidFill>
                          <a:effectLst/>
                          <a:latin typeface="Tahoma" panose="020B0604030504040204" pitchFamily="34" charset="0"/>
                        </a:rPr>
                        <a:t>Security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ctr"/>
                      <a:r>
                        <a:rPr lang="en-US" sz="1400" b="1" i="0" u="none" strike="noStrike">
                          <a:solidFill>
                            <a:srgbClr val="000000"/>
                          </a:solidFill>
                          <a:effectLst/>
                          <a:latin typeface="Tahoma" panose="020B0604030504040204" pitchFamily="34" charset="0"/>
                        </a:rPr>
                        <a:t>Ticker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tc>
                  <a:txBody>
                    <a:bodyPr/>
                    <a:lstStyle/>
                    <a:p>
                      <a:pPr algn="ctr" fontAlgn="ctr"/>
                      <a:r>
                        <a:rPr lang="en-US" sz="1400" b="1" i="0" u="none" strike="noStrike">
                          <a:solidFill>
                            <a:srgbClr val="000000"/>
                          </a:solidFill>
                          <a:effectLst/>
                          <a:latin typeface="Tahoma" panose="020B0604030504040204" pitchFamily="34" charset="0"/>
                        </a:rPr>
                        <a:t>%age Assets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504D"/>
                    </a:solidFill>
                  </a:tcPr>
                </a:tc>
                <a:extLst>
                  <a:ext uri="{0D108BD9-81ED-4DB2-BD59-A6C34878D82A}">
                    <a16:rowId xmlns:a16="http://schemas.microsoft.com/office/drawing/2014/main" val="2236542107"/>
                  </a:ext>
                </a:extLst>
              </a:tr>
              <a:tr h="228600">
                <a:tc>
                  <a:txBody>
                    <a:bodyPr/>
                    <a:lstStyle/>
                    <a:p>
                      <a:pPr algn="l" fontAlgn="b"/>
                      <a:r>
                        <a:rPr lang="en-US" sz="1400" b="0" i="0" u="none" strike="noStrike">
                          <a:solidFill>
                            <a:srgbClr val="000000"/>
                          </a:solidFill>
                          <a:effectLst/>
                          <a:latin typeface="Tahoma" panose="020B0604030504040204" pitchFamily="34" charset="0"/>
                        </a:rPr>
                        <a:t>                5,740 </a:t>
                      </a:r>
                    </a:p>
                  </a:txBody>
                  <a:tcPr marL="0" marR="0" marT="0"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r>
                        <a:rPr lang="en-US" sz="1400" b="0" i="0" u="none" strike="noStrike">
                          <a:solidFill>
                            <a:srgbClr val="000000"/>
                          </a:solidFill>
                          <a:effectLst/>
                          <a:latin typeface="Tahoma" panose="020B0604030504040204" pitchFamily="34" charset="0"/>
                        </a:rPr>
                        <a:t>HALLIBURTON CO</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400" b="0" i="0" u="none" strike="noStrike">
                          <a:solidFill>
                            <a:srgbClr val="000000"/>
                          </a:solidFill>
                          <a:effectLst/>
                          <a:latin typeface="Tahoma" panose="020B0604030504040204" pitchFamily="34" charset="0"/>
                        </a:rPr>
                        <a:t>HAL</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400" b="0" i="0" u="none" strike="noStrike">
                          <a:solidFill>
                            <a:srgbClr val="000000"/>
                          </a:solidFill>
                          <a:effectLst/>
                          <a:latin typeface="Tahoma" panose="020B0604030504040204" pitchFamily="34" charset="0"/>
                        </a:rPr>
                        <a:t>1.62%</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40224005"/>
                  </a:ext>
                </a:extLst>
              </a:tr>
              <a:tr h="228600">
                <a:tc>
                  <a:txBody>
                    <a:bodyPr/>
                    <a:lstStyle/>
                    <a:p>
                      <a:pPr algn="l" fontAlgn="b"/>
                      <a:r>
                        <a:rPr lang="en-US" sz="1400" b="0" i="0" u="none" strike="noStrike">
                          <a:solidFill>
                            <a:srgbClr val="000000"/>
                          </a:solidFill>
                          <a:effectLst/>
                          <a:latin typeface="Tahoma" panose="020B0604030504040204" pitchFamily="34" charset="0"/>
                        </a:rPr>
                        <a:t>                4,870 </a:t>
                      </a:r>
                    </a:p>
                  </a:txBody>
                  <a:tcPr marL="0" marR="0" marT="0" marB="0" anchor="b">
                    <a:lnL w="1270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r>
                        <a:rPr lang="en-US" sz="1400" b="0" i="0" u="none" strike="noStrike">
                          <a:solidFill>
                            <a:srgbClr val="000000"/>
                          </a:solidFill>
                          <a:effectLst/>
                          <a:latin typeface="Tahoma" panose="020B0604030504040204" pitchFamily="34" charset="0"/>
                        </a:rPr>
                        <a:t>SCHLUMBERGER LTD</a:t>
                      </a:r>
                    </a:p>
                  </a:txBody>
                  <a:tcPr marL="0" marR="0" marT="0" marB="0" anchor="b">
                    <a:lnL>
                      <a:noFill/>
                    </a:lnL>
                    <a:lnR>
                      <a:noFill/>
                    </a:lnR>
                    <a:lnT>
                      <a:noFill/>
                    </a:lnT>
                    <a:lnB>
                      <a:noFill/>
                    </a:lnB>
                    <a:solidFill>
                      <a:srgbClr val="FFFFFF"/>
                    </a:solidFill>
                  </a:tcPr>
                </a:tc>
                <a:tc>
                  <a:txBody>
                    <a:bodyPr/>
                    <a:lstStyle/>
                    <a:p>
                      <a:pPr algn="l" fontAlgn="b"/>
                      <a:r>
                        <a:rPr lang="en-US" sz="1400" b="0" i="0" u="none" strike="noStrike">
                          <a:solidFill>
                            <a:srgbClr val="000000"/>
                          </a:solidFill>
                          <a:effectLst/>
                          <a:latin typeface="Tahoma" panose="020B0604030504040204" pitchFamily="34" charset="0"/>
                        </a:rPr>
                        <a:t>SLB</a:t>
                      </a:r>
                    </a:p>
                  </a:txBody>
                  <a:tcPr marL="0" marR="0" marT="0" marB="0" anchor="b">
                    <a:lnL>
                      <a:noFill/>
                    </a:lnL>
                    <a:lnR>
                      <a:noFill/>
                    </a:lnR>
                    <a:lnT>
                      <a:noFill/>
                    </a:lnT>
                    <a:lnB>
                      <a:noFill/>
                    </a:lnB>
                    <a:solidFill>
                      <a:srgbClr val="FFFFFF"/>
                    </a:solidFill>
                  </a:tcPr>
                </a:tc>
                <a:tc>
                  <a:txBody>
                    <a:bodyPr/>
                    <a:lstStyle/>
                    <a:p>
                      <a:pPr algn="r" fontAlgn="b"/>
                      <a:r>
                        <a:rPr lang="en-US" sz="1400" b="0" i="0" u="none" strike="noStrike">
                          <a:solidFill>
                            <a:srgbClr val="000000"/>
                          </a:solidFill>
                          <a:effectLst/>
                          <a:latin typeface="Tahoma" panose="020B0604030504040204" pitchFamily="34" charset="0"/>
                        </a:rPr>
                        <a:t>2.17%</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957656146"/>
                  </a:ext>
                </a:extLst>
              </a:tr>
            </a:tbl>
          </a:graphicData>
        </a:graphic>
      </p:graphicFrame>
      <p:pic>
        <p:nvPicPr>
          <p:cNvPr id="12" name="Picture 11" descr="A table with numbers and a yellow line&#10;&#10;AI-generated content may be incorrect.">
            <a:extLst>
              <a:ext uri="{FF2B5EF4-FFF2-40B4-BE49-F238E27FC236}">
                <a16:creationId xmlns:a16="http://schemas.microsoft.com/office/drawing/2014/main" id="{60567243-74D4-53A7-B674-AF8E4200C421}"/>
              </a:ext>
            </a:extLst>
          </p:cNvPr>
          <p:cNvPicPr>
            <a:picLocks noChangeAspect="1"/>
          </p:cNvPicPr>
          <p:nvPr/>
        </p:nvPicPr>
        <p:blipFill>
          <a:blip r:embed="rId5"/>
          <a:stretch>
            <a:fillRect/>
          </a:stretch>
        </p:blipFill>
        <p:spPr>
          <a:xfrm>
            <a:off x="299416" y="4758358"/>
            <a:ext cx="3525907" cy="1769718"/>
          </a:xfrm>
          <a:prstGeom prst="rect">
            <a:avLst/>
          </a:prstGeom>
        </p:spPr>
      </p:pic>
      <p:sp>
        <p:nvSpPr>
          <p:cNvPr id="8" name="TextBox 7">
            <a:extLst>
              <a:ext uri="{FF2B5EF4-FFF2-40B4-BE49-F238E27FC236}">
                <a16:creationId xmlns:a16="http://schemas.microsoft.com/office/drawing/2014/main" id="{E404A812-DA2A-5C3D-3A43-F06DB470394E}"/>
              </a:ext>
            </a:extLst>
          </p:cNvPr>
          <p:cNvSpPr txBox="1"/>
          <p:nvPr/>
        </p:nvSpPr>
        <p:spPr>
          <a:xfrm>
            <a:off x="4063999" y="2197652"/>
            <a:ext cx="2048564"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Energy Sector</a:t>
            </a:r>
          </a:p>
        </p:txBody>
      </p:sp>
    </p:spTree>
    <p:extLst>
      <p:ext uri="{BB962C8B-B14F-4D97-AF65-F5344CB8AC3E}">
        <p14:creationId xmlns:p14="http://schemas.microsoft.com/office/powerpoint/2010/main" val="1688487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B8D-FE0D-5390-A0FB-A8DCF0FF9159}"/>
              </a:ext>
            </a:extLst>
          </p:cNvPr>
          <p:cNvSpPr>
            <a:spLocks noGrp="1"/>
          </p:cNvSpPr>
          <p:nvPr>
            <p:ph type="title"/>
          </p:nvPr>
        </p:nvSpPr>
        <p:spPr/>
        <p:txBody>
          <a:bodyPr/>
          <a:lstStyle/>
          <a:p>
            <a:r>
              <a:rPr lang="en-US"/>
              <a:t>Trends &amp; Macro Influences </a:t>
            </a:r>
          </a:p>
        </p:txBody>
      </p:sp>
      <p:pic>
        <p:nvPicPr>
          <p:cNvPr id="7" name="Content Placeholder 6" descr="A screenshot of a graph&#10;&#10;AI-generated content may be incorrect.">
            <a:extLst>
              <a:ext uri="{FF2B5EF4-FFF2-40B4-BE49-F238E27FC236}">
                <a16:creationId xmlns:a16="http://schemas.microsoft.com/office/drawing/2014/main" id="{90E1DFB0-3D9F-3C3E-B941-9A4EBB7D454A}"/>
              </a:ext>
            </a:extLst>
          </p:cNvPr>
          <p:cNvPicPr>
            <a:picLocks noGrp="1" noChangeAspect="1"/>
          </p:cNvPicPr>
          <p:nvPr>
            <p:ph idx="1"/>
          </p:nvPr>
        </p:nvPicPr>
        <p:blipFill>
          <a:blip r:embed="rId2"/>
          <a:stretch>
            <a:fillRect/>
          </a:stretch>
        </p:blipFill>
        <p:spPr>
          <a:xfrm>
            <a:off x="6096221" y="4171738"/>
            <a:ext cx="6096000" cy="2687674"/>
          </a:xfrm>
        </p:spPr>
      </p:pic>
      <p:sp>
        <p:nvSpPr>
          <p:cNvPr id="9" name="TextBox 8">
            <a:extLst>
              <a:ext uri="{FF2B5EF4-FFF2-40B4-BE49-F238E27FC236}">
                <a16:creationId xmlns:a16="http://schemas.microsoft.com/office/drawing/2014/main" id="{2E687DBD-5429-108C-5C6F-157A66BEA6CE}"/>
              </a:ext>
            </a:extLst>
          </p:cNvPr>
          <p:cNvSpPr txBox="1"/>
          <p:nvPr/>
        </p:nvSpPr>
        <p:spPr>
          <a:xfrm>
            <a:off x="10292522" y="4461565"/>
            <a:ext cx="1711738" cy="369332"/>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4" name="Content Placeholder 2">
            <a:extLst>
              <a:ext uri="{FF2B5EF4-FFF2-40B4-BE49-F238E27FC236}">
                <a16:creationId xmlns:a16="http://schemas.microsoft.com/office/drawing/2014/main" id="{C9A62F56-A270-7E16-F357-B63DFFE33E46}"/>
              </a:ext>
            </a:extLst>
          </p:cNvPr>
          <p:cNvSpPr txBox="1">
            <a:spLocks/>
          </p:cNvSpPr>
          <p:nvPr/>
        </p:nvSpPr>
        <p:spPr>
          <a:xfrm>
            <a:off x="838200" y="176466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a typeface="+mn-lt"/>
                <a:cs typeface="+mn-lt"/>
              </a:rPr>
              <a:t>Oil Futures </a:t>
            </a:r>
            <a:r>
              <a:rPr lang="en-US" sz="1800" b="1" dirty="0">
                <a:solidFill>
                  <a:srgbClr val="FF0000"/>
                </a:solidFill>
                <a:ea typeface="+mn-lt"/>
                <a:cs typeface="+mn-lt"/>
              </a:rPr>
              <a:t>-18%</a:t>
            </a:r>
            <a:r>
              <a:rPr lang="en-US" sz="1800" dirty="0">
                <a:ea typeface="+mn-lt"/>
                <a:cs typeface="+mn-lt"/>
              </a:rPr>
              <a:t> over the past year. </a:t>
            </a:r>
          </a:p>
          <a:p>
            <a:r>
              <a:rPr lang="en-US" sz="1800" dirty="0"/>
              <a:t>Energy demand is accelerating, in part due to high compute demands.</a:t>
            </a:r>
          </a:p>
          <a:p>
            <a:r>
              <a:rPr lang="en-US" sz="1800" dirty="0">
                <a:ea typeface="+mn-lt"/>
                <a:cs typeface="+mn-lt"/>
              </a:rPr>
              <a:t>Tariff Uncertainty: OPEC maintains its oil-demand growth forecasts amid uncertainties related to tariffs and trade disputes, projecting an increase of 1.4 million barrels per day for 2025.</a:t>
            </a:r>
            <a:endParaRPr lang="en-US" dirty="0"/>
          </a:p>
          <a:p>
            <a:r>
              <a:rPr lang="en-US" sz="1800" dirty="0"/>
              <a:t>Renewable energy supply grew 80% YoY in 2024 but still remains a fraction of the market. </a:t>
            </a:r>
          </a:p>
          <a:p>
            <a:r>
              <a:rPr lang="en-US" sz="1800" dirty="0"/>
              <a:t>Microsoft buys rights to Three-Mile Island, GPU &amp; AI investments continue to accelerate.</a:t>
            </a:r>
          </a:p>
          <a:p>
            <a:r>
              <a:rPr lang="en-US" sz="1800" dirty="0">
                <a:ea typeface="+mn-lt"/>
                <a:cs typeface="+mn-lt"/>
              </a:rPr>
              <a:t>Geopolitical instability remains a wildcard, with conflicts in Ukraine and the Middle East keeping risk premiums on oil.</a:t>
            </a:r>
            <a:endParaRPr lang="en-US" dirty="0"/>
          </a:p>
          <a:p>
            <a:pPr marL="0" indent="0">
              <a:buNone/>
            </a:pPr>
            <a:endParaRPr lang="en-US" sz="1400" b="1" dirty="0"/>
          </a:p>
        </p:txBody>
      </p:sp>
    </p:spTree>
    <p:extLst>
      <p:ext uri="{BB962C8B-B14F-4D97-AF65-F5344CB8AC3E}">
        <p14:creationId xmlns:p14="http://schemas.microsoft.com/office/powerpoint/2010/main" val="157710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D4216184-C248-BC9A-8428-C62256C752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EBAB35-E272-8FF0-415A-96270E3F6CA5}"/>
              </a:ext>
            </a:extLst>
          </p:cNvPr>
          <p:cNvSpPr>
            <a:spLocks noGrp="1"/>
          </p:cNvSpPr>
          <p:nvPr>
            <p:ph type="title"/>
          </p:nvPr>
        </p:nvSpPr>
        <p:spPr/>
        <p:txBody>
          <a:bodyPr/>
          <a:lstStyle/>
          <a:p>
            <a:r>
              <a:rPr lang="en-US">
                <a:latin typeface="Aptos Display"/>
              </a:rPr>
              <a:t>Overview</a:t>
            </a:r>
            <a:r>
              <a:rPr lang="en-US" dirty="0">
                <a:latin typeface="Aptos Display"/>
              </a:rPr>
              <a:t> (HAL)</a:t>
            </a:r>
            <a:r>
              <a:rPr lang="en-US" sz="2800" b="1" dirty="0">
                <a:latin typeface="Aptos"/>
              </a:rPr>
              <a:t> </a:t>
            </a:r>
            <a:endParaRPr lang="en-US" dirty="0"/>
          </a:p>
        </p:txBody>
      </p:sp>
      <p:pic>
        <p:nvPicPr>
          <p:cNvPr id="6" name="Content Placeholder 5" descr="A red circle with black letters and a black background&#10;&#10;AI-generated content may be incorrect.">
            <a:extLst>
              <a:ext uri="{FF2B5EF4-FFF2-40B4-BE49-F238E27FC236}">
                <a16:creationId xmlns:a16="http://schemas.microsoft.com/office/drawing/2014/main" id="{BAC8CCCC-9F63-1941-C3B7-70B2D4C4AE44}"/>
              </a:ext>
            </a:extLst>
          </p:cNvPr>
          <p:cNvPicPr>
            <a:picLocks noGrp="1" noChangeAspect="1"/>
          </p:cNvPicPr>
          <p:nvPr>
            <p:ph idx="1"/>
          </p:nvPr>
        </p:nvPicPr>
        <p:blipFill>
          <a:blip r:embed="rId2"/>
          <a:stretch>
            <a:fillRect/>
          </a:stretch>
        </p:blipFill>
        <p:spPr>
          <a:xfrm>
            <a:off x="10538951" y="127845"/>
            <a:ext cx="1898856" cy="1220737"/>
          </a:xfrm>
        </p:spPr>
      </p:pic>
      <p:pic>
        <p:nvPicPr>
          <p:cNvPr id="5" name="Content Placeholder 6" descr="A red text on a black background&#10;&#10;AI-generated content may be incorrect.">
            <a:extLst>
              <a:ext uri="{FF2B5EF4-FFF2-40B4-BE49-F238E27FC236}">
                <a16:creationId xmlns:a16="http://schemas.microsoft.com/office/drawing/2014/main" id="{C5A6D599-1ED0-9F81-17EC-07F05622093C}"/>
              </a:ext>
            </a:extLst>
          </p:cNvPr>
          <p:cNvPicPr>
            <a:picLocks noChangeAspect="1"/>
          </p:cNvPicPr>
          <p:nvPr/>
        </p:nvPicPr>
        <p:blipFill>
          <a:blip r:embed="rId3"/>
          <a:stretch>
            <a:fillRect/>
          </a:stretch>
        </p:blipFill>
        <p:spPr>
          <a:xfrm>
            <a:off x="9082548" y="5304679"/>
            <a:ext cx="2912807" cy="1817748"/>
          </a:xfrm>
          <a:prstGeom prst="rect">
            <a:avLst/>
          </a:prstGeom>
        </p:spPr>
      </p:pic>
      <p:graphicFrame>
        <p:nvGraphicFramePr>
          <p:cNvPr id="4" name="Table 3">
            <a:extLst>
              <a:ext uri="{FF2B5EF4-FFF2-40B4-BE49-F238E27FC236}">
                <a16:creationId xmlns:a16="http://schemas.microsoft.com/office/drawing/2014/main" id="{641CF358-23AC-9F33-7CB7-CFB1B3A54094}"/>
              </a:ext>
            </a:extLst>
          </p:cNvPr>
          <p:cNvGraphicFramePr>
            <a:graphicFrameLocks noGrp="1"/>
          </p:cNvGraphicFramePr>
          <p:nvPr>
            <p:extLst>
              <p:ext uri="{D42A27DB-BD31-4B8C-83A1-F6EECF244321}">
                <p14:modId xmlns:p14="http://schemas.microsoft.com/office/powerpoint/2010/main" val="1778511071"/>
              </p:ext>
            </p:extLst>
          </p:nvPr>
        </p:nvGraphicFramePr>
        <p:xfrm>
          <a:off x="481330" y="1712341"/>
          <a:ext cx="4889500" cy="4764278"/>
        </p:xfrm>
        <a:graphic>
          <a:graphicData uri="http://schemas.openxmlformats.org/drawingml/2006/table">
            <a:tbl>
              <a:tblPr firstRow="1" bandRow="1"/>
              <a:tblGrid>
                <a:gridCol w="2444750">
                  <a:extLst>
                    <a:ext uri="{9D8B030D-6E8A-4147-A177-3AD203B41FA5}">
                      <a16:colId xmlns:a16="http://schemas.microsoft.com/office/drawing/2014/main" val="1633022904"/>
                    </a:ext>
                  </a:extLst>
                </a:gridCol>
                <a:gridCol w="2444750">
                  <a:extLst>
                    <a:ext uri="{9D8B030D-6E8A-4147-A177-3AD203B41FA5}">
                      <a16:colId xmlns:a16="http://schemas.microsoft.com/office/drawing/2014/main" val="1350738367"/>
                    </a:ext>
                  </a:extLst>
                </a:gridCol>
              </a:tblGrid>
              <a:tr h="803910">
                <a:tc gridSpan="2">
                  <a:txBody>
                    <a:bodyPr/>
                    <a:lstStyle/>
                    <a:p>
                      <a:pPr marL="0" algn="ctr" rtl="0" eaLnBrk="1" fontAlgn="ctr" latinLnBrk="0" hangingPunct="1">
                        <a:buNone/>
                      </a:pPr>
                      <a:r>
                        <a:rPr lang="en-US" sz="3200" u="none" strike="noStrike" kern="1200" dirty="0">
                          <a:solidFill>
                            <a:srgbClr val="FFFFFF"/>
                          </a:solidFill>
                          <a:effectLst/>
                        </a:rPr>
                        <a:t>Market Data*</a:t>
                      </a:r>
                      <a:endParaRPr lang="en-US" sz="1800" u="none" strike="noStrike" dirty="0">
                        <a:effectLst/>
                      </a:endParaRPr>
                    </a:p>
                  </a:txBody>
                  <a:tcPr anchor="ctr">
                    <a:solidFill>
                      <a:srgbClr val="D92D39"/>
                    </a:solidFill>
                  </a:tcPr>
                </a:tc>
                <a:tc hMerge="1">
                  <a:txBody>
                    <a:bodyPr/>
                    <a:lstStyle/>
                    <a:p>
                      <a:endParaRPr lang="en-US"/>
                    </a:p>
                  </a:txBody>
                  <a:tcPr marL="0" marR="0" marT="0" marB="0" horzOverflow="overflow"/>
                </a:tc>
                <a:extLst>
                  <a:ext uri="{0D108BD9-81ED-4DB2-BD59-A6C34878D82A}">
                    <a16:rowId xmlns:a16="http://schemas.microsoft.com/office/drawing/2014/main" val="3994870837"/>
                  </a:ext>
                </a:extLst>
              </a:tr>
              <a:tr h="552704">
                <a:tc>
                  <a:txBody>
                    <a:bodyPr/>
                    <a:lstStyle/>
                    <a:p>
                      <a:pPr marL="0" algn="l" rtl="0" eaLnBrk="1" fontAlgn="t" latinLnBrk="0" hangingPunct="1">
                        <a:buNone/>
                      </a:pPr>
                      <a:r>
                        <a:rPr lang="en-US" sz="2000" u="none" strike="noStrike" kern="1200">
                          <a:solidFill>
                            <a:srgbClr val="000000"/>
                          </a:solidFill>
                          <a:effectLst/>
                        </a:rPr>
                        <a:t>Market Cap</a:t>
                      </a:r>
                      <a:endParaRPr lang="en-US" sz="1800" u="none" strike="noStrike">
                        <a:effectLst/>
                      </a:endParaRPr>
                    </a:p>
                  </a:txBody>
                  <a:tcPr/>
                </a:tc>
                <a:tc>
                  <a:txBody>
                    <a:bodyPr/>
                    <a:lstStyle/>
                    <a:p>
                      <a:pPr marL="0" algn="l" rtl="0" eaLnBrk="1" fontAlgn="t" latinLnBrk="0" hangingPunct="1">
                        <a:buNone/>
                      </a:pPr>
                      <a:r>
                        <a:rPr lang="en-US" sz="1800" u="none" strike="noStrike" kern="1200">
                          <a:solidFill>
                            <a:srgbClr val="000000"/>
                          </a:solidFill>
                          <a:effectLst/>
                        </a:rPr>
                        <a:t>$21.8B</a:t>
                      </a:r>
                      <a:endParaRPr lang="en-US" sz="1800" u="none" strike="noStrike">
                        <a:effectLst/>
                      </a:endParaRPr>
                    </a:p>
                  </a:txBody>
                  <a:tcPr/>
                </a:tc>
                <a:extLst>
                  <a:ext uri="{0D108BD9-81ED-4DB2-BD59-A6C34878D82A}">
                    <a16:rowId xmlns:a16="http://schemas.microsoft.com/office/drawing/2014/main" val="4035845148"/>
                  </a:ext>
                </a:extLst>
              </a:tr>
              <a:tr h="552704">
                <a:tc>
                  <a:txBody>
                    <a:bodyPr/>
                    <a:lstStyle/>
                    <a:p>
                      <a:pPr marL="0" algn="l" rtl="0" eaLnBrk="1" fontAlgn="t" latinLnBrk="0" hangingPunct="1">
                        <a:buNone/>
                      </a:pPr>
                      <a:r>
                        <a:rPr lang="en-US" sz="2000" u="none" strike="noStrike" kern="1200">
                          <a:solidFill>
                            <a:srgbClr val="000000"/>
                          </a:solidFill>
                          <a:effectLst/>
                        </a:rPr>
                        <a:t>Shares outstanding</a:t>
                      </a:r>
                      <a:endParaRPr lang="en-US" sz="1800" u="none" strike="noStrike">
                        <a:effectLst/>
                      </a:endParaRPr>
                    </a:p>
                  </a:txBody>
                  <a:tcPr>
                    <a:solidFill>
                      <a:schemeClr val="bg2">
                        <a:lumMod val="90000"/>
                      </a:schemeClr>
                    </a:solidFill>
                  </a:tcPr>
                </a:tc>
                <a:tc>
                  <a:txBody>
                    <a:bodyPr/>
                    <a:lstStyle/>
                    <a:p>
                      <a:pPr marL="0" algn="l" rtl="0" eaLnBrk="1" fontAlgn="t" latinLnBrk="0" hangingPunct="1">
                        <a:buNone/>
                      </a:pPr>
                      <a:r>
                        <a:rPr lang="en-US" sz="1800" u="none" strike="noStrike" kern="1200">
                          <a:solidFill>
                            <a:srgbClr val="000000"/>
                          </a:solidFill>
                          <a:effectLst/>
                        </a:rPr>
                        <a:t>868.1M</a:t>
                      </a:r>
                      <a:endParaRPr lang="en-US" sz="1800" u="none" strike="noStrike">
                        <a:effectLst/>
                      </a:endParaRPr>
                    </a:p>
                  </a:txBody>
                  <a:tcPr>
                    <a:solidFill>
                      <a:schemeClr val="bg2">
                        <a:lumMod val="90000"/>
                      </a:schemeClr>
                    </a:solidFill>
                  </a:tcPr>
                </a:tc>
                <a:extLst>
                  <a:ext uri="{0D108BD9-81ED-4DB2-BD59-A6C34878D82A}">
                    <a16:rowId xmlns:a16="http://schemas.microsoft.com/office/drawing/2014/main" val="938607910"/>
                  </a:ext>
                </a:extLst>
              </a:tr>
              <a:tr h="586105">
                <a:tc>
                  <a:txBody>
                    <a:bodyPr/>
                    <a:lstStyle/>
                    <a:p>
                      <a:pPr marL="0" algn="l" rtl="0" eaLnBrk="1" fontAlgn="t" latinLnBrk="0" hangingPunct="1">
                        <a:buNone/>
                      </a:pPr>
                      <a:r>
                        <a:rPr lang="en-US" sz="1800" u="none" strike="noStrike" kern="1200">
                          <a:solidFill>
                            <a:srgbClr val="000000"/>
                          </a:solidFill>
                          <a:effectLst/>
                        </a:rPr>
                        <a:t>52 Week Range</a:t>
                      </a:r>
                      <a:endParaRPr lang="en-US" sz="1800" u="none" strike="noStrike">
                        <a:effectLst/>
                      </a:endParaRPr>
                    </a:p>
                  </a:txBody>
                  <a:tcPr/>
                </a:tc>
                <a:tc>
                  <a:txBody>
                    <a:bodyPr/>
                    <a:lstStyle/>
                    <a:p>
                      <a:pPr marL="0" algn="l" rtl="0" eaLnBrk="1" fontAlgn="t" latinLnBrk="0" hangingPunct="1">
                        <a:buNone/>
                      </a:pPr>
                      <a:r>
                        <a:rPr lang="en-US" sz="1800" u="none" strike="noStrike" kern="1200" dirty="0">
                          <a:solidFill>
                            <a:srgbClr val="232A31"/>
                          </a:solidFill>
                          <a:effectLst/>
                        </a:rPr>
                        <a:t>$23.42 - 41.56</a:t>
                      </a:r>
                    </a:p>
                  </a:txBody>
                  <a:tcPr/>
                </a:tc>
                <a:extLst>
                  <a:ext uri="{0D108BD9-81ED-4DB2-BD59-A6C34878D82A}">
                    <a16:rowId xmlns:a16="http://schemas.microsoft.com/office/drawing/2014/main" val="25014600"/>
                  </a:ext>
                </a:extLst>
              </a:tr>
              <a:tr h="560705">
                <a:tc>
                  <a:txBody>
                    <a:bodyPr/>
                    <a:lstStyle/>
                    <a:p>
                      <a:pPr marL="0" algn="l" rtl="0" eaLnBrk="1" fontAlgn="t" latinLnBrk="0" hangingPunct="1">
                        <a:buNone/>
                      </a:pPr>
                      <a:r>
                        <a:rPr lang="en-US" sz="2000" u="none" strike="noStrike" kern="1200">
                          <a:solidFill>
                            <a:srgbClr val="000000"/>
                          </a:solidFill>
                          <a:effectLst/>
                        </a:rPr>
                        <a:t>FY24 EPS</a:t>
                      </a:r>
                      <a:endParaRPr lang="en-US" sz="1800" u="none" strike="noStrike">
                        <a:effectLst/>
                      </a:endParaRPr>
                    </a:p>
                  </a:txBody>
                  <a:tcPr>
                    <a:solidFill>
                      <a:schemeClr val="bg2">
                        <a:lumMod val="90000"/>
                      </a:schemeClr>
                    </a:solidFill>
                  </a:tcPr>
                </a:tc>
                <a:tc>
                  <a:txBody>
                    <a:bodyPr/>
                    <a:lstStyle/>
                    <a:p>
                      <a:pPr marL="0" algn="l" rtl="0" eaLnBrk="1" fontAlgn="t" latinLnBrk="0" hangingPunct="1">
                        <a:buNone/>
                      </a:pPr>
                      <a:r>
                        <a:rPr lang="en-US" sz="1800" u="none" strike="noStrike" kern="1200" dirty="0">
                          <a:solidFill>
                            <a:srgbClr val="000000"/>
                          </a:solidFill>
                          <a:effectLst/>
                        </a:rPr>
                        <a:t>$2.83</a:t>
                      </a:r>
                      <a:endParaRPr lang="en-US" sz="1800" u="none" strike="noStrike" dirty="0">
                        <a:effectLst/>
                      </a:endParaRPr>
                    </a:p>
                  </a:txBody>
                  <a:tcPr>
                    <a:solidFill>
                      <a:schemeClr val="bg2">
                        <a:lumMod val="90000"/>
                      </a:schemeClr>
                    </a:solidFill>
                  </a:tcPr>
                </a:tc>
                <a:extLst>
                  <a:ext uri="{0D108BD9-81ED-4DB2-BD59-A6C34878D82A}">
                    <a16:rowId xmlns:a16="http://schemas.microsoft.com/office/drawing/2014/main" val="2266272802"/>
                  </a:ext>
                </a:extLst>
              </a:tr>
              <a:tr h="586105">
                <a:tc>
                  <a:txBody>
                    <a:bodyPr/>
                    <a:lstStyle/>
                    <a:p>
                      <a:pPr marL="0" algn="l" rtl="0" eaLnBrk="1" fontAlgn="t" latinLnBrk="0" hangingPunct="1">
                        <a:buNone/>
                      </a:pPr>
                      <a:r>
                        <a:rPr lang="en-US" sz="2000" u="none" strike="noStrike" kern="1200">
                          <a:solidFill>
                            <a:srgbClr val="000000"/>
                          </a:solidFill>
                          <a:effectLst/>
                        </a:rPr>
                        <a:t>Current Price</a:t>
                      </a:r>
                      <a:endParaRPr lang="en-US" sz="1800" u="none" strike="noStrike">
                        <a:effectLst/>
                      </a:endParaRPr>
                    </a:p>
                  </a:txBody>
                  <a:tcPr/>
                </a:tc>
                <a:tc>
                  <a:txBody>
                    <a:bodyPr/>
                    <a:lstStyle/>
                    <a:p>
                      <a:pPr marL="0" algn="l" rtl="0" eaLnBrk="1" fontAlgn="t" latinLnBrk="0" hangingPunct="1">
                        <a:buNone/>
                      </a:pPr>
                      <a:r>
                        <a:rPr lang="en-US" sz="1800" u="none" strike="noStrike" kern="1200">
                          <a:solidFill>
                            <a:srgbClr val="000000"/>
                          </a:solidFill>
                          <a:effectLst/>
                        </a:rPr>
                        <a:t>$25.07</a:t>
                      </a:r>
                      <a:endParaRPr lang="en-US" sz="1800" u="none" strike="noStrike">
                        <a:effectLst/>
                      </a:endParaRPr>
                    </a:p>
                  </a:txBody>
                  <a:tcPr/>
                </a:tc>
                <a:extLst>
                  <a:ext uri="{0D108BD9-81ED-4DB2-BD59-A6C34878D82A}">
                    <a16:rowId xmlns:a16="http://schemas.microsoft.com/office/drawing/2014/main" val="2309211366"/>
                  </a:ext>
                </a:extLst>
              </a:tr>
              <a:tr h="502412">
                <a:tc>
                  <a:txBody>
                    <a:bodyPr/>
                    <a:lstStyle/>
                    <a:p>
                      <a:pPr marL="0" algn="l" rtl="0" eaLnBrk="1" fontAlgn="t" latinLnBrk="0" hangingPunct="1">
                        <a:buNone/>
                      </a:pPr>
                      <a:r>
                        <a:rPr lang="en-US" sz="2000" u="none" strike="noStrike" kern="1200">
                          <a:solidFill>
                            <a:srgbClr val="000000"/>
                          </a:solidFill>
                          <a:effectLst/>
                        </a:rPr>
                        <a:t>Revenue </a:t>
                      </a:r>
                      <a:endParaRPr lang="en-US" sz="1800" u="none" strike="noStrike">
                        <a:effectLst/>
                      </a:endParaRPr>
                    </a:p>
                  </a:txBody>
                  <a:tcPr>
                    <a:solidFill>
                      <a:schemeClr val="bg2">
                        <a:lumMod val="90000"/>
                      </a:schemeClr>
                    </a:solidFill>
                  </a:tcPr>
                </a:tc>
                <a:tc>
                  <a:txBody>
                    <a:bodyPr/>
                    <a:lstStyle/>
                    <a:p>
                      <a:pPr marL="0" algn="l" rtl="0" eaLnBrk="1" fontAlgn="t" latinLnBrk="0" hangingPunct="1">
                        <a:buNone/>
                      </a:pPr>
                      <a:r>
                        <a:rPr lang="en-US" sz="1800" u="none" strike="noStrike" kern="1200">
                          <a:solidFill>
                            <a:srgbClr val="000000"/>
                          </a:solidFill>
                          <a:effectLst/>
                        </a:rPr>
                        <a:t>$25.5 B</a:t>
                      </a:r>
                      <a:endParaRPr lang="en-US" sz="1800" u="none" strike="noStrike">
                        <a:effectLst/>
                      </a:endParaRPr>
                    </a:p>
                  </a:txBody>
                  <a:tcPr>
                    <a:solidFill>
                      <a:schemeClr val="bg2">
                        <a:lumMod val="90000"/>
                      </a:schemeClr>
                    </a:solidFill>
                  </a:tcPr>
                </a:tc>
                <a:extLst>
                  <a:ext uri="{0D108BD9-81ED-4DB2-BD59-A6C34878D82A}">
                    <a16:rowId xmlns:a16="http://schemas.microsoft.com/office/drawing/2014/main" val="3353299734"/>
                  </a:ext>
                </a:extLst>
              </a:tr>
              <a:tr h="619633">
                <a:tc>
                  <a:txBody>
                    <a:bodyPr/>
                    <a:lstStyle/>
                    <a:p>
                      <a:pPr marL="0" algn="l" rtl="0" eaLnBrk="1" fontAlgn="t" latinLnBrk="0" hangingPunct="1">
                        <a:buNone/>
                      </a:pPr>
                      <a:r>
                        <a:rPr lang="en-US" sz="2000" u="none" strike="noStrike" kern="1200">
                          <a:solidFill>
                            <a:srgbClr val="000000"/>
                          </a:solidFill>
                          <a:effectLst/>
                        </a:rPr>
                        <a:t>1 YR return</a:t>
                      </a:r>
                      <a:endParaRPr lang="en-US" sz="1800" u="none" strike="noStrike">
                        <a:effectLst/>
                      </a:endParaRPr>
                    </a:p>
                  </a:txBody>
                  <a:tcPr/>
                </a:tc>
                <a:tc>
                  <a:txBody>
                    <a:bodyPr/>
                    <a:lstStyle/>
                    <a:p>
                      <a:pPr marL="0" algn="l" rtl="0" eaLnBrk="1" fontAlgn="t" latinLnBrk="0" hangingPunct="1">
                        <a:buNone/>
                      </a:pPr>
                      <a:r>
                        <a:rPr lang="en-US" sz="1800" u="none" strike="noStrike" kern="1200" dirty="0">
                          <a:solidFill>
                            <a:srgbClr val="000000"/>
                          </a:solidFill>
                          <a:effectLst/>
                        </a:rPr>
                        <a:t>-36.4%</a:t>
                      </a:r>
                      <a:endParaRPr lang="en-US" sz="1800" u="none" strike="noStrike" dirty="0">
                        <a:effectLst/>
                      </a:endParaRPr>
                    </a:p>
                  </a:txBody>
                  <a:tcPr/>
                </a:tc>
                <a:extLst>
                  <a:ext uri="{0D108BD9-81ED-4DB2-BD59-A6C34878D82A}">
                    <a16:rowId xmlns:a16="http://schemas.microsoft.com/office/drawing/2014/main" val="1527535957"/>
                  </a:ext>
                </a:extLst>
              </a:tr>
            </a:tbl>
          </a:graphicData>
        </a:graphic>
      </p:graphicFrame>
      <p:sp>
        <p:nvSpPr>
          <p:cNvPr id="7" name="TextBox 6">
            <a:extLst>
              <a:ext uri="{FF2B5EF4-FFF2-40B4-BE49-F238E27FC236}">
                <a16:creationId xmlns:a16="http://schemas.microsoft.com/office/drawing/2014/main" id="{CDEBAC9B-6016-B381-256B-A421E6792641}"/>
              </a:ext>
            </a:extLst>
          </p:cNvPr>
          <p:cNvSpPr txBox="1"/>
          <p:nvPr/>
        </p:nvSpPr>
        <p:spPr>
          <a:xfrm>
            <a:off x="0" y="6581913"/>
            <a:ext cx="732182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*Data as of 3/28/2025</a:t>
            </a:r>
          </a:p>
        </p:txBody>
      </p:sp>
      <p:sp>
        <p:nvSpPr>
          <p:cNvPr id="8" name="TextBox 7">
            <a:extLst>
              <a:ext uri="{FF2B5EF4-FFF2-40B4-BE49-F238E27FC236}">
                <a16:creationId xmlns:a16="http://schemas.microsoft.com/office/drawing/2014/main" id="{22399F79-4211-F660-6A0B-D5B1FEB063C1}"/>
              </a:ext>
            </a:extLst>
          </p:cNvPr>
          <p:cNvSpPr txBox="1"/>
          <p:nvPr/>
        </p:nvSpPr>
        <p:spPr>
          <a:xfrm>
            <a:off x="5962815" y="1537914"/>
            <a:ext cx="566707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Halliburton is a global oilfield services leader, helping energy companies drill, evaluate, and produce oil and gas efficiently. Its two main segments—Completion &amp; Production and Drilling &amp; Evaluation—drive innovation in hydraulic fracturing, digital tech, and global energy solutions.</a:t>
            </a:r>
            <a:endParaRPr lang="en-US"/>
          </a:p>
          <a:p>
            <a:pPr algn="l"/>
            <a:endParaRPr lang="en-US"/>
          </a:p>
        </p:txBody>
      </p:sp>
      <p:graphicFrame>
        <p:nvGraphicFramePr>
          <p:cNvPr id="11" name="Table 10">
            <a:extLst>
              <a:ext uri="{FF2B5EF4-FFF2-40B4-BE49-F238E27FC236}">
                <a16:creationId xmlns:a16="http://schemas.microsoft.com/office/drawing/2014/main" id="{5D7579A9-2025-A88B-8946-A90A01B9B878}"/>
              </a:ext>
            </a:extLst>
          </p:cNvPr>
          <p:cNvGraphicFramePr>
            <a:graphicFrameLocks noGrp="1"/>
          </p:cNvGraphicFramePr>
          <p:nvPr>
            <p:extLst>
              <p:ext uri="{D42A27DB-BD31-4B8C-83A1-F6EECF244321}">
                <p14:modId xmlns:p14="http://schemas.microsoft.com/office/powerpoint/2010/main" val="3492277698"/>
              </p:ext>
            </p:extLst>
          </p:nvPr>
        </p:nvGraphicFramePr>
        <p:xfrm>
          <a:off x="5725160" y="3561080"/>
          <a:ext cx="6208444" cy="2806105"/>
        </p:xfrm>
        <a:graphic>
          <a:graphicData uri="http://schemas.openxmlformats.org/drawingml/2006/table">
            <a:tbl>
              <a:tblPr firstRow="1" bandRow="1">
                <a:tableStyleId>{5C22544A-7EE6-4342-B048-85BDC9FD1C3A}</a:tableStyleId>
              </a:tblPr>
              <a:tblGrid>
                <a:gridCol w="1138552">
                  <a:extLst>
                    <a:ext uri="{9D8B030D-6E8A-4147-A177-3AD203B41FA5}">
                      <a16:colId xmlns:a16="http://schemas.microsoft.com/office/drawing/2014/main" val="479286722"/>
                    </a:ext>
                  </a:extLst>
                </a:gridCol>
                <a:gridCol w="971826">
                  <a:extLst>
                    <a:ext uri="{9D8B030D-6E8A-4147-A177-3AD203B41FA5}">
                      <a16:colId xmlns:a16="http://schemas.microsoft.com/office/drawing/2014/main" val="1917481679"/>
                    </a:ext>
                  </a:extLst>
                </a:gridCol>
                <a:gridCol w="971826">
                  <a:extLst>
                    <a:ext uri="{9D8B030D-6E8A-4147-A177-3AD203B41FA5}">
                      <a16:colId xmlns:a16="http://schemas.microsoft.com/office/drawing/2014/main" val="221547460"/>
                    </a:ext>
                  </a:extLst>
                </a:gridCol>
                <a:gridCol w="982869">
                  <a:extLst>
                    <a:ext uri="{9D8B030D-6E8A-4147-A177-3AD203B41FA5}">
                      <a16:colId xmlns:a16="http://schemas.microsoft.com/office/drawing/2014/main" val="3356928194"/>
                    </a:ext>
                  </a:extLst>
                </a:gridCol>
                <a:gridCol w="1281040">
                  <a:extLst>
                    <a:ext uri="{9D8B030D-6E8A-4147-A177-3AD203B41FA5}">
                      <a16:colId xmlns:a16="http://schemas.microsoft.com/office/drawing/2014/main" val="3769482090"/>
                    </a:ext>
                  </a:extLst>
                </a:gridCol>
                <a:gridCol w="862331">
                  <a:extLst>
                    <a:ext uri="{9D8B030D-6E8A-4147-A177-3AD203B41FA5}">
                      <a16:colId xmlns:a16="http://schemas.microsoft.com/office/drawing/2014/main" val="4153954431"/>
                    </a:ext>
                  </a:extLst>
                </a:gridCol>
              </a:tblGrid>
              <a:tr h="846814">
                <a:tc>
                  <a:txBody>
                    <a:bodyPr/>
                    <a:lstStyle/>
                    <a:p>
                      <a:pPr marL="0" algn="ctr" rtl="0" eaLnBrk="1" fontAlgn="ctr" latinLnBrk="0" hangingPunct="1">
                        <a:buNone/>
                      </a:pPr>
                      <a:r>
                        <a:rPr lang="en-US" sz="1200" b="1" i="0" u="none" strike="noStrike" kern="1200">
                          <a:solidFill>
                            <a:srgbClr val="FFFFFF"/>
                          </a:solidFill>
                          <a:effectLst/>
                          <a:latin typeface="Aptos"/>
                        </a:rPr>
                        <a:t>Absolute Valuation</a:t>
                      </a:r>
                      <a:endParaRPr lang="en-US" sz="1200" b="0" i="0" u="none" strike="noStrike">
                        <a:effectLst/>
                        <a:latin typeface="Apto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2D39"/>
                    </a:solidFill>
                  </a:tcPr>
                </a:tc>
                <a:tc>
                  <a:txBody>
                    <a:bodyPr/>
                    <a:lstStyle/>
                    <a:p>
                      <a:pPr marL="0" algn="ctr" rtl="0" eaLnBrk="1" fontAlgn="ctr" latinLnBrk="0" hangingPunct="1">
                        <a:buNone/>
                      </a:pPr>
                      <a:r>
                        <a:rPr lang="en-US" sz="1200" b="1" i="0" u="none" strike="noStrike" kern="1200">
                          <a:solidFill>
                            <a:srgbClr val="FFFFFF"/>
                          </a:solidFill>
                          <a:effectLst/>
                          <a:latin typeface="Aptos"/>
                        </a:rPr>
                        <a:t>Current price ($)</a:t>
                      </a:r>
                      <a:endParaRPr lang="en-US" sz="1200" b="0" i="0" u="none" strike="noStrike">
                        <a:effectLst/>
                        <a:latin typeface="Apto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2D39"/>
                    </a:solidFill>
                  </a:tcPr>
                </a:tc>
                <a:tc>
                  <a:txBody>
                    <a:bodyPr/>
                    <a:lstStyle/>
                    <a:p>
                      <a:pPr marL="0" algn="ctr" rtl="0" eaLnBrk="1" fontAlgn="ctr" latinLnBrk="0" hangingPunct="1">
                        <a:buNone/>
                      </a:pPr>
                      <a:r>
                        <a:rPr lang="en-US" sz="1200" b="1" i="0" u="none" strike="noStrike" kern="1200">
                          <a:solidFill>
                            <a:srgbClr val="FFFFFF"/>
                          </a:solidFill>
                          <a:effectLst/>
                          <a:latin typeface="Aptos"/>
                        </a:rPr>
                        <a:t>Current Multiple</a:t>
                      </a:r>
                      <a:endParaRPr lang="en-US" sz="1200" b="0" i="0" u="none" strike="noStrike">
                        <a:effectLst/>
                        <a:latin typeface="Apto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2D39"/>
                    </a:solidFill>
                  </a:tcPr>
                </a:tc>
                <a:tc>
                  <a:txBody>
                    <a:bodyPr/>
                    <a:lstStyle/>
                    <a:p>
                      <a:pPr marL="0" algn="ctr" rtl="0" eaLnBrk="1" fontAlgn="ctr" latinLnBrk="0" hangingPunct="1">
                        <a:buNone/>
                      </a:pPr>
                      <a:r>
                        <a:rPr lang="en-US" sz="1200" b="1" i="0" u="none" strike="noStrike" kern="1200">
                          <a:solidFill>
                            <a:srgbClr val="FFFFFF"/>
                          </a:solidFill>
                          <a:effectLst/>
                          <a:latin typeface="Aptos"/>
                        </a:rPr>
                        <a:t>Target Multiple</a:t>
                      </a:r>
                      <a:endParaRPr lang="en-US" sz="1200" b="0" i="0" u="none" strike="noStrike">
                        <a:effectLst/>
                        <a:latin typeface="Apto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2D39"/>
                    </a:solidFill>
                  </a:tcPr>
                </a:tc>
                <a:tc>
                  <a:txBody>
                    <a:bodyPr/>
                    <a:lstStyle/>
                    <a:p>
                      <a:pPr marL="0" algn="ctr" rtl="0" eaLnBrk="1" fontAlgn="ctr" latinLnBrk="0" hangingPunct="1">
                        <a:buNone/>
                      </a:pPr>
                      <a:r>
                        <a:rPr lang="en-US" sz="1200" b="1" i="0" u="none" strike="noStrike" kern="1200">
                          <a:solidFill>
                            <a:srgbClr val="FFFFFF"/>
                          </a:solidFill>
                          <a:effectLst/>
                          <a:latin typeface="Aptos"/>
                        </a:rPr>
                        <a:t>Target/Current (%)</a:t>
                      </a:r>
                      <a:endParaRPr lang="en-US" sz="1200" b="0" i="0" u="none" strike="noStrike">
                        <a:effectLst/>
                        <a:latin typeface="Apto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2D39"/>
                    </a:solidFill>
                  </a:tcPr>
                </a:tc>
                <a:tc>
                  <a:txBody>
                    <a:bodyPr/>
                    <a:lstStyle/>
                    <a:p>
                      <a:pPr marL="0" algn="ctr" rtl="0" eaLnBrk="1" fontAlgn="ctr" latinLnBrk="0" hangingPunct="1">
                        <a:buNone/>
                      </a:pPr>
                      <a:r>
                        <a:rPr lang="en-US" sz="1200" b="1" i="0" u="none" strike="noStrike" kern="1200">
                          <a:solidFill>
                            <a:srgbClr val="FFFFFF"/>
                          </a:solidFill>
                          <a:effectLst/>
                          <a:latin typeface="Aptos"/>
                        </a:rPr>
                        <a:t>Target Price</a:t>
                      </a:r>
                      <a:endParaRPr lang="en-US" sz="1200" b="0" i="0" u="none" strike="noStrike">
                        <a:effectLst/>
                        <a:latin typeface="Aptos"/>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92D39"/>
                    </a:solidFill>
                  </a:tcPr>
                </a:tc>
                <a:extLst>
                  <a:ext uri="{0D108BD9-81ED-4DB2-BD59-A6C34878D82A}">
                    <a16:rowId xmlns:a16="http://schemas.microsoft.com/office/drawing/2014/main" val="2379997018"/>
                  </a:ext>
                </a:extLst>
              </a:tr>
              <a:tr h="387115">
                <a:tc>
                  <a:txBody>
                    <a:bodyPr/>
                    <a:lstStyle/>
                    <a:p>
                      <a:pPr marL="0" algn="l" rtl="0" eaLnBrk="1" fontAlgn="ctr" latinLnBrk="0" hangingPunct="1">
                        <a:buNone/>
                      </a:pPr>
                      <a:r>
                        <a:rPr lang="en-US" sz="1800" b="1" i="0" u="none" strike="noStrike" kern="1200">
                          <a:solidFill>
                            <a:srgbClr val="233A44"/>
                          </a:solidFill>
                          <a:effectLst/>
                          <a:highlight>
                            <a:srgbClr val="BFBFBF"/>
                          </a:highlight>
                          <a:latin typeface="Calibri"/>
                        </a:rPr>
                        <a:t>P/E</a:t>
                      </a:r>
                      <a:endParaRPr lang="en-US" sz="1800" b="0" i="0" u="none" strike="noStrike">
                        <a:effectLst/>
                        <a:latin typeface="Calibri"/>
                      </a:endParaRPr>
                    </a:p>
                  </a:txBody>
                  <a:tcPr marL="68580" marR="68580" marT="91440" marB="914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BFBF"/>
                    </a:solidFill>
                  </a:tcPr>
                </a:tc>
                <a:tc>
                  <a:txBody>
                    <a:bodyPr/>
                    <a:lstStyle/>
                    <a:p>
                      <a:pPr marL="0" algn="l" rtl="0" eaLnBrk="1" fontAlgn="ctr" latinLnBrk="0" hangingPunct="1">
                        <a:buNone/>
                      </a:pPr>
                      <a:r>
                        <a:rPr lang="en-US" sz="1800" b="1" i="0" u="none" strike="noStrike" kern="1200">
                          <a:solidFill>
                            <a:srgbClr val="233A44"/>
                          </a:solidFill>
                          <a:effectLst/>
                          <a:highlight>
                            <a:srgbClr val="BFBFBF"/>
                          </a:highlight>
                          <a:latin typeface="Calibri"/>
                        </a:rPr>
                        <a:t>25.07</a:t>
                      </a:r>
                    </a:p>
                  </a:txBody>
                  <a:tcPr marL="68580" marR="68580" marT="91440" marB="914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38100" cap="flat" cmpd="sng" algn="ctr">
                      <a:solidFill>
                        <a:srgbClr val="FFFFFF"/>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BFBF"/>
                    </a:solidFill>
                  </a:tcPr>
                </a:tc>
                <a:tc>
                  <a:txBody>
                    <a:bodyPr/>
                    <a:lstStyle/>
                    <a:p>
                      <a:pPr marL="0" algn="l" rtl="0" eaLnBrk="1" fontAlgn="t" latinLnBrk="0" hangingPunct="1">
                        <a:buNone/>
                      </a:pPr>
                      <a:r>
                        <a:rPr lang="en-US" sz="1800" b="0" i="0" u="none" strike="noStrike" kern="1200">
                          <a:solidFill>
                            <a:srgbClr val="000000"/>
                          </a:solidFill>
                          <a:effectLst/>
                          <a:latin typeface="Aptos"/>
                        </a:rPr>
                        <a:t>8.89</a:t>
                      </a:r>
                    </a:p>
                  </a:txBody>
                  <a:tcP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Aptos"/>
                        </a:rPr>
                        <a:t>12.0</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Aptos"/>
                        </a:rPr>
                        <a:t>135%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Aptos"/>
                        </a:rPr>
                        <a:t>33.84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428336508"/>
                  </a:ext>
                </a:extLst>
              </a:tr>
              <a:tr h="508089">
                <a:tc>
                  <a:txBody>
                    <a:bodyPr/>
                    <a:lstStyle/>
                    <a:p>
                      <a:pPr marL="0" algn="l" rtl="0" eaLnBrk="1" fontAlgn="ctr" latinLnBrk="0" hangingPunct="1">
                        <a:buNone/>
                      </a:pPr>
                      <a:r>
                        <a:rPr lang="en-US" sz="1800" b="1" i="0" u="none" strike="noStrike" kern="1200">
                          <a:solidFill>
                            <a:srgbClr val="233A44"/>
                          </a:solidFill>
                          <a:effectLst/>
                          <a:highlight>
                            <a:srgbClr val="BFBFBF"/>
                          </a:highlight>
                          <a:latin typeface="Calibri"/>
                        </a:rPr>
                        <a:t>P/B</a:t>
                      </a:r>
                      <a:endParaRPr lang="en-US" sz="1800" b="0" i="0" u="none" strike="noStrike">
                        <a:effectLst/>
                        <a:latin typeface="Calibri"/>
                      </a:endParaRPr>
                    </a:p>
                  </a:txBody>
                  <a:tcPr marL="68580" marR="68580" marT="91440" marB="914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BFBF"/>
                    </a:solidFill>
                  </a:tcPr>
                </a:tc>
                <a:tc>
                  <a:txBody>
                    <a:bodyPr/>
                    <a:lstStyle/>
                    <a:p>
                      <a:pPr marL="0" algn="l" rtl="0" eaLnBrk="1" fontAlgn="ctr" latinLnBrk="0" hangingPunct="1">
                        <a:buNone/>
                      </a:pPr>
                      <a:r>
                        <a:rPr lang="en-US" sz="1800" b="1" i="0" u="none" strike="noStrike" kern="1200">
                          <a:solidFill>
                            <a:srgbClr val="233A44"/>
                          </a:solidFill>
                          <a:effectLst/>
                          <a:highlight>
                            <a:srgbClr val="BFBFBF"/>
                          </a:highlight>
                          <a:latin typeface="Calibri"/>
                        </a:rPr>
                        <a:t>25.07</a:t>
                      </a:r>
                    </a:p>
                  </a:txBody>
                  <a:tcPr marL="68580" marR="68580" marT="91440" marB="914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BFBF"/>
                    </a:solidFill>
                  </a:tcPr>
                </a:tc>
                <a:tc>
                  <a:txBody>
                    <a:bodyPr/>
                    <a:lstStyle/>
                    <a:p>
                      <a:pPr marL="0" algn="l" rtl="0" eaLnBrk="1" fontAlgn="t" latinLnBrk="0" hangingPunct="1">
                        <a:buNone/>
                      </a:pPr>
                      <a:r>
                        <a:rPr lang="en-US" sz="1800" b="0" i="0" u="none" strike="noStrike" kern="1200">
                          <a:solidFill>
                            <a:srgbClr val="000000"/>
                          </a:solidFill>
                          <a:effectLst/>
                          <a:latin typeface="Aptos"/>
                        </a:rPr>
                        <a:t>2.07</a:t>
                      </a:r>
                    </a:p>
                  </a:txBody>
                  <a:tcP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Aptos"/>
                        </a:rPr>
                        <a:t>2.8</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Aptos"/>
                        </a:rPr>
                        <a:t>135%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Aptos"/>
                        </a:rPr>
                        <a:t>33.84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3042144875"/>
                  </a:ext>
                </a:extLst>
              </a:tr>
              <a:tr h="508089">
                <a:tc>
                  <a:txBody>
                    <a:bodyPr/>
                    <a:lstStyle/>
                    <a:p>
                      <a:pPr marL="0" algn="l" rtl="0" eaLnBrk="1" fontAlgn="ctr" latinLnBrk="0" hangingPunct="1">
                        <a:buNone/>
                      </a:pPr>
                      <a:r>
                        <a:rPr lang="en-US" sz="1800" b="1" i="0" u="none" strike="noStrike" kern="1200">
                          <a:solidFill>
                            <a:srgbClr val="233A44"/>
                          </a:solidFill>
                          <a:effectLst/>
                          <a:highlight>
                            <a:srgbClr val="BFBFBF"/>
                          </a:highlight>
                          <a:latin typeface="Calibri"/>
                        </a:rPr>
                        <a:t>P/S</a:t>
                      </a:r>
                      <a:endParaRPr lang="en-US" sz="1800" b="0" i="0" u="none" strike="noStrike">
                        <a:effectLst/>
                        <a:latin typeface="Calibri"/>
                      </a:endParaRPr>
                    </a:p>
                  </a:txBody>
                  <a:tcPr marL="68580" marR="68580" marT="91440" marB="914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BFBF"/>
                    </a:solidFill>
                  </a:tcPr>
                </a:tc>
                <a:tc>
                  <a:txBody>
                    <a:bodyPr/>
                    <a:lstStyle/>
                    <a:p>
                      <a:pPr marL="0" algn="l" rtl="0" eaLnBrk="1" fontAlgn="ctr" latinLnBrk="0" hangingPunct="1">
                        <a:buNone/>
                      </a:pPr>
                      <a:r>
                        <a:rPr lang="en-US" sz="1800" b="1" i="0" u="none" strike="noStrike" kern="1200">
                          <a:solidFill>
                            <a:srgbClr val="233A44"/>
                          </a:solidFill>
                          <a:effectLst/>
                          <a:highlight>
                            <a:srgbClr val="BFBFBF"/>
                          </a:highlight>
                          <a:latin typeface="Aptos"/>
                        </a:rPr>
                        <a:t>25.07</a:t>
                      </a:r>
                    </a:p>
                  </a:txBody>
                  <a:tcPr marL="68580" marR="68580" marT="91440" marB="914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BFBF"/>
                    </a:solidFill>
                  </a:tcPr>
                </a:tc>
                <a:tc>
                  <a:txBody>
                    <a:bodyPr/>
                    <a:lstStyle/>
                    <a:p>
                      <a:pPr marL="0" algn="l" rtl="0" eaLnBrk="1" fontAlgn="t" latinLnBrk="0" hangingPunct="1">
                        <a:buNone/>
                      </a:pPr>
                      <a:r>
                        <a:rPr lang="en-US" sz="1800" b="0" i="0" u="none" strike="noStrike" kern="1200">
                          <a:solidFill>
                            <a:srgbClr val="000000"/>
                          </a:solidFill>
                          <a:effectLst/>
                          <a:latin typeface="Aptos"/>
                        </a:rPr>
                        <a:t>0.96</a:t>
                      </a:r>
                    </a:p>
                  </a:txBody>
                  <a:tcP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Aptos"/>
                        </a:rPr>
                        <a:t>1.3</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Aptos"/>
                        </a:rPr>
                        <a:t>135%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tc>
                  <a:txBody>
                    <a:bodyPr/>
                    <a:lstStyle/>
                    <a:p>
                      <a:pPr marL="0" algn="l" rtl="0" eaLnBrk="1" fontAlgn="t" latinLnBrk="0" hangingPunct="1">
                        <a:buNone/>
                      </a:pPr>
                      <a:r>
                        <a:rPr lang="en-US" sz="1800" b="0" i="0" u="none" strike="noStrike" kern="1200">
                          <a:solidFill>
                            <a:srgbClr val="000000"/>
                          </a:solidFill>
                          <a:effectLst/>
                          <a:latin typeface="Aptos"/>
                        </a:rPr>
                        <a:t>33.84</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2D8"/>
                    </a:solidFill>
                  </a:tcPr>
                </a:tc>
                <a:extLst>
                  <a:ext uri="{0D108BD9-81ED-4DB2-BD59-A6C34878D82A}">
                    <a16:rowId xmlns:a16="http://schemas.microsoft.com/office/drawing/2014/main" val="3219129553"/>
                  </a:ext>
                </a:extLst>
              </a:tr>
              <a:tr h="485913">
                <a:tc>
                  <a:txBody>
                    <a:bodyPr/>
                    <a:lstStyle/>
                    <a:p>
                      <a:pPr marL="0" algn="l" rtl="0" eaLnBrk="1" fontAlgn="ctr" latinLnBrk="0" hangingPunct="1">
                        <a:buNone/>
                      </a:pPr>
                      <a:r>
                        <a:rPr lang="en-US" sz="1800" b="1" i="0" u="none" strike="noStrike" kern="1200">
                          <a:solidFill>
                            <a:srgbClr val="233A44"/>
                          </a:solidFill>
                          <a:effectLst/>
                          <a:highlight>
                            <a:srgbClr val="BFBFBF"/>
                          </a:highlight>
                          <a:latin typeface="Calibri"/>
                        </a:rPr>
                        <a:t>P/EBITDA</a:t>
                      </a:r>
                      <a:endParaRPr lang="en-US" sz="1800" b="0" i="0" u="none" strike="noStrike">
                        <a:effectLst/>
                        <a:latin typeface="Calibri"/>
                      </a:endParaRPr>
                    </a:p>
                  </a:txBody>
                  <a:tcPr marL="68580" marR="68580" marT="91440" marB="914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BFBF"/>
                    </a:solidFill>
                  </a:tcPr>
                </a:tc>
                <a:tc>
                  <a:txBody>
                    <a:bodyPr/>
                    <a:lstStyle/>
                    <a:p>
                      <a:pPr marL="0" algn="l" rtl="0" eaLnBrk="1" fontAlgn="ctr" latinLnBrk="0" hangingPunct="1">
                        <a:buNone/>
                      </a:pPr>
                      <a:r>
                        <a:rPr lang="en-US" sz="1800" b="1" i="0" u="none" strike="noStrike" kern="1200">
                          <a:solidFill>
                            <a:srgbClr val="233A44"/>
                          </a:solidFill>
                          <a:effectLst/>
                          <a:highlight>
                            <a:srgbClr val="BFBFBF"/>
                          </a:highlight>
                          <a:latin typeface="Aptos"/>
                        </a:rPr>
                        <a:t>25.07</a:t>
                      </a:r>
                    </a:p>
                  </a:txBody>
                  <a:tcPr marL="68580" marR="68580" marT="91440" marB="9144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BFBFBF"/>
                    </a:solidFill>
                  </a:tcPr>
                </a:tc>
                <a:tc>
                  <a:txBody>
                    <a:bodyPr/>
                    <a:lstStyle/>
                    <a:p>
                      <a:pPr marL="0" algn="l" rtl="0" eaLnBrk="1" fontAlgn="t" latinLnBrk="0" hangingPunct="1">
                        <a:buNone/>
                      </a:pPr>
                      <a:r>
                        <a:rPr lang="en-US" sz="1800" b="0" i="0" u="none" strike="noStrike" kern="1200">
                          <a:solidFill>
                            <a:srgbClr val="000000"/>
                          </a:solidFill>
                          <a:effectLst/>
                          <a:latin typeface="Aptos"/>
                        </a:rPr>
                        <a:t>5.83</a:t>
                      </a:r>
                    </a:p>
                  </a:txBody>
                  <a:tcPr>
                    <a:lnL w="9525"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Aptos"/>
                        </a:rPr>
                        <a:t>7.5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Aptos"/>
                        </a:rPr>
                        <a:t>129%</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tc>
                  <a:txBody>
                    <a:bodyPr/>
                    <a:lstStyle/>
                    <a:p>
                      <a:pPr marL="0" algn="l" rtl="0" eaLnBrk="1" fontAlgn="t" latinLnBrk="0" hangingPunct="1">
                        <a:buNone/>
                      </a:pPr>
                      <a:r>
                        <a:rPr lang="en-US" sz="1800" b="0" i="0" u="none" strike="noStrike" kern="1200">
                          <a:solidFill>
                            <a:srgbClr val="000000"/>
                          </a:solidFill>
                          <a:effectLst/>
                          <a:latin typeface="Aptos"/>
                        </a:rPr>
                        <a:t>32.25</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AED"/>
                    </a:solidFill>
                  </a:tcPr>
                </a:tc>
                <a:extLst>
                  <a:ext uri="{0D108BD9-81ED-4DB2-BD59-A6C34878D82A}">
                    <a16:rowId xmlns:a16="http://schemas.microsoft.com/office/drawing/2014/main" val="2386449999"/>
                  </a:ext>
                </a:extLst>
              </a:tr>
            </a:tbl>
          </a:graphicData>
        </a:graphic>
      </p:graphicFrame>
    </p:spTree>
    <p:extLst>
      <p:ext uri="{BB962C8B-B14F-4D97-AF65-F5344CB8AC3E}">
        <p14:creationId xmlns:p14="http://schemas.microsoft.com/office/powerpoint/2010/main" val="408083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CD6AA-77B9-3631-267E-09A23EB54957}"/>
              </a:ext>
            </a:extLst>
          </p:cNvPr>
          <p:cNvSpPr>
            <a:spLocks noGrp="1"/>
          </p:cNvSpPr>
          <p:nvPr>
            <p:ph type="title"/>
          </p:nvPr>
        </p:nvSpPr>
        <p:spPr/>
        <p:txBody>
          <a:bodyPr/>
          <a:lstStyle/>
          <a:p>
            <a:r>
              <a:rPr lang="en-US" dirty="0"/>
              <a:t>Recent News &amp; Developments</a:t>
            </a:r>
          </a:p>
        </p:txBody>
      </p:sp>
      <p:pic>
        <p:nvPicPr>
          <p:cNvPr id="7" name="Content Placeholder 6" descr="A red text on a black background&#10;&#10;AI-generated content may be incorrect.">
            <a:extLst>
              <a:ext uri="{FF2B5EF4-FFF2-40B4-BE49-F238E27FC236}">
                <a16:creationId xmlns:a16="http://schemas.microsoft.com/office/drawing/2014/main" id="{2FE6B829-DC05-0555-26D2-C5225C150490}"/>
              </a:ext>
            </a:extLst>
          </p:cNvPr>
          <p:cNvPicPr>
            <a:picLocks noGrp="1" noChangeAspect="1"/>
          </p:cNvPicPr>
          <p:nvPr>
            <p:ph idx="1"/>
          </p:nvPr>
        </p:nvPicPr>
        <p:blipFill>
          <a:blip r:embed="rId2"/>
          <a:stretch>
            <a:fillRect/>
          </a:stretch>
        </p:blipFill>
        <p:spPr>
          <a:xfrm>
            <a:off x="9082548" y="5304679"/>
            <a:ext cx="2912807" cy="1817748"/>
          </a:xfrm>
        </p:spPr>
      </p:pic>
      <p:pic>
        <p:nvPicPr>
          <p:cNvPr id="9" name="Content Placeholder 5" descr="A red circle with black letters and a black background&#10;&#10;AI-generated content may be incorrect.">
            <a:extLst>
              <a:ext uri="{FF2B5EF4-FFF2-40B4-BE49-F238E27FC236}">
                <a16:creationId xmlns:a16="http://schemas.microsoft.com/office/drawing/2014/main" id="{4D83F3EB-D5DE-C78D-92BC-CC93D67D124A}"/>
              </a:ext>
            </a:extLst>
          </p:cNvPr>
          <p:cNvPicPr>
            <a:picLocks noChangeAspect="1"/>
          </p:cNvPicPr>
          <p:nvPr/>
        </p:nvPicPr>
        <p:blipFill>
          <a:blip r:embed="rId3"/>
          <a:stretch>
            <a:fillRect/>
          </a:stretch>
        </p:blipFill>
        <p:spPr>
          <a:xfrm>
            <a:off x="10538951" y="127845"/>
            <a:ext cx="1898856" cy="1220737"/>
          </a:xfrm>
          <a:prstGeom prst="rect">
            <a:avLst/>
          </a:prstGeom>
        </p:spPr>
      </p:pic>
      <p:pic>
        <p:nvPicPr>
          <p:cNvPr id="4" name="Picture 3" descr="A black text on a white background&#10;&#10;AI-generated content may be incorrect.">
            <a:extLst>
              <a:ext uri="{FF2B5EF4-FFF2-40B4-BE49-F238E27FC236}">
                <a16:creationId xmlns:a16="http://schemas.microsoft.com/office/drawing/2014/main" id="{9D17C80C-460D-C690-3EF5-B5F77BF4EDF5}"/>
              </a:ext>
            </a:extLst>
          </p:cNvPr>
          <p:cNvPicPr>
            <a:picLocks noChangeAspect="1"/>
          </p:cNvPicPr>
          <p:nvPr/>
        </p:nvPicPr>
        <p:blipFill>
          <a:blip r:embed="rId4"/>
          <a:stretch>
            <a:fillRect/>
          </a:stretch>
        </p:blipFill>
        <p:spPr>
          <a:xfrm>
            <a:off x="3012465" y="1540341"/>
            <a:ext cx="9177131" cy="1643967"/>
          </a:xfrm>
          <a:prstGeom prst="rect">
            <a:avLst/>
          </a:prstGeom>
        </p:spPr>
      </p:pic>
      <p:pic>
        <p:nvPicPr>
          <p:cNvPr id="6" name="Picture 5">
            <a:extLst>
              <a:ext uri="{FF2B5EF4-FFF2-40B4-BE49-F238E27FC236}">
                <a16:creationId xmlns:a16="http://schemas.microsoft.com/office/drawing/2014/main" id="{F81CF7A9-150A-5C23-EBF8-C54A8ABE6399}"/>
              </a:ext>
            </a:extLst>
          </p:cNvPr>
          <p:cNvPicPr>
            <a:picLocks noChangeAspect="1"/>
          </p:cNvPicPr>
          <p:nvPr/>
        </p:nvPicPr>
        <p:blipFill>
          <a:blip r:embed="rId5"/>
          <a:stretch>
            <a:fillRect/>
          </a:stretch>
        </p:blipFill>
        <p:spPr>
          <a:xfrm>
            <a:off x="6145" y="4355305"/>
            <a:ext cx="7626145" cy="2504310"/>
          </a:xfrm>
          <a:prstGeom prst="rect">
            <a:avLst/>
          </a:prstGeom>
        </p:spPr>
      </p:pic>
      <p:pic>
        <p:nvPicPr>
          <p:cNvPr id="5" name="Picture 4" descr="A screenshot of a website&#10;&#10;AI-generated content may be incorrect.">
            <a:extLst>
              <a:ext uri="{FF2B5EF4-FFF2-40B4-BE49-F238E27FC236}">
                <a16:creationId xmlns:a16="http://schemas.microsoft.com/office/drawing/2014/main" id="{70CCB5E6-A9BE-7328-40F2-9EE5D05F50A1}"/>
              </a:ext>
            </a:extLst>
          </p:cNvPr>
          <p:cNvPicPr>
            <a:picLocks noChangeAspect="1"/>
          </p:cNvPicPr>
          <p:nvPr/>
        </p:nvPicPr>
        <p:blipFill>
          <a:blip r:embed="rId6"/>
          <a:srcRect l="4927" t="-133" r="38" b="1302"/>
          <a:stretch/>
        </p:blipFill>
        <p:spPr>
          <a:xfrm>
            <a:off x="4579682" y="3184399"/>
            <a:ext cx="7615399" cy="2444718"/>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A4F54218-13A2-5A26-5B0A-1C217F6A987E}"/>
              </a:ext>
            </a:extLst>
          </p:cNvPr>
          <p:cNvPicPr>
            <a:picLocks noChangeAspect="1"/>
          </p:cNvPicPr>
          <p:nvPr/>
        </p:nvPicPr>
        <p:blipFill>
          <a:blip r:embed="rId7"/>
          <a:stretch>
            <a:fillRect/>
          </a:stretch>
        </p:blipFill>
        <p:spPr>
          <a:xfrm>
            <a:off x="5080" y="3185116"/>
            <a:ext cx="4876800" cy="990688"/>
          </a:xfrm>
          <a:prstGeom prst="rect">
            <a:avLst/>
          </a:prstGeom>
        </p:spPr>
      </p:pic>
    </p:spTree>
    <p:extLst>
      <p:ext uri="{BB962C8B-B14F-4D97-AF65-F5344CB8AC3E}">
        <p14:creationId xmlns:p14="http://schemas.microsoft.com/office/powerpoint/2010/main" val="446703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7D8B2-4B33-E11F-F6ED-DFCADFC3FD72}"/>
              </a:ext>
            </a:extLst>
          </p:cNvPr>
          <p:cNvSpPr>
            <a:spLocks noGrp="1"/>
          </p:cNvSpPr>
          <p:nvPr>
            <p:ph idx="1"/>
          </p:nvPr>
        </p:nvSpPr>
        <p:spPr>
          <a:xfrm>
            <a:off x="791426" y="1792110"/>
            <a:ext cx="4247536" cy="4369773"/>
          </a:xfrm>
        </p:spPr>
        <p:txBody>
          <a:bodyPr vert="horz" lIns="91440" tIns="45720" rIns="91440" bIns="45720" rtlCol="0" anchor="t">
            <a:normAutofit fontScale="70000" lnSpcReduction="20000"/>
          </a:bodyPr>
          <a:lstStyle/>
          <a:p>
            <a:r>
              <a:rPr lang="en-US" b="1"/>
              <a:t>Overexposed to North America</a:t>
            </a:r>
            <a:br>
              <a:rPr lang="en-US"/>
            </a:br>
            <a:r>
              <a:rPr lang="en-US"/>
              <a:t>~40% of revenue comes from NA, which is seeing softening drilling activity and pricing pressure.</a:t>
            </a:r>
          </a:p>
          <a:p>
            <a:r>
              <a:rPr lang="en-US" b="1"/>
              <a:t>FY25 Guidance Revised Down</a:t>
            </a:r>
            <a:br>
              <a:rPr lang="en-US"/>
            </a:br>
            <a:r>
              <a:rPr lang="en-US"/>
              <a:t>▸ Flat-to-declining revenue outlook</a:t>
            </a:r>
            <a:br>
              <a:rPr lang="en-US"/>
            </a:br>
            <a:r>
              <a:rPr lang="en-US"/>
              <a:t>▸ Margin compression expected (especially in Completion &amp; Production)</a:t>
            </a:r>
          </a:p>
          <a:p>
            <a:r>
              <a:rPr lang="en-US" b="1"/>
              <a:t>Macro Headwinds</a:t>
            </a:r>
            <a:br>
              <a:rPr lang="en-US"/>
            </a:br>
            <a:r>
              <a:rPr lang="en-US"/>
              <a:t>▸ Oil oversupply, weak demand growth</a:t>
            </a:r>
            <a:br>
              <a:rPr lang="en-US"/>
            </a:br>
            <a:r>
              <a:rPr lang="en-US"/>
              <a:t>▸ Capex discipline among shale producers</a:t>
            </a:r>
            <a:br>
              <a:rPr lang="en-US"/>
            </a:br>
            <a:r>
              <a:rPr lang="en-US"/>
              <a:t>▸ Regulatory risk &amp; clean energy transition</a:t>
            </a:r>
          </a:p>
          <a:p>
            <a:endParaRPr lang="en-US"/>
          </a:p>
        </p:txBody>
      </p:sp>
      <p:pic>
        <p:nvPicPr>
          <p:cNvPr id="5" name="Content Placeholder 6" descr="A red text on a black background&#10;&#10;AI-generated content may be incorrect.">
            <a:extLst>
              <a:ext uri="{FF2B5EF4-FFF2-40B4-BE49-F238E27FC236}">
                <a16:creationId xmlns:a16="http://schemas.microsoft.com/office/drawing/2014/main" id="{8B2BC01F-62DB-D337-D5BF-3AF0061573CE}"/>
              </a:ext>
            </a:extLst>
          </p:cNvPr>
          <p:cNvPicPr>
            <a:picLocks noChangeAspect="1"/>
          </p:cNvPicPr>
          <p:nvPr/>
        </p:nvPicPr>
        <p:blipFill>
          <a:blip r:embed="rId2"/>
          <a:stretch>
            <a:fillRect/>
          </a:stretch>
        </p:blipFill>
        <p:spPr>
          <a:xfrm>
            <a:off x="9082548" y="5304679"/>
            <a:ext cx="2912807" cy="1817748"/>
          </a:xfrm>
          <a:prstGeom prst="rect">
            <a:avLst/>
          </a:prstGeom>
        </p:spPr>
      </p:pic>
      <p:pic>
        <p:nvPicPr>
          <p:cNvPr id="7" name="Content Placeholder 5" descr="A red circle with black letters and a black background&#10;&#10;AI-generated content may be incorrect.">
            <a:extLst>
              <a:ext uri="{FF2B5EF4-FFF2-40B4-BE49-F238E27FC236}">
                <a16:creationId xmlns:a16="http://schemas.microsoft.com/office/drawing/2014/main" id="{7D10E5D4-099C-3E5B-872D-44199CAF5BFB}"/>
              </a:ext>
            </a:extLst>
          </p:cNvPr>
          <p:cNvPicPr>
            <a:picLocks noChangeAspect="1"/>
          </p:cNvPicPr>
          <p:nvPr/>
        </p:nvPicPr>
        <p:blipFill>
          <a:blip r:embed="rId3"/>
          <a:stretch>
            <a:fillRect/>
          </a:stretch>
        </p:blipFill>
        <p:spPr>
          <a:xfrm>
            <a:off x="10538951" y="127845"/>
            <a:ext cx="1898856" cy="1220737"/>
          </a:xfrm>
          <a:prstGeom prst="rect">
            <a:avLst/>
          </a:prstGeom>
        </p:spPr>
      </p:pic>
      <p:sp>
        <p:nvSpPr>
          <p:cNvPr id="11" name="Title 10">
            <a:extLst>
              <a:ext uri="{FF2B5EF4-FFF2-40B4-BE49-F238E27FC236}">
                <a16:creationId xmlns:a16="http://schemas.microsoft.com/office/drawing/2014/main" id="{FDBA7E68-4BFC-121D-4AFE-7E40B99D3CB6}"/>
              </a:ext>
            </a:extLst>
          </p:cNvPr>
          <p:cNvSpPr>
            <a:spLocks noGrp="1"/>
          </p:cNvSpPr>
          <p:nvPr>
            <p:ph type="title"/>
          </p:nvPr>
        </p:nvSpPr>
        <p:spPr>
          <a:xfrm>
            <a:off x="748410" y="365125"/>
            <a:ext cx="4333568" cy="1337853"/>
          </a:xfrm>
        </p:spPr>
        <p:txBody>
          <a:bodyPr/>
          <a:lstStyle/>
          <a:p>
            <a:pPr algn="ctr"/>
            <a:r>
              <a:rPr lang="en-US"/>
              <a:t>Risks</a:t>
            </a:r>
          </a:p>
        </p:txBody>
      </p:sp>
      <p:sp>
        <p:nvSpPr>
          <p:cNvPr id="13" name="Title 10">
            <a:extLst>
              <a:ext uri="{FF2B5EF4-FFF2-40B4-BE49-F238E27FC236}">
                <a16:creationId xmlns:a16="http://schemas.microsoft.com/office/drawing/2014/main" id="{0F0F9C76-2FE2-2C9F-A108-9280C316BC65}"/>
              </a:ext>
            </a:extLst>
          </p:cNvPr>
          <p:cNvSpPr txBox="1">
            <a:spLocks/>
          </p:cNvSpPr>
          <p:nvPr/>
        </p:nvSpPr>
        <p:spPr>
          <a:xfrm>
            <a:off x="6087646" y="362916"/>
            <a:ext cx="4333568" cy="13378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Opportunities</a:t>
            </a:r>
          </a:p>
        </p:txBody>
      </p:sp>
      <p:sp>
        <p:nvSpPr>
          <p:cNvPr id="15" name="Content Placeholder 2">
            <a:extLst>
              <a:ext uri="{FF2B5EF4-FFF2-40B4-BE49-F238E27FC236}">
                <a16:creationId xmlns:a16="http://schemas.microsoft.com/office/drawing/2014/main" id="{E945C04D-0C94-8894-C90D-4438BCB7871B}"/>
              </a:ext>
            </a:extLst>
          </p:cNvPr>
          <p:cNvSpPr txBox="1">
            <a:spLocks/>
          </p:cNvSpPr>
          <p:nvPr/>
        </p:nvSpPr>
        <p:spPr>
          <a:xfrm>
            <a:off x="6130662" y="1792110"/>
            <a:ext cx="4247536" cy="4369773"/>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Undervalued vs. Peers</a:t>
            </a:r>
            <a:br>
              <a:rPr lang="en-US"/>
            </a:br>
            <a:r>
              <a:rPr lang="en-US"/>
              <a:t>Trading at discount to SLB and Baker Hughes on P/E and EV/EBITDA – re-rating could drive 30–35% upside.</a:t>
            </a:r>
          </a:p>
          <a:p>
            <a:r>
              <a:rPr lang="en-US" b="1"/>
              <a:t>Strong International Growth</a:t>
            </a:r>
            <a:br>
              <a:rPr lang="en-US"/>
            </a:br>
            <a:r>
              <a:rPr lang="en-US"/>
              <a:t>Middle East and offshore projects continue to expand; ~60% of revenue now international.</a:t>
            </a:r>
          </a:p>
          <a:p>
            <a:r>
              <a:rPr lang="en-US" b="1"/>
              <a:t>Tech-Led Efficiency Gains</a:t>
            </a:r>
            <a:br>
              <a:rPr lang="en-US"/>
            </a:br>
            <a:r>
              <a:rPr lang="en-US"/>
              <a:t>Investments in automation (e.g. </a:t>
            </a:r>
            <a:r>
              <a:rPr lang="en-US" err="1"/>
              <a:t>Octiv</a:t>
            </a:r>
            <a:r>
              <a:rPr lang="en-US"/>
              <a:t> Auto Frac), electric fleets, and Halliburton Labs startups can expand margins over time.</a:t>
            </a:r>
          </a:p>
          <a:p>
            <a:r>
              <a:rPr lang="en-US" b="1"/>
              <a:t>Robust Free Cash Flow</a:t>
            </a:r>
            <a:br>
              <a:rPr lang="en-US"/>
            </a:br>
            <a:r>
              <a:rPr lang="en-US"/>
              <a:t>Over $2.6B in FCF (2024), with 60% returned to shareholders – supports long-term shareholder value.</a:t>
            </a:r>
          </a:p>
          <a:p>
            <a:endParaRPr lang="en-US"/>
          </a:p>
          <a:p>
            <a:endParaRPr lang="en-US"/>
          </a:p>
        </p:txBody>
      </p:sp>
      <p:cxnSp>
        <p:nvCxnSpPr>
          <p:cNvPr id="16" name="Straight Arrow Connector 15">
            <a:extLst>
              <a:ext uri="{FF2B5EF4-FFF2-40B4-BE49-F238E27FC236}">
                <a16:creationId xmlns:a16="http://schemas.microsoft.com/office/drawing/2014/main" id="{679F9CF5-3486-1FC4-6147-AE21397E8C13}"/>
              </a:ext>
            </a:extLst>
          </p:cNvPr>
          <p:cNvCxnSpPr>
            <a:cxnSpLocks/>
          </p:cNvCxnSpPr>
          <p:nvPr/>
        </p:nvCxnSpPr>
        <p:spPr>
          <a:xfrm flipV="1">
            <a:off x="695739" y="1347265"/>
            <a:ext cx="10147850" cy="2430"/>
          </a:xfrm>
          <a:prstGeom prst="straightConnector1">
            <a:avLst/>
          </a:prstGeom>
        </p:spPr>
        <p:style>
          <a:lnRef idx="2">
            <a:schemeClr val="accent1"/>
          </a:lnRef>
          <a:fillRef idx="0">
            <a:schemeClr val="accent1"/>
          </a:fillRef>
          <a:effectRef idx="1">
            <a:schemeClr val="accent1"/>
          </a:effectRef>
          <a:fontRef idx="minor">
            <a:schemeClr val="tx1"/>
          </a:fontRef>
        </p:style>
      </p:cxnSp>
      <p:sp>
        <p:nvSpPr>
          <p:cNvPr id="2" name="Rectangle: Rounded Corners 16">
            <a:extLst>
              <a:ext uri="{FF2B5EF4-FFF2-40B4-BE49-F238E27FC236}">
                <a16:creationId xmlns:a16="http://schemas.microsoft.com/office/drawing/2014/main" id="{B8DEC88E-8A5E-9C5E-80F1-4403DECEBE00}"/>
              </a:ext>
            </a:extLst>
          </p:cNvPr>
          <p:cNvSpPr/>
          <p:nvPr/>
        </p:nvSpPr>
        <p:spPr>
          <a:xfrm>
            <a:off x="5758604" y="1532613"/>
            <a:ext cx="4991652" cy="4256356"/>
          </a:xfrm>
          <a:prstGeom prst="roundRect">
            <a:avLst/>
          </a:prstGeom>
          <a:solidFill>
            <a:srgbClr val="D92D39">
              <a:alpha val="4778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16">
            <a:extLst>
              <a:ext uri="{FF2B5EF4-FFF2-40B4-BE49-F238E27FC236}">
                <a16:creationId xmlns:a16="http://schemas.microsoft.com/office/drawing/2014/main" id="{ECE7687E-D88A-AAA6-56B7-6E2A0F8418FC}"/>
              </a:ext>
            </a:extLst>
          </p:cNvPr>
          <p:cNvSpPr/>
          <p:nvPr/>
        </p:nvSpPr>
        <p:spPr>
          <a:xfrm>
            <a:off x="419368" y="1532613"/>
            <a:ext cx="4991652" cy="4256356"/>
          </a:xfrm>
          <a:prstGeom prst="roundRect">
            <a:avLst/>
          </a:prstGeom>
          <a:solidFill>
            <a:srgbClr val="D92D39">
              <a:alpha val="47788"/>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9981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9CE7-ECD4-0FED-319A-6048FEEAF061}"/>
              </a:ext>
            </a:extLst>
          </p:cNvPr>
          <p:cNvSpPr>
            <a:spLocks noGrp="1"/>
          </p:cNvSpPr>
          <p:nvPr>
            <p:ph type="title"/>
          </p:nvPr>
        </p:nvSpPr>
        <p:spPr/>
        <p:txBody>
          <a:bodyPr/>
          <a:lstStyle/>
          <a:p>
            <a:r>
              <a:rPr lang="en-US"/>
              <a:t>Stock Performance &amp; Valuation</a:t>
            </a:r>
          </a:p>
        </p:txBody>
      </p:sp>
      <p:pic>
        <p:nvPicPr>
          <p:cNvPr id="4" name="Content Placeholder 3" descr="A screenshot of a graph&#10;&#10;AI-generated content may be incorrect.">
            <a:extLst>
              <a:ext uri="{FF2B5EF4-FFF2-40B4-BE49-F238E27FC236}">
                <a16:creationId xmlns:a16="http://schemas.microsoft.com/office/drawing/2014/main" id="{684DF039-D319-19DC-2E49-CE6806C5E886}"/>
              </a:ext>
            </a:extLst>
          </p:cNvPr>
          <p:cNvPicPr>
            <a:picLocks noGrp="1" noChangeAspect="1"/>
          </p:cNvPicPr>
          <p:nvPr>
            <p:ph idx="1"/>
          </p:nvPr>
        </p:nvPicPr>
        <p:blipFill>
          <a:blip r:embed="rId2"/>
          <a:stretch>
            <a:fillRect/>
          </a:stretch>
        </p:blipFill>
        <p:spPr>
          <a:xfrm>
            <a:off x="4903839" y="1933482"/>
            <a:ext cx="7300451" cy="2918881"/>
          </a:xfrm>
        </p:spPr>
      </p:pic>
      <p:pic>
        <p:nvPicPr>
          <p:cNvPr id="5" name="Content Placeholder 6" descr="A red text on a black background&#10;&#10;AI-generated content may be incorrect.">
            <a:extLst>
              <a:ext uri="{FF2B5EF4-FFF2-40B4-BE49-F238E27FC236}">
                <a16:creationId xmlns:a16="http://schemas.microsoft.com/office/drawing/2014/main" id="{389A1F29-85CB-0329-516F-43BB71A61C2F}"/>
              </a:ext>
            </a:extLst>
          </p:cNvPr>
          <p:cNvPicPr>
            <a:picLocks noChangeAspect="1"/>
          </p:cNvPicPr>
          <p:nvPr/>
        </p:nvPicPr>
        <p:blipFill>
          <a:blip r:embed="rId3"/>
          <a:stretch>
            <a:fillRect/>
          </a:stretch>
        </p:blipFill>
        <p:spPr>
          <a:xfrm>
            <a:off x="9082548" y="5304679"/>
            <a:ext cx="2912807" cy="1817748"/>
          </a:xfrm>
          <a:prstGeom prst="rect">
            <a:avLst/>
          </a:prstGeom>
        </p:spPr>
      </p:pic>
      <p:pic>
        <p:nvPicPr>
          <p:cNvPr id="7" name="Content Placeholder 5" descr="A red circle with black letters and a black background&#10;&#10;AI-generated content may be incorrect.">
            <a:extLst>
              <a:ext uri="{FF2B5EF4-FFF2-40B4-BE49-F238E27FC236}">
                <a16:creationId xmlns:a16="http://schemas.microsoft.com/office/drawing/2014/main" id="{75060D93-EC20-FD54-9AC8-6DD663BCF459}"/>
              </a:ext>
            </a:extLst>
          </p:cNvPr>
          <p:cNvPicPr>
            <a:picLocks noChangeAspect="1"/>
          </p:cNvPicPr>
          <p:nvPr/>
        </p:nvPicPr>
        <p:blipFill>
          <a:blip r:embed="rId4"/>
          <a:stretch>
            <a:fillRect/>
          </a:stretch>
        </p:blipFill>
        <p:spPr>
          <a:xfrm>
            <a:off x="10538951" y="127845"/>
            <a:ext cx="1898856" cy="1220737"/>
          </a:xfrm>
          <a:prstGeom prst="rect">
            <a:avLst/>
          </a:prstGeom>
        </p:spPr>
      </p:pic>
      <p:pic>
        <p:nvPicPr>
          <p:cNvPr id="6" name="Picture 5">
            <a:extLst>
              <a:ext uri="{FF2B5EF4-FFF2-40B4-BE49-F238E27FC236}">
                <a16:creationId xmlns:a16="http://schemas.microsoft.com/office/drawing/2014/main" id="{550127D6-770E-9886-0D87-C2940616C75D}"/>
              </a:ext>
            </a:extLst>
          </p:cNvPr>
          <p:cNvPicPr>
            <a:picLocks noChangeAspect="1"/>
          </p:cNvPicPr>
          <p:nvPr/>
        </p:nvPicPr>
        <p:blipFill>
          <a:blip r:embed="rId5"/>
          <a:stretch>
            <a:fillRect/>
          </a:stretch>
        </p:blipFill>
        <p:spPr>
          <a:xfrm>
            <a:off x="4903839" y="4539046"/>
            <a:ext cx="7312742" cy="2284311"/>
          </a:xfrm>
          <a:prstGeom prst="rect">
            <a:avLst/>
          </a:prstGeom>
        </p:spPr>
      </p:pic>
      <p:sp>
        <p:nvSpPr>
          <p:cNvPr id="9" name="Content Placeholder 2">
            <a:extLst>
              <a:ext uri="{FF2B5EF4-FFF2-40B4-BE49-F238E27FC236}">
                <a16:creationId xmlns:a16="http://schemas.microsoft.com/office/drawing/2014/main" id="{23D59F18-24C9-ADFA-1897-8216E8F18E60}"/>
              </a:ext>
            </a:extLst>
          </p:cNvPr>
          <p:cNvSpPr txBox="1">
            <a:spLocks/>
          </p:cNvSpPr>
          <p:nvPr/>
        </p:nvSpPr>
        <p:spPr>
          <a:xfrm>
            <a:off x="84083" y="1348583"/>
            <a:ext cx="4825849" cy="533599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solidFill>
                  <a:srgbClr val="FF0000"/>
                </a:solidFill>
              </a:rPr>
              <a:t>-7.8%</a:t>
            </a:r>
            <a:r>
              <a:rPr lang="en-US" sz="1800"/>
              <a:t> YTD   </a:t>
            </a:r>
            <a:r>
              <a:rPr lang="en-US" sz="1800" b="1">
                <a:solidFill>
                  <a:srgbClr val="FF0000"/>
                </a:solidFill>
              </a:rPr>
              <a:t>-36.4%</a:t>
            </a:r>
            <a:r>
              <a:rPr lang="en-US" sz="1800"/>
              <a:t> 1-YR</a:t>
            </a:r>
            <a:endParaRPr lang="en-US"/>
          </a:p>
          <a:p>
            <a:pPr marL="0" indent="0">
              <a:buNone/>
            </a:pPr>
            <a:br>
              <a:rPr lang="en-US" sz="1200"/>
            </a:br>
            <a:r>
              <a:rPr lang="en-US" sz="1600"/>
              <a:t>FY24 Q4 earnings missed expectations, and management issued cautious FY25 guidance citing oil oversupply, pricing pressure in North America, and margin compression.</a:t>
            </a:r>
          </a:p>
          <a:p>
            <a:pPr marL="0" indent="0">
              <a:buNone/>
            </a:pPr>
            <a:endParaRPr lang="en-US" sz="1800" b="1"/>
          </a:p>
          <a:p>
            <a:pPr marL="0" indent="0">
              <a:buNone/>
            </a:pPr>
            <a:r>
              <a:rPr lang="en-US" sz="1800" b="1"/>
              <a:t>Recommendation: SELL </a:t>
            </a:r>
          </a:p>
          <a:p>
            <a:pPr marL="0" indent="0">
              <a:buNone/>
            </a:pPr>
            <a:r>
              <a:rPr lang="en-US" sz="1800"/>
              <a:t>We recommend selling or underweighting HAL in the portfolio due to near-term earnings pressure, deteriorating pricing in core markets, and weak sentiment around oilfield services. However, we believe HAL has long-term rebound potential, and its valuation is likely to re-rate closer to peer multiples once revenue growth and margin expansion resume. The energy team should continue to monitor the company next semester as macro conditions evolve and firm performance improves.</a:t>
            </a:r>
            <a:endParaRPr lang="en-US" sz="4000" b="1"/>
          </a:p>
        </p:txBody>
      </p:sp>
      <p:sp>
        <p:nvSpPr>
          <p:cNvPr id="11" name="TextBox 10">
            <a:extLst>
              <a:ext uri="{FF2B5EF4-FFF2-40B4-BE49-F238E27FC236}">
                <a16:creationId xmlns:a16="http://schemas.microsoft.com/office/drawing/2014/main" id="{805197AB-7926-0986-F76F-D5302E75E772}"/>
              </a:ext>
            </a:extLst>
          </p:cNvPr>
          <p:cNvSpPr txBox="1"/>
          <p:nvPr/>
        </p:nvSpPr>
        <p:spPr>
          <a:xfrm>
            <a:off x="10093740" y="2241826"/>
            <a:ext cx="2103780" cy="49081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a:p>
        </p:txBody>
      </p:sp>
      <p:sp>
        <p:nvSpPr>
          <p:cNvPr id="3" name="TextBox 2">
            <a:extLst>
              <a:ext uri="{FF2B5EF4-FFF2-40B4-BE49-F238E27FC236}">
                <a16:creationId xmlns:a16="http://schemas.microsoft.com/office/drawing/2014/main" id="{E357F96B-7A30-4979-B1A5-457DDA148EC8}"/>
              </a:ext>
            </a:extLst>
          </p:cNvPr>
          <p:cNvSpPr txBox="1"/>
          <p:nvPr/>
        </p:nvSpPr>
        <p:spPr>
          <a:xfrm>
            <a:off x="5016401" y="1404748"/>
            <a:ext cx="7091516" cy="523220"/>
          </a:xfrm>
          <a:prstGeom prst="rect">
            <a:avLst/>
          </a:prstGeom>
          <a:noFill/>
        </p:spPr>
        <p:txBody>
          <a:bodyPr wrap="square" rtlCol="0">
            <a:spAutoFit/>
          </a:bodyPr>
          <a:lstStyle/>
          <a:p>
            <a:r>
              <a:rPr lang="en-US" sz="1400"/>
              <a:t>Halliburton shares have significantly underperformed both peers and the broader market, reflecting investor concerns about near-term earnings.</a:t>
            </a:r>
          </a:p>
        </p:txBody>
      </p:sp>
    </p:spTree>
    <p:extLst>
      <p:ext uri="{BB962C8B-B14F-4D97-AF65-F5344CB8AC3E}">
        <p14:creationId xmlns:p14="http://schemas.microsoft.com/office/powerpoint/2010/main" val="153039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0E776205-E459-2D8C-4A7D-0C7C255AA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F38E4D-4C6E-B926-60CA-297B86CF14E1}"/>
              </a:ext>
            </a:extLst>
          </p:cNvPr>
          <p:cNvSpPr>
            <a:spLocks noGrp="1"/>
          </p:cNvSpPr>
          <p:nvPr>
            <p:ph type="title"/>
          </p:nvPr>
        </p:nvSpPr>
        <p:spPr/>
        <p:txBody>
          <a:bodyPr/>
          <a:lstStyle/>
          <a:p>
            <a:r>
              <a:rPr lang="en-US" dirty="0"/>
              <a:t>Business Analysis</a:t>
            </a:r>
          </a:p>
        </p:txBody>
      </p:sp>
      <p:sp>
        <p:nvSpPr>
          <p:cNvPr id="4" name="Content Placeholder 2">
            <a:extLst>
              <a:ext uri="{FF2B5EF4-FFF2-40B4-BE49-F238E27FC236}">
                <a16:creationId xmlns:a16="http://schemas.microsoft.com/office/drawing/2014/main" id="{D043BB7A-14A1-97E5-7AD4-A1C6DC13857A}"/>
              </a:ext>
            </a:extLst>
          </p:cNvPr>
          <p:cNvSpPr txBox="1">
            <a:spLocks/>
          </p:cNvSpPr>
          <p:nvPr/>
        </p:nvSpPr>
        <p:spPr>
          <a:xfrm>
            <a:off x="838200" y="1825625"/>
            <a:ext cx="52578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ea typeface="+mn-lt"/>
                <a:cs typeface="+mn-lt"/>
              </a:rPr>
              <a:t>Global leader in oilfield services and technology</a:t>
            </a:r>
          </a:p>
          <a:p>
            <a:pPr lvl="1"/>
            <a:r>
              <a:rPr lang="en-US" sz="1400" dirty="0">
                <a:ea typeface="+mn-lt"/>
                <a:cs typeface="+mn-lt"/>
              </a:rPr>
              <a:t>Operates in 100+ countries</a:t>
            </a:r>
          </a:p>
          <a:p>
            <a:pPr lvl="1"/>
            <a:r>
              <a:rPr lang="en-US" sz="1400" dirty="0">
                <a:ea typeface="+mn-lt"/>
                <a:cs typeface="+mn-lt"/>
              </a:rPr>
              <a:t>Specializes in oil extraction and production services</a:t>
            </a:r>
            <a:endParaRPr lang="en-US" sz="1800" dirty="0">
              <a:ea typeface="+mn-lt"/>
              <a:cs typeface="+mn-lt"/>
            </a:endParaRPr>
          </a:p>
          <a:p>
            <a:r>
              <a:rPr lang="en-US" sz="1800" dirty="0">
                <a:ea typeface="+mn-lt"/>
                <a:cs typeface="+mn-lt"/>
              </a:rPr>
              <a:t>4 Main Business Segments</a:t>
            </a:r>
          </a:p>
          <a:p>
            <a:pPr lvl="1"/>
            <a:r>
              <a:rPr lang="en-US" sz="1400" dirty="0">
                <a:ea typeface="+mn-lt"/>
                <a:cs typeface="+mn-lt"/>
              </a:rPr>
              <a:t>Well Construction</a:t>
            </a:r>
          </a:p>
          <a:p>
            <a:pPr lvl="1"/>
            <a:r>
              <a:rPr lang="en-US" sz="1400" dirty="0">
                <a:ea typeface="+mn-lt"/>
                <a:cs typeface="+mn-lt"/>
              </a:rPr>
              <a:t>Production Systems</a:t>
            </a:r>
          </a:p>
          <a:p>
            <a:pPr lvl="1"/>
            <a:r>
              <a:rPr lang="en-US" sz="1400" dirty="0">
                <a:ea typeface="+mn-lt"/>
                <a:cs typeface="+mn-lt"/>
              </a:rPr>
              <a:t>Reservoir Performance</a:t>
            </a:r>
          </a:p>
          <a:p>
            <a:pPr lvl="1"/>
            <a:r>
              <a:rPr lang="en-US" sz="1400" dirty="0">
                <a:ea typeface="+mn-lt"/>
                <a:cs typeface="+mn-lt"/>
              </a:rPr>
              <a:t>Digital &amp; Integration</a:t>
            </a:r>
          </a:p>
          <a:p>
            <a:pPr marL="0" indent="0">
              <a:buNone/>
            </a:pPr>
            <a:endParaRPr lang="en-US" sz="1800" dirty="0">
              <a:ea typeface="+mn-lt"/>
              <a:cs typeface="+mn-lt"/>
            </a:endParaRPr>
          </a:p>
          <a:p>
            <a:pPr marL="457200" lvl="1" indent="0">
              <a:buNone/>
            </a:pPr>
            <a:endParaRPr lang="en-US" sz="1400" dirty="0">
              <a:ea typeface="+mn-lt"/>
              <a:cs typeface="+mn-lt"/>
            </a:endParaRPr>
          </a:p>
          <a:p>
            <a:pPr marL="457200" lvl="1" indent="0">
              <a:buNone/>
            </a:pPr>
            <a:endParaRPr lang="en-US" sz="1400" dirty="0">
              <a:ea typeface="+mn-lt"/>
              <a:cs typeface="+mn-lt"/>
            </a:endParaRPr>
          </a:p>
        </p:txBody>
      </p:sp>
      <p:pic>
        <p:nvPicPr>
          <p:cNvPr id="8" name="Picture 7" descr="A blue logo with a white background&#10;&#10;AI-generated content may be incorrect.">
            <a:extLst>
              <a:ext uri="{FF2B5EF4-FFF2-40B4-BE49-F238E27FC236}">
                <a16:creationId xmlns:a16="http://schemas.microsoft.com/office/drawing/2014/main" id="{B7EF41FE-7435-59A4-5445-E553FDC7D06D}"/>
              </a:ext>
            </a:extLst>
          </p:cNvPr>
          <p:cNvPicPr>
            <a:picLocks noChangeAspect="1"/>
          </p:cNvPicPr>
          <p:nvPr/>
        </p:nvPicPr>
        <p:blipFill>
          <a:blip r:embed="rId2"/>
          <a:stretch>
            <a:fillRect/>
          </a:stretch>
        </p:blipFill>
        <p:spPr>
          <a:xfrm>
            <a:off x="10490200" y="35578"/>
            <a:ext cx="1701800" cy="1193800"/>
          </a:xfrm>
          <a:prstGeom prst="rect">
            <a:avLst/>
          </a:prstGeom>
        </p:spPr>
      </p:pic>
      <p:sp>
        <p:nvSpPr>
          <p:cNvPr id="11" name="TextBox 10">
            <a:extLst>
              <a:ext uri="{FF2B5EF4-FFF2-40B4-BE49-F238E27FC236}">
                <a16:creationId xmlns:a16="http://schemas.microsoft.com/office/drawing/2014/main" id="{3E1E59CF-C3C8-B2EF-10D1-1C332F52138C}"/>
              </a:ext>
            </a:extLst>
          </p:cNvPr>
          <p:cNvSpPr txBox="1"/>
          <p:nvPr/>
        </p:nvSpPr>
        <p:spPr>
          <a:xfrm>
            <a:off x="6096000" y="1825625"/>
            <a:ext cx="5672866" cy="2215991"/>
          </a:xfrm>
          <a:prstGeom prst="rect">
            <a:avLst/>
          </a:prstGeom>
          <a:noFill/>
        </p:spPr>
        <p:txBody>
          <a:bodyPr wrap="square" rtlCol="0">
            <a:spAutoFit/>
          </a:bodyPr>
          <a:lstStyle/>
          <a:p>
            <a:pPr marL="285750" indent="-285750">
              <a:buFont typeface="Arial" panose="020B0604020202020204" pitchFamily="34" charset="0"/>
              <a:buChar char="•"/>
            </a:pPr>
            <a:r>
              <a:rPr lang="en-US" sz="1800" dirty="0">
                <a:ea typeface="+mn-lt"/>
                <a:cs typeface="+mn-lt"/>
              </a:rPr>
              <a:t>Risks/Opportunities</a:t>
            </a:r>
          </a:p>
          <a:p>
            <a:pPr marL="742950" lvl="1" indent="-285750">
              <a:buFont typeface="Arial" panose="020B0604020202020204" pitchFamily="34" charset="0"/>
              <a:buChar char="•"/>
            </a:pPr>
            <a:r>
              <a:rPr lang="en-US" sz="1400" dirty="0">
                <a:ea typeface="+mn-lt"/>
                <a:cs typeface="+mn-lt"/>
              </a:rPr>
              <a:t>Transition to clean/renewable energy</a:t>
            </a:r>
          </a:p>
          <a:p>
            <a:pPr marL="742950" lvl="1" indent="-285750">
              <a:buFont typeface="Arial" panose="020B0604020202020204" pitchFamily="34" charset="0"/>
              <a:buChar char="•"/>
            </a:pPr>
            <a:r>
              <a:rPr lang="en-US" sz="1400" dirty="0">
                <a:ea typeface="+mn-lt"/>
                <a:cs typeface="+mn-lt"/>
              </a:rPr>
              <a:t>Digital transformation</a:t>
            </a:r>
          </a:p>
          <a:p>
            <a:pPr marL="742950" lvl="1" indent="-285750">
              <a:buFont typeface="Arial" panose="020B0604020202020204" pitchFamily="34" charset="0"/>
              <a:buChar char="•"/>
            </a:pPr>
            <a:r>
              <a:rPr lang="en-US" sz="1400" dirty="0">
                <a:ea typeface="+mn-lt"/>
                <a:cs typeface="+mn-lt"/>
              </a:rPr>
              <a:t>Geopolitical risks affecting oil prices</a:t>
            </a:r>
          </a:p>
          <a:p>
            <a:pPr marL="285750" indent="-285750">
              <a:buFont typeface="Arial" panose="020B0604020202020204" pitchFamily="34" charset="0"/>
              <a:buChar char="•"/>
            </a:pPr>
            <a:r>
              <a:rPr lang="en-US" sz="1800" dirty="0">
                <a:ea typeface="+mn-lt"/>
                <a:cs typeface="+mn-lt"/>
              </a:rPr>
              <a:t>Recent Performance</a:t>
            </a:r>
          </a:p>
          <a:p>
            <a:pPr marL="742950" lvl="1" indent="-285750">
              <a:buFont typeface="Arial" panose="020B0604020202020204" pitchFamily="34" charset="0"/>
              <a:buChar char="•"/>
            </a:pPr>
            <a:r>
              <a:rPr lang="en-US" sz="1400" dirty="0">
                <a:ea typeface="+mn-lt"/>
                <a:cs typeface="+mn-lt"/>
              </a:rPr>
              <a:t>10% YoY Revenue Growth in 2024</a:t>
            </a:r>
          </a:p>
          <a:p>
            <a:pPr marL="742950" lvl="1" indent="-285750">
              <a:buFont typeface="Arial" panose="020B0604020202020204" pitchFamily="34" charset="0"/>
              <a:buChar char="•"/>
            </a:pPr>
            <a:r>
              <a:rPr lang="en-US" sz="1400" dirty="0">
                <a:ea typeface="+mn-lt"/>
                <a:cs typeface="+mn-lt"/>
              </a:rPr>
              <a:t>EPS growth</a:t>
            </a:r>
          </a:p>
          <a:p>
            <a:pPr marL="742950" lvl="1" indent="-285750">
              <a:buFont typeface="Arial" panose="020B0604020202020204" pitchFamily="34" charset="0"/>
              <a:buChar char="•"/>
            </a:pPr>
            <a:r>
              <a:rPr lang="en-US" sz="1400" dirty="0">
                <a:ea typeface="+mn-lt"/>
                <a:cs typeface="+mn-lt"/>
              </a:rPr>
              <a:t>Strong international growth</a:t>
            </a:r>
          </a:p>
          <a:p>
            <a:endParaRPr lang="en-US" dirty="0"/>
          </a:p>
        </p:txBody>
      </p:sp>
      <p:pic>
        <p:nvPicPr>
          <p:cNvPr id="13" name="Picture 12">
            <a:extLst>
              <a:ext uri="{FF2B5EF4-FFF2-40B4-BE49-F238E27FC236}">
                <a16:creationId xmlns:a16="http://schemas.microsoft.com/office/drawing/2014/main" id="{FD30777E-7734-A7C0-D217-BE8E75C15DC1}"/>
              </a:ext>
            </a:extLst>
          </p:cNvPr>
          <p:cNvPicPr>
            <a:picLocks noChangeAspect="1"/>
          </p:cNvPicPr>
          <p:nvPr/>
        </p:nvPicPr>
        <p:blipFill>
          <a:blip r:embed="rId3"/>
          <a:stretch>
            <a:fillRect/>
          </a:stretch>
        </p:blipFill>
        <p:spPr>
          <a:xfrm>
            <a:off x="779094" y="4422420"/>
            <a:ext cx="10389137" cy="761461"/>
          </a:xfrm>
          <a:prstGeom prst="rect">
            <a:avLst/>
          </a:prstGeom>
        </p:spPr>
      </p:pic>
      <p:pic>
        <p:nvPicPr>
          <p:cNvPr id="15" name="Picture 14">
            <a:extLst>
              <a:ext uri="{FF2B5EF4-FFF2-40B4-BE49-F238E27FC236}">
                <a16:creationId xmlns:a16="http://schemas.microsoft.com/office/drawing/2014/main" id="{845DCA1A-6B78-1059-D91C-C26A7C7B22FE}"/>
              </a:ext>
            </a:extLst>
          </p:cNvPr>
          <p:cNvPicPr>
            <a:picLocks noChangeAspect="1"/>
          </p:cNvPicPr>
          <p:nvPr/>
        </p:nvPicPr>
        <p:blipFill>
          <a:blip r:embed="rId4"/>
          <a:stretch>
            <a:fillRect/>
          </a:stretch>
        </p:blipFill>
        <p:spPr>
          <a:xfrm>
            <a:off x="779093" y="5377437"/>
            <a:ext cx="10299103" cy="496237"/>
          </a:xfrm>
          <a:prstGeom prst="rect">
            <a:avLst/>
          </a:prstGeom>
        </p:spPr>
      </p:pic>
    </p:spTree>
    <p:extLst>
      <p:ext uri="{BB962C8B-B14F-4D97-AF65-F5344CB8AC3E}">
        <p14:creationId xmlns:p14="http://schemas.microsoft.com/office/powerpoint/2010/main" val="26429478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5839</TotalTime>
  <Words>1490</Words>
  <Application>Microsoft Macintosh PowerPoint</Application>
  <PresentationFormat>Widescreen</PresentationFormat>
  <Paragraphs>220</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Aptos</vt:lpstr>
      <vt:lpstr>Aptos Display</vt:lpstr>
      <vt:lpstr>Arial</vt:lpstr>
      <vt:lpstr>Calibri</vt:lpstr>
      <vt:lpstr>Lato</vt:lpstr>
      <vt:lpstr>Tahoma</vt:lpstr>
      <vt:lpstr>Office Theme</vt:lpstr>
      <vt:lpstr>Energy Sector</vt:lpstr>
      <vt:lpstr>Agenda</vt:lpstr>
      <vt:lpstr>Overview </vt:lpstr>
      <vt:lpstr>Trends &amp; Macro Influences </vt:lpstr>
      <vt:lpstr>Overview (HAL) </vt:lpstr>
      <vt:lpstr>Recent News &amp; Developments</vt:lpstr>
      <vt:lpstr>Risks</vt:lpstr>
      <vt:lpstr>Stock Performance &amp; Valuation</vt:lpstr>
      <vt:lpstr>Business Analysis</vt:lpstr>
      <vt:lpstr>Financial Analysis</vt:lpstr>
      <vt:lpstr>Valuation</vt:lpstr>
      <vt:lpstr>Overview (COP)</vt:lpstr>
      <vt:lpstr>Business Analysis</vt:lpstr>
      <vt:lpstr>Valuation</vt:lpstr>
      <vt:lpstr>Energy Sector Recommendation</vt:lpstr>
      <vt:lpstr>Risks to Recommendation</vt:lpstr>
      <vt:lpstr>Appendix</vt:lpstr>
      <vt:lpstr>HAL  DCF</vt:lpstr>
      <vt:lpstr>SLB  DCF</vt:lpstr>
      <vt:lpstr>COP  DCF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Delahanty, Reese</dc:creator>
  <cp:lastModifiedBy>Delahanty, Reese</cp:lastModifiedBy>
  <cp:revision>2</cp:revision>
  <dcterms:created xsi:type="dcterms:W3CDTF">2025-03-28T16:46:55Z</dcterms:created>
  <dcterms:modified xsi:type="dcterms:W3CDTF">2025-04-01T18:06:27Z</dcterms:modified>
</cp:coreProperties>
</file>