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Lst>
  <p:notesMasterIdLst>
    <p:notesMasterId r:id="rId25"/>
  </p:notesMasterIdLst>
  <p:sldIdLst>
    <p:sldId id="272" r:id="rId4"/>
    <p:sldId id="271" r:id="rId5"/>
    <p:sldId id="276" r:id="rId6"/>
    <p:sldId id="270" r:id="rId7"/>
    <p:sldId id="277" r:id="rId8"/>
    <p:sldId id="294" r:id="rId9"/>
    <p:sldId id="279" r:id="rId10"/>
    <p:sldId id="295" r:id="rId11"/>
    <p:sldId id="297" r:id="rId12"/>
    <p:sldId id="260" r:id="rId13"/>
    <p:sldId id="287" r:id="rId14"/>
    <p:sldId id="289" r:id="rId15"/>
    <p:sldId id="288" r:id="rId16"/>
    <p:sldId id="290" r:id="rId17"/>
    <p:sldId id="291" r:id="rId18"/>
    <p:sldId id="292" r:id="rId19"/>
    <p:sldId id="284" r:id="rId20"/>
    <p:sldId id="281" r:id="rId21"/>
    <p:sldId id="285" r:id="rId22"/>
    <p:sldId id="286"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U uC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062D8-15A9-0C41-9FA3-C03AB99227C1}" v="1471" dt="2025-03-04T21:57:07.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85"/>
  </p:normalViewPr>
  <p:slideViewPr>
    <p:cSldViewPr snapToGrid="0">
      <p:cViewPr varScale="1">
        <p:scale>
          <a:sx n="107" d="100"/>
          <a:sy n="107" d="100"/>
        </p:scale>
        <p:origin x="6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2C596-A056-3347-A600-FA2C48AF1105}"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92388-E970-2D46-98F2-CA27EB926AF9}" type="slidenum">
              <a:rPr lang="en-US" smtClean="0"/>
              <a:t>‹#›</a:t>
            </a:fld>
            <a:endParaRPr lang="en-US"/>
          </a:p>
        </p:txBody>
      </p:sp>
    </p:spTree>
    <p:extLst>
      <p:ext uri="{BB962C8B-B14F-4D97-AF65-F5344CB8AC3E}">
        <p14:creationId xmlns:p14="http://schemas.microsoft.com/office/powerpoint/2010/main" val="197938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5036-18A5-D606-1F81-75A0592B0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09B0D9-2566-BAB3-118A-041BCFAC5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B522E-4205-20F6-7678-83956D018468}"/>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F541830F-83C0-361E-3668-4EB13A27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C8CF8-D55C-5DAC-BF2C-9D26D9C29F30}"/>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24596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4072-6F93-34CA-055A-53177E7F7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600A0-E523-F2B8-75F6-AEC290EC5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7E1A6-D181-AF3B-F97B-081018855F60}"/>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B018B7B8-FA4A-C8EB-012E-A27D91F0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34564-0DE6-B1BA-E591-B404A195B354}"/>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196032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F3B485-E16C-46A9-5E22-658C79EC3C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3C4CD-CB2D-2AB1-0566-0B937EF02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2A37D-44F5-1297-C0BD-C839E828F214}"/>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DCA96D18-FAA8-9F9B-F4A2-C72DFF8E9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B31DC-33DD-8CD7-6BE2-129FBCCCD961}"/>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292123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Fourth level</a:t>
            </a:r>
          </a:p>
        </p:txBody>
      </p:sp>
      <p:sp>
        <p:nvSpPr>
          <p:cNvPr id="13" name="Content Placeholder 2" descr="add specific descripti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14" name="Content Placeholder 2" descr="add specific description" title="add specific title"/>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TOPIC TITLE HERE</a:t>
            </a:r>
          </a:p>
        </p:txBody>
      </p:sp>
      <p:sp>
        <p:nvSpPr>
          <p:cNvPr id="11"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98692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869009" y="1734522"/>
            <a:ext cx="9592027"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BIG WORD BIG PHRASE</a:t>
            </a:r>
            <a:br>
              <a:rPr lang="en-US"/>
            </a:br>
            <a:r>
              <a:rPr lang="en-US"/>
              <a:t>SLIDE</a:t>
            </a:r>
          </a:p>
        </p:txBody>
      </p:sp>
      <p:sp>
        <p:nvSpPr>
          <p:cNvPr id="11" name="Content Placeholder 2" descr="add specific descripti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4"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367723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12192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BB0000"/>
              </a:solidFill>
            </a:endParaRPr>
          </a:p>
        </p:txBody>
      </p:sp>
      <p:sp>
        <p:nvSpPr>
          <p:cNvPr id="8" name="Content Placeholder 2" descr="add specific description" title="add specific title"/>
          <p:cNvSpPr>
            <a:spLocks noGrp="1"/>
          </p:cNvSpPr>
          <p:nvPr>
            <p:ph idx="15" hasCustomPrompt="1"/>
          </p:nvPr>
        </p:nvSpPr>
        <p:spPr>
          <a:xfrm>
            <a:off x="7431851" y="242139"/>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9" name="Content Placeholder 2" descr="add specific description" title="add specific title"/>
          <p:cNvSpPr>
            <a:spLocks noGrp="1"/>
          </p:cNvSpPr>
          <p:nvPr>
            <p:ph idx="16" hasCustomPrompt="1"/>
          </p:nvPr>
        </p:nvSpPr>
        <p:spPr>
          <a:xfrm>
            <a:off x="869009" y="1734522"/>
            <a:ext cx="9592027"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BIG WORD</a:t>
            </a:r>
          </a:p>
          <a:p>
            <a:pPr lvl="0"/>
            <a:r>
              <a:rPr lang="en-US"/>
              <a:t>BIG PHRASE</a:t>
            </a:r>
            <a:br>
              <a:rPr lang="en-US"/>
            </a:br>
            <a:r>
              <a:rPr lang="en-US"/>
              <a:t>SLIDE</a:t>
            </a:r>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9735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13" name="Content Placeholder 2" descr="add specific description" title="add specific title"/>
          <p:cNvSpPr>
            <a:spLocks noGrp="1"/>
          </p:cNvSpPr>
          <p:nvPr>
            <p:ph idx="17" hasCustomPrompt="1"/>
          </p:nvPr>
        </p:nvSpPr>
        <p:spPr>
          <a:xfrm>
            <a:off x="6508014" y="5372666"/>
            <a:ext cx="4522941"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a:solidFill>
                  <a:schemeClr val="tx1">
                    <a:lumMod val="75000"/>
                    <a:lumOff val="25000"/>
                  </a:schemeClr>
                </a:solidFill>
                <a:cs typeface="Arial"/>
              </a:rPr>
              <a:t>– </a:t>
            </a:r>
            <a:r>
              <a:rPr lang="en-US" sz="2400" err="1">
                <a:solidFill>
                  <a:schemeClr val="tx1">
                    <a:lumMod val="75000"/>
                    <a:lumOff val="25000"/>
                  </a:schemeClr>
                </a:solidFill>
                <a:cs typeface="Arial"/>
              </a:rPr>
              <a:t>Firstandlast</a:t>
            </a:r>
            <a:r>
              <a:rPr lang="en-US" sz="2400">
                <a:solidFill>
                  <a:schemeClr val="tx1">
                    <a:lumMod val="75000"/>
                    <a:lumOff val="25000"/>
                  </a:schemeClr>
                </a:solidFill>
                <a:cs typeface="Arial"/>
              </a:rPr>
              <a:t> Name</a:t>
            </a:r>
          </a:p>
          <a:p>
            <a:pPr algn="r">
              <a:lnSpc>
                <a:spcPct val="110000"/>
              </a:lnSpc>
            </a:pPr>
            <a:r>
              <a:rPr lang="en-US" sz="1800">
                <a:solidFill>
                  <a:schemeClr val="tx1">
                    <a:lumMod val="60000"/>
                    <a:lumOff val="40000"/>
                  </a:schemeClr>
                </a:solidFill>
                <a:cs typeface="Arial"/>
              </a:rPr>
              <a:t>   Optional title line</a:t>
            </a:r>
            <a:endParaRPr lang="en-US"/>
          </a:p>
        </p:txBody>
      </p:sp>
      <p:sp>
        <p:nvSpPr>
          <p:cNvPr id="14" name="Text Placeholder 13"/>
          <p:cNvSpPr>
            <a:spLocks noGrp="1"/>
          </p:cNvSpPr>
          <p:nvPr>
            <p:ph type="body" sz="quarter" idx="18" hasCustomPrompt="1"/>
          </p:nvPr>
        </p:nvSpPr>
        <p:spPr>
          <a:xfrm>
            <a:off x="1259597" y="1734523"/>
            <a:ext cx="9600512"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a:solidFill>
                  <a:srgbClr val="BB0032"/>
                </a:solidFill>
                <a:latin typeface="+mj-lt"/>
                <a:cs typeface="Arial"/>
              </a:rPr>
              <a:t>“Notable quote</a:t>
            </a:r>
            <a:br>
              <a:rPr lang="en-US" sz="6500" b="0">
                <a:solidFill>
                  <a:srgbClr val="BB0032"/>
                </a:solidFill>
                <a:latin typeface="+mj-lt"/>
                <a:cs typeface="Arial"/>
              </a:rPr>
            </a:br>
            <a:r>
              <a:rPr lang="en-US" sz="6500" b="0">
                <a:solidFill>
                  <a:srgbClr val="BB0032"/>
                </a:solidFill>
                <a:latin typeface="+mj-lt"/>
                <a:cs typeface="Arial"/>
              </a:rPr>
              <a:t>goes right here,</a:t>
            </a:r>
            <a:br>
              <a:rPr lang="en-US" sz="6500" b="0">
                <a:solidFill>
                  <a:srgbClr val="BB0032"/>
                </a:solidFill>
                <a:latin typeface="+mj-lt"/>
                <a:cs typeface="Arial"/>
              </a:rPr>
            </a:br>
            <a:r>
              <a:rPr lang="en-US" sz="6500" b="0">
                <a:solidFill>
                  <a:srgbClr val="BB0032"/>
                </a:solidFill>
                <a:latin typeface="+mj-lt"/>
                <a:cs typeface="Arial"/>
              </a:rPr>
              <a:t>yes right here.”</a:t>
            </a:r>
            <a:endParaRPr lang="en-US"/>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165378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12192000" cy="5934064"/>
          </a:xfrm>
          <a:prstGeom prst="rect">
            <a:avLst/>
          </a:prstGeom>
        </p:spPr>
        <p:txBody>
          <a:bodyPr vert="horz"/>
          <a:lstStyle>
            <a:lvl1pPr>
              <a:defRPr>
                <a:solidFill>
                  <a:schemeClr val="bg1">
                    <a:lumMod val="75000"/>
                  </a:schemeClr>
                </a:solidFill>
              </a:defRPr>
            </a:lvl1pPr>
          </a:lstStyle>
          <a:p>
            <a:r>
              <a:rPr lang="en-US"/>
              <a:t>Full slide picture</a:t>
            </a:r>
          </a:p>
        </p:txBody>
      </p:sp>
      <p:sp>
        <p:nvSpPr>
          <p:cNvPr id="11" name="Content Placeholder 2" descr="add specific description "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12" name="Content Placeholder 2" descr="add specific description" title="add specific title"/>
          <p:cNvSpPr>
            <a:spLocks noGrp="1"/>
          </p:cNvSpPr>
          <p:nvPr>
            <p:ph idx="14"/>
          </p:nvPr>
        </p:nvSpPr>
        <p:spPr>
          <a:xfrm>
            <a:off x="6491387" y="1436105"/>
            <a:ext cx="5331852"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2"/>
            <a:r>
              <a:rPr lang="en-US"/>
              <a:t>Fourth level</a:t>
            </a:r>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39049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5178467" cy="5934064"/>
          </a:xfrm>
          <a:prstGeom prst="rect">
            <a:avLst/>
          </a:prstGeom>
        </p:spPr>
        <p:txBody>
          <a:bodyPr vert="horz"/>
          <a:lstStyle>
            <a:lvl1pPr>
              <a:defRPr>
                <a:solidFill>
                  <a:srgbClr val="BFBFBF"/>
                </a:solidFill>
              </a:defRPr>
            </a:lvl1pPr>
          </a:lstStyle>
          <a:p>
            <a:r>
              <a:rPr lang="en-US"/>
              <a:t>½ slide picture</a:t>
            </a:r>
          </a:p>
        </p:txBody>
      </p:sp>
      <p:sp>
        <p:nvSpPr>
          <p:cNvPr id="8" name="Content Placeholder 2" descr="add specific description" title="add specific title"/>
          <p:cNvSpPr>
            <a:spLocks noGrp="1"/>
          </p:cNvSpPr>
          <p:nvPr>
            <p:ph idx="14"/>
          </p:nvPr>
        </p:nvSpPr>
        <p:spPr>
          <a:xfrm>
            <a:off x="5516790" y="1830388"/>
            <a:ext cx="6268671"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Fifth level</a:t>
            </a:r>
          </a:p>
        </p:txBody>
      </p:sp>
      <p:sp>
        <p:nvSpPr>
          <p:cNvPr id="12" name="Content Placeholder 2" descr="add specific descripton&#10;"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13" name="Content Placeholder 2" descr="add specific descripton" title="add specific title"/>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TOPIC TITLE HERE</a:t>
            </a:r>
          </a:p>
        </p:txBody>
      </p:sp>
      <p:sp>
        <p:nvSpPr>
          <p:cNvPr id="6"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8255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UNIT NAME HERE</a:t>
            </a:r>
          </a:p>
          <a:p>
            <a:pPr lvl="0"/>
            <a:r>
              <a:rPr lang="en-US"/>
              <a:t>LINE 2 AS NEEDED</a:t>
            </a:r>
          </a:p>
        </p:txBody>
      </p:sp>
      <p:sp>
        <p:nvSpPr>
          <p:cNvPr id="5"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TOPIC TITLE HERE</a:t>
            </a:r>
          </a:p>
        </p:txBody>
      </p:sp>
      <p:sp>
        <p:nvSpPr>
          <p:cNvPr id="6" name="Content Placeholder 2" descr="add specific description&#10;" title="add specific title"/>
          <p:cNvSpPr>
            <a:spLocks noGrp="1"/>
          </p:cNvSpPr>
          <p:nvPr>
            <p:ph idx="14"/>
          </p:nvPr>
        </p:nvSpPr>
        <p:spPr>
          <a:xfrm>
            <a:off x="1867204" y="1830388"/>
            <a:ext cx="8703443"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a:p>
          <a:p>
            <a:pPr lvl="0"/>
            <a:endParaRPr lang="en-US"/>
          </a:p>
          <a:p>
            <a:pPr lvl="0"/>
            <a:endParaRPr lang="en-US"/>
          </a:p>
          <a:p>
            <a:pPr lvl="0"/>
            <a:endParaRPr lang="en-US"/>
          </a:p>
          <a:p>
            <a:pPr lvl="0"/>
            <a:r>
              <a:rPr lang="en-US"/>
              <a:t>chart/graph/table</a:t>
            </a:r>
          </a:p>
        </p:txBody>
      </p:sp>
      <p:sp>
        <p:nvSpPr>
          <p:cNvPr id="8"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490841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92220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6101-5CCA-48C3-555D-E3A0D72C8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81970-5622-D4A8-4C77-2C6BF0106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3D6C8-7075-2704-9FC8-01FE0D3E75B3}"/>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E21BF779-3C93-74E5-1298-79E3F74E6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D1980-E4C1-0060-4989-C025048BDB6D}"/>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408257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7AC5-1BA7-4CC8-95C6-BD100C3D30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2DA44-8FC9-A03F-B6BE-569F5F7ABE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A167C-F2FE-EA14-2B0E-E4118B9BFA35}"/>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BECF02B0-E6C2-C3CC-362F-365E89C08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D7A00-E2D1-F894-A501-5EBEA863FEF3}"/>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227757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85B6-F0B2-830A-F78B-E1635DB70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04258-3917-C903-29C5-52E11E7BFD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0C859-E125-CF8E-C93F-E37FE22A7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DA251-ED9A-3833-6F3B-8D3DCB7F31CF}"/>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6" name="Footer Placeholder 5">
            <a:extLst>
              <a:ext uri="{FF2B5EF4-FFF2-40B4-BE49-F238E27FC236}">
                <a16:creationId xmlns:a16="http://schemas.microsoft.com/office/drawing/2014/main" id="{1737C41F-4458-7FF8-1886-C5A0A195B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65998-22BC-2C4C-093F-4AA1470FEAE7}"/>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94437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818C-F9F4-164A-22B4-2201ABE77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5677E-C34E-A992-79A5-C5D3A2AF3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934702-4BC1-0C2D-8A83-5BBFD47A2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E6910-5A87-F43F-0ACE-4385014A6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241E8-66F7-5B36-6075-2F7CEB7414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D11BE-8FA8-2431-C2E7-DA93A99105BC}"/>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8" name="Footer Placeholder 7">
            <a:extLst>
              <a:ext uri="{FF2B5EF4-FFF2-40B4-BE49-F238E27FC236}">
                <a16:creationId xmlns:a16="http://schemas.microsoft.com/office/drawing/2014/main" id="{345B0023-FDE6-5626-51DF-B9A9FB2D7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549B8-0FD1-FB52-FF02-BB5AB22F4A95}"/>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716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8AB1-54CA-3E86-8D47-E9C678CC7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49D85-A382-848A-B8B9-162B089721BD}"/>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4" name="Footer Placeholder 3">
            <a:extLst>
              <a:ext uri="{FF2B5EF4-FFF2-40B4-BE49-F238E27FC236}">
                <a16:creationId xmlns:a16="http://schemas.microsoft.com/office/drawing/2014/main" id="{ACDBA546-D94D-9E08-E0EF-ADBD007B42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49758-65B4-7543-62B7-13C54D2B18DF}"/>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413445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3F67B-53B7-CCBB-2732-CE15D40247A7}"/>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3" name="Footer Placeholder 2">
            <a:extLst>
              <a:ext uri="{FF2B5EF4-FFF2-40B4-BE49-F238E27FC236}">
                <a16:creationId xmlns:a16="http://schemas.microsoft.com/office/drawing/2014/main" id="{6333E716-A756-B95A-4F9A-E30CB15D7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31F47-4A84-A8D0-94DF-49FF66C1121A}"/>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9292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E740-A0DF-23F8-640E-3D8FEEED5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E864B-2E9B-E9DD-D3F5-E59366DC7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20E38-E364-4631-7449-57C99FC45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41CE5-336A-DB7E-A978-EC68B253EAB4}"/>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6" name="Footer Placeholder 5">
            <a:extLst>
              <a:ext uri="{FF2B5EF4-FFF2-40B4-BE49-F238E27FC236}">
                <a16:creationId xmlns:a16="http://schemas.microsoft.com/office/drawing/2014/main" id="{F4678449-C6F3-9811-5092-C5D4DBD98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850A8-2425-1B04-100C-D157000AB3A2}"/>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273779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079B-A669-BE62-45AC-9A725C40B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5315D-EC4F-D799-3B92-051BB6E1A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6FB4CF-41E3-F5AE-8986-C0F52586E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B05E6-0428-CD61-8D22-32039C8CC17E}"/>
              </a:ext>
            </a:extLst>
          </p:cNvPr>
          <p:cNvSpPr>
            <a:spLocks noGrp="1"/>
          </p:cNvSpPr>
          <p:nvPr>
            <p:ph type="dt" sz="half" idx="10"/>
          </p:nvPr>
        </p:nvSpPr>
        <p:spPr/>
        <p:txBody>
          <a:bodyPr/>
          <a:lstStyle/>
          <a:p>
            <a:fld id="{231FF012-B69E-3249-B02A-4B2DD7DD7499}" type="datetimeFigureOut">
              <a:rPr lang="en-US" smtClean="0"/>
              <a:t>3/4/25</a:t>
            </a:fld>
            <a:endParaRPr lang="en-US"/>
          </a:p>
        </p:txBody>
      </p:sp>
      <p:sp>
        <p:nvSpPr>
          <p:cNvPr id="6" name="Footer Placeholder 5">
            <a:extLst>
              <a:ext uri="{FF2B5EF4-FFF2-40B4-BE49-F238E27FC236}">
                <a16:creationId xmlns:a16="http://schemas.microsoft.com/office/drawing/2014/main" id="{B18E5FAB-8C7E-9E18-6DC7-6BA9F52BD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200B3-FACC-E608-91E8-66775CA4B00D}"/>
              </a:ext>
            </a:extLst>
          </p:cNvPr>
          <p:cNvSpPr>
            <a:spLocks noGrp="1"/>
          </p:cNvSpPr>
          <p:nvPr>
            <p:ph type="sldNum" sz="quarter" idx="12"/>
          </p:nvPr>
        </p:nvSpPr>
        <p:spPr/>
        <p:txBody>
          <a:bodyPr/>
          <a:lstStyle/>
          <a:p>
            <a:fld id="{F10AEA59-E1FA-A146-96F4-313A0BEB0A0F}" type="slidenum">
              <a:rPr lang="en-US" smtClean="0"/>
              <a:t>‹#›</a:t>
            </a:fld>
            <a:endParaRPr lang="en-US"/>
          </a:p>
        </p:txBody>
      </p:sp>
    </p:spTree>
    <p:extLst>
      <p:ext uri="{BB962C8B-B14F-4D97-AF65-F5344CB8AC3E}">
        <p14:creationId xmlns:p14="http://schemas.microsoft.com/office/powerpoint/2010/main" val="180704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03A7E-68D9-29C0-EF84-78A481917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883EFA-36A3-753D-BEFB-6C0A54014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22DAD-22C0-A877-2F99-F7B106367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1FF012-B69E-3249-B02A-4B2DD7DD7499}" type="datetimeFigureOut">
              <a:rPr lang="en-US" smtClean="0"/>
              <a:t>3/4/25</a:t>
            </a:fld>
            <a:endParaRPr lang="en-US"/>
          </a:p>
        </p:txBody>
      </p:sp>
      <p:sp>
        <p:nvSpPr>
          <p:cNvPr id="5" name="Footer Placeholder 4">
            <a:extLst>
              <a:ext uri="{FF2B5EF4-FFF2-40B4-BE49-F238E27FC236}">
                <a16:creationId xmlns:a16="http://schemas.microsoft.com/office/drawing/2014/main" id="{8AEF5B03-A7EE-6307-D97C-B33FDD50C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9D1EA1-C74D-98F8-2B9D-940B528D5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0AEA59-E1FA-A146-96F4-313A0BEB0A0F}" type="slidenum">
              <a:rPr lang="en-US" smtClean="0"/>
              <a:t>‹#›</a:t>
            </a:fld>
            <a:endParaRPr lang="en-US"/>
          </a:p>
        </p:txBody>
      </p:sp>
    </p:spTree>
    <p:extLst>
      <p:ext uri="{BB962C8B-B14F-4D97-AF65-F5344CB8AC3E}">
        <p14:creationId xmlns:p14="http://schemas.microsoft.com/office/powerpoint/2010/main" val="3840911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2192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11357824" y="6351239"/>
            <a:ext cx="436338"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a:solidFill>
                <a:srgbClr val="636D6E"/>
              </a:solidFill>
            </a:endParaRPr>
          </a:p>
        </p:txBody>
      </p:sp>
      <p:sp>
        <p:nvSpPr>
          <p:cNvPr id="12"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153890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45947" y="6356351"/>
            <a:ext cx="28448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3/4/25</a:t>
            </a:fld>
            <a:endParaRPr lang="en-US"/>
          </a:p>
        </p:txBody>
      </p:sp>
      <p:sp>
        <p:nvSpPr>
          <p:cNvPr id="7" name="Rectangle 6"/>
          <p:cNvSpPr/>
          <p:nvPr userDrawn="1"/>
        </p:nvSpPr>
        <p:spPr>
          <a:xfrm>
            <a:off x="0" y="2974444"/>
            <a:ext cx="12192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334" y="1600201"/>
            <a:ext cx="8565444" cy="931492"/>
          </a:xfrm>
          <a:prstGeom prst="rect">
            <a:avLst/>
          </a:prstGeom>
        </p:spPr>
      </p:pic>
    </p:spTree>
    <p:extLst>
      <p:ext uri="{BB962C8B-B14F-4D97-AF65-F5344CB8AC3E}">
        <p14:creationId xmlns:p14="http://schemas.microsoft.com/office/powerpoint/2010/main" val="90827354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937015" y="3744003"/>
            <a:ext cx="6400800"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prstClr val="white"/>
                </a:solidFill>
              </a:rPr>
              <a:t>Energy Sector</a:t>
            </a:r>
          </a:p>
        </p:txBody>
      </p:sp>
      <p:sp>
        <p:nvSpPr>
          <p:cNvPr id="16" name="Subtitle 2"/>
          <p:cNvSpPr txBox="1">
            <a:spLocks/>
          </p:cNvSpPr>
          <p:nvPr/>
        </p:nvSpPr>
        <p:spPr>
          <a:xfrm>
            <a:off x="2937015" y="4567385"/>
            <a:ext cx="6400800" cy="823382"/>
          </a:xfrm>
          <a:prstGeom prst="rect">
            <a:avLst/>
          </a:prstGeom>
        </p:spPr>
        <p:txBody>
          <a:bodyPr lIns="91440" tIns="45720" rIns="91440" bIns="45720" anchor="t"/>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a:solidFill>
                  <a:prstClr val="white"/>
                </a:solidFill>
              </a:rPr>
              <a:t>Jarrod Crano, Reese Delahanty, Hunter Grannum</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5F1E7-DF4F-1356-FD1D-78145762D40F}"/>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Valuation Analysis</a:t>
            </a:r>
          </a:p>
        </p:txBody>
      </p:sp>
      <p:pic>
        <p:nvPicPr>
          <p:cNvPr id="7" name="Graphic 6" descr="Upward trend">
            <a:extLst>
              <a:ext uri="{FF2B5EF4-FFF2-40B4-BE49-F238E27FC236}">
                <a16:creationId xmlns:a16="http://schemas.microsoft.com/office/drawing/2014/main" id="{43959880-08E2-7E88-A7D2-7DB3A8552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724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9BFF-F3E4-6D7D-2211-E9C1CC4F049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B07347F-2D5D-870B-7CD8-38F925200F99}"/>
              </a:ext>
            </a:extLst>
          </p:cNvPr>
          <p:cNvSpPr txBox="1">
            <a:spLocks/>
          </p:cNvSpPr>
          <p:nvPr/>
        </p:nvSpPr>
        <p:spPr>
          <a:xfrm>
            <a:off x="720634" y="71643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Absolute Valuation</a:t>
            </a:r>
          </a:p>
        </p:txBody>
      </p:sp>
      <p:pic>
        <p:nvPicPr>
          <p:cNvPr id="8" name="Picture 7" descr="A table with numbers and a number on it&#10;&#10;AI-generated content may be incorrect.">
            <a:extLst>
              <a:ext uri="{FF2B5EF4-FFF2-40B4-BE49-F238E27FC236}">
                <a16:creationId xmlns:a16="http://schemas.microsoft.com/office/drawing/2014/main" id="{FB1E0D4B-1C0C-30DB-B8DC-29C3343672FA}"/>
              </a:ext>
            </a:extLst>
          </p:cNvPr>
          <p:cNvPicPr>
            <a:picLocks noChangeAspect="1"/>
          </p:cNvPicPr>
          <p:nvPr/>
        </p:nvPicPr>
        <p:blipFill>
          <a:blip r:embed="rId2"/>
          <a:stretch>
            <a:fillRect/>
          </a:stretch>
        </p:blipFill>
        <p:spPr>
          <a:xfrm>
            <a:off x="309011" y="2066293"/>
            <a:ext cx="11573977" cy="2557959"/>
          </a:xfrm>
          <a:prstGeom prst="rect">
            <a:avLst/>
          </a:prstGeom>
        </p:spPr>
      </p:pic>
      <p:sp>
        <p:nvSpPr>
          <p:cNvPr id="2" name="Content Placeholder 2">
            <a:extLst>
              <a:ext uri="{FF2B5EF4-FFF2-40B4-BE49-F238E27FC236}">
                <a16:creationId xmlns:a16="http://schemas.microsoft.com/office/drawing/2014/main" id="{705162CB-D5DF-0D7B-FFBF-5521CE44F626}"/>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169300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13FDB-D90E-20B8-F1D5-2809FE75613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9EEB80A-1D32-ECB6-2D23-6F36767493DE}"/>
              </a:ext>
            </a:extLst>
          </p:cNvPr>
          <p:cNvSpPr>
            <a:spLocks noGrp="1"/>
          </p:cNvSpPr>
          <p:nvPr>
            <p:ph type="title"/>
          </p:nvPr>
        </p:nvSpPr>
        <p:spPr>
          <a:xfrm>
            <a:off x="511628" y="650335"/>
            <a:ext cx="10515600" cy="1505883"/>
          </a:xfrm>
        </p:spPr>
        <p:txBody>
          <a:bodyPr vert="horz" lIns="91440" tIns="45720" rIns="91440" bIns="45720" rtlCol="0" anchor="ctr">
            <a:normAutofit/>
          </a:bodyPr>
          <a:lstStyle/>
          <a:p>
            <a:r>
              <a:rPr lang="en-US" kern="1200" dirty="0">
                <a:solidFill>
                  <a:schemeClr val="tx1"/>
                </a:solidFill>
                <a:latin typeface="+mj-lt"/>
                <a:ea typeface="+mj-ea"/>
                <a:cs typeface="+mj-cs"/>
              </a:rPr>
              <a:t>Absolute Valuation</a:t>
            </a:r>
          </a:p>
        </p:txBody>
      </p:sp>
      <p:pic>
        <p:nvPicPr>
          <p:cNvPr id="8" name="Picture 2">
            <a:extLst>
              <a:ext uri="{FF2B5EF4-FFF2-40B4-BE49-F238E27FC236}">
                <a16:creationId xmlns:a16="http://schemas.microsoft.com/office/drawing/2014/main" id="{733AB63D-0DED-2071-6E2A-551DBDBDF6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628" y="1756343"/>
            <a:ext cx="10256519" cy="48718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63C4F185-4861-47F0-2869-38B5CAC3BC08}"/>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21683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CA78-1692-75DD-4403-31AB00D4F66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4C51C6F-97F1-00F7-F267-DACE5EEABC9F}"/>
              </a:ext>
            </a:extLst>
          </p:cNvPr>
          <p:cNvSpPr txBox="1"/>
          <p:nvPr/>
        </p:nvSpPr>
        <p:spPr>
          <a:xfrm>
            <a:off x="564968" y="1003125"/>
            <a:ext cx="6146074" cy="769441"/>
          </a:xfrm>
          <a:prstGeom prst="rect">
            <a:avLst/>
          </a:prstGeom>
          <a:noFill/>
        </p:spPr>
        <p:txBody>
          <a:bodyPr wrap="square">
            <a:spAutoFit/>
          </a:bodyPr>
          <a:lstStyle/>
          <a:p>
            <a:r>
              <a:rPr lang="en-US" sz="4400" dirty="0"/>
              <a:t>Noticeable Trends</a:t>
            </a:r>
          </a:p>
        </p:txBody>
      </p:sp>
      <p:sp>
        <p:nvSpPr>
          <p:cNvPr id="9" name="Content Placeholder 3">
            <a:extLst>
              <a:ext uri="{FF2B5EF4-FFF2-40B4-BE49-F238E27FC236}">
                <a16:creationId xmlns:a16="http://schemas.microsoft.com/office/drawing/2014/main" id="{E151C624-DA5D-DB28-0DF0-9D39F325A6A7}"/>
              </a:ext>
            </a:extLst>
          </p:cNvPr>
          <p:cNvSpPr txBox="1">
            <a:spLocks/>
          </p:cNvSpPr>
          <p:nvPr/>
        </p:nvSpPr>
        <p:spPr>
          <a:xfrm>
            <a:off x="564968" y="1877069"/>
            <a:ext cx="10512424" cy="4526711"/>
          </a:xfrm>
          <a:prstGeom prst="rect">
            <a:avLst/>
          </a:prstGeom>
        </p:spPr>
        <p:txBody>
          <a:bodyPr>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a:t>Oil price volatility and decline from 2014 – 2016 led to shocks in P/S and P/EBITDA</a:t>
            </a:r>
          </a:p>
          <a:p>
            <a:pPr marL="457200" indent="-457200">
              <a:buFont typeface="Arial" panose="020B0604020202020204" pitchFamily="34" charset="0"/>
              <a:buChar char="•"/>
            </a:pPr>
            <a:r>
              <a:rPr lang="en-US"/>
              <a:t>COVID impacts</a:t>
            </a:r>
          </a:p>
          <a:p>
            <a:pPr marL="457200" indent="-457200">
              <a:buFont typeface="Arial" panose="020B0604020202020204" pitchFamily="34" charset="0"/>
              <a:buChar char="•"/>
            </a:pPr>
            <a:r>
              <a:rPr lang="en-US"/>
              <a:t>Elevated oil prices have pushed valuations higher than pre-pandemic levels </a:t>
            </a:r>
          </a:p>
          <a:p>
            <a:pPr marL="457200" indent="-457200">
              <a:buFont typeface="Arial" panose="020B0604020202020204" pitchFamily="34" charset="0"/>
              <a:buChar char="•"/>
            </a:pPr>
            <a:r>
              <a:rPr lang="en-US"/>
              <a:t>Highly cyclical industry</a:t>
            </a:r>
          </a:p>
          <a:p>
            <a:pPr marL="457200" indent="-457200">
              <a:buFont typeface="Arial" panose="020B0604020202020204" pitchFamily="34" charset="0"/>
              <a:buChar char="•"/>
            </a:pPr>
            <a:r>
              <a:rPr lang="en-US"/>
              <a:t>Intra-Sector Trends</a:t>
            </a:r>
          </a:p>
          <a:p>
            <a:pPr marL="914400" lvl="1" indent="-457200">
              <a:buFont typeface="Arial" panose="020B0604020202020204" pitchFamily="34" charset="0"/>
              <a:buChar char="•"/>
            </a:pPr>
            <a:r>
              <a:rPr lang="en-US"/>
              <a:t>Drilling trades at significantly higher multiples than Equip/Services</a:t>
            </a:r>
          </a:p>
          <a:p>
            <a:pPr marL="914400" lvl="1" indent="-457200">
              <a:buFont typeface="Arial" panose="020B0604020202020204" pitchFamily="34" charset="0"/>
              <a:buChar char="•"/>
            </a:pPr>
            <a:r>
              <a:rPr lang="en-US"/>
              <a:t>Companies within each industry are assigned similar multiples</a:t>
            </a:r>
          </a:p>
          <a:p>
            <a:endParaRPr lang="en-US"/>
          </a:p>
          <a:p>
            <a:endParaRPr lang="en-US"/>
          </a:p>
          <a:p>
            <a:pPr lvl="1"/>
            <a:endParaRPr lang="en-US"/>
          </a:p>
        </p:txBody>
      </p:sp>
      <p:sp>
        <p:nvSpPr>
          <p:cNvPr id="2" name="Content Placeholder 2">
            <a:extLst>
              <a:ext uri="{FF2B5EF4-FFF2-40B4-BE49-F238E27FC236}">
                <a16:creationId xmlns:a16="http://schemas.microsoft.com/office/drawing/2014/main" id="{12AF122D-C676-7262-931C-6575F84950AB}"/>
              </a:ext>
            </a:extLst>
          </p:cNvPr>
          <p:cNvSpPr txBox="1">
            <a:spLocks/>
          </p:cNvSpPr>
          <p:nvPr/>
        </p:nvSpPr>
        <p:spPr>
          <a:xfrm>
            <a:off x="7431851" y="229810"/>
            <a:ext cx="4522941" cy="668812"/>
          </a:xfrm>
          <a:prstGeom prst="rect">
            <a:avLst/>
          </a:prstGeom>
          <a:ln>
            <a:solidFill>
              <a:srgbClr val="BB0000"/>
            </a:solidFill>
          </a:ln>
        </p:spPr>
        <p:txBody>
          <a:bodyPr/>
          <a:lstStyle>
            <a:lvl1pPr marL="0" indent="0" algn="r" defTabSz="457200" rtl="0" eaLnBrk="1" latinLnBrk="0" hangingPunct="1">
              <a:lnSpc>
                <a:spcPts val="1640"/>
              </a:lnSpc>
              <a:spcBef>
                <a:spcPts val="0"/>
              </a:spcBef>
              <a:buFont typeface="Arial"/>
              <a:buNone/>
              <a:defRPr sz="1300" kern="1200" baseline="0">
                <a:solidFill>
                  <a:schemeClr val="bg1"/>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BUSFIN 4221/7225</a:t>
            </a:r>
            <a:endParaRPr lang="en-US" dirty="0"/>
          </a:p>
        </p:txBody>
      </p:sp>
    </p:spTree>
    <p:extLst>
      <p:ext uri="{BB962C8B-B14F-4D97-AF65-F5344CB8AC3E}">
        <p14:creationId xmlns:p14="http://schemas.microsoft.com/office/powerpoint/2010/main" val="131491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D7B4-C45C-9111-A1F1-3B255062D86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2BB5227-C3FE-54AE-4591-0023A1A5CC68}"/>
              </a:ext>
            </a:extLst>
          </p:cNvPr>
          <p:cNvSpPr txBox="1">
            <a:spLocks/>
          </p:cNvSpPr>
          <p:nvPr/>
        </p:nvSpPr>
        <p:spPr>
          <a:xfrm>
            <a:off x="603069" y="665901"/>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Relative Valuation to S&amp;P 500</a:t>
            </a:r>
          </a:p>
        </p:txBody>
      </p:sp>
      <p:pic>
        <p:nvPicPr>
          <p:cNvPr id="8" name="Content Placeholder 14" descr="A table with numbers and text&#10;&#10;AI-generated content may be incorrect.">
            <a:extLst>
              <a:ext uri="{FF2B5EF4-FFF2-40B4-BE49-F238E27FC236}">
                <a16:creationId xmlns:a16="http://schemas.microsoft.com/office/drawing/2014/main" id="{E9BBE7D4-B07B-CD05-9785-0D6C0C287296}"/>
              </a:ext>
            </a:extLst>
          </p:cNvPr>
          <p:cNvPicPr>
            <a:picLocks noChangeAspect="1"/>
          </p:cNvPicPr>
          <p:nvPr/>
        </p:nvPicPr>
        <p:blipFill>
          <a:blip r:embed="rId2"/>
          <a:stretch>
            <a:fillRect/>
          </a:stretch>
        </p:blipFill>
        <p:spPr>
          <a:xfrm>
            <a:off x="276497" y="1905702"/>
            <a:ext cx="11682251" cy="2496481"/>
          </a:xfrm>
          <a:prstGeom prst="rect">
            <a:avLst/>
          </a:prstGeom>
        </p:spPr>
      </p:pic>
      <p:sp>
        <p:nvSpPr>
          <p:cNvPr id="2" name="Content Placeholder 2">
            <a:extLst>
              <a:ext uri="{FF2B5EF4-FFF2-40B4-BE49-F238E27FC236}">
                <a16:creationId xmlns:a16="http://schemas.microsoft.com/office/drawing/2014/main" id="{F5D13D51-7820-B67E-4DCA-2A01254C56EE}"/>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305416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32882-C088-8B0A-F203-E462344CC2C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2FE568-0EEA-E26B-D398-8C97A9EFCC09}"/>
              </a:ext>
            </a:extLst>
          </p:cNvPr>
          <p:cNvSpPr>
            <a:spLocks noGrp="1"/>
          </p:cNvSpPr>
          <p:nvPr>
            <p:ph type="title"/>
          </p:nvPr>
        </p:nvSpPr>
        <p:spPr>
          <a:xfrm>
            <a:off x="603068" y="681194"/>
            <a:ext cx="10515600" cy="1505883"/>
          </a:xfrm>
        </p:spPr>
        <p:txBody>
          <a:bodyPr vert="horz" lIns="91440" tIns="45720" rIns="91440" bIns="45720" rtlCol="0" anchor="ctr">
            <a:normAutofit/>
          </a:bodyPr>
          <a:lstStyle/>
          <a:p>
            <a:r>
              <a:rPr lang="en-US" kern="1200" dirty="0">
                <a:solidFill>
                  <a:schemeClr val="tx1"/>
                </a:solidFill>
                <a:latin typeface="+mj-lt"/>
                <a:ea typeface="+mj-ea"/>
                <a:cs typeface="+mj-cs"/>
              </a:rPr>
              <a:t>Relative Valuation to S&amp;P 500</a:t>
            </a:r>
          </a:p>
        </p:txBody>
      </p:sp>
      <p:pic>
        <p:nvPicPr>
          <p:cNvPr id="8" name="Picture 4">
            <a:extLst>
              <a:ext uri="{FF2B5EF4-FFF2-40B4-BE49-F238E27FC236}">
                <a16:creationId xmlns:a16="http://schemas.microsoft.com/office/drawing/2014/main" id="{04F38A1B-B99D-F8A1-3351-55C2FA9D1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68" y="1784446"/>
            <a:ext cx="8834883" cy="49615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2E5F77D4-EB65-ED51-0AE0-87223F5413EA}"/>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94487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2807-D74B-F92F-DFA3-1115CD91C0B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38C1FB4-3295-D466-67AA-627FFCE0F2EB}"/>
              </a:ext>
            </a:extLst>
          </p:cNvPr>
          <p:cNvSpPr>
            <a:spLocks noGrp="1"/>
          </p:cNvSpPr>
          <p:nvPr>
            <p:ph type="title"/>
          </p:nvPr>
        </p:nvSpPr>
        <p:spPr>
          <a:xfrm>
            <a:off x="539342" y="665571"/>
            <a:ext cx="10515600" cy="1325563"/>
          </a:xfrm>
        </p:spPr>
        <p:txBody>
          <a:bodyPr/>
          <a:lstStyle/>
          <a:p>
            <a:r>
              <a:rPr lang="en-US" dirty="0"/>
              <a:t>Takeaways from Relative Comparison</a:t>
            </a:r>
          </a:p>
        </p:txBody>
      </p:sp>
      <p:sp>
        <p:nvSpPr>
          <p:cNvPr id="8" name="Content Placeholder 3">
            <a:extLst>
              <a:ext uri="{FF2B5EF4-FFF2-40B4-BE49-F238E27FC236}">
                <a16:creationId xmlns:a16="http://schemas.microsoft.com/office/drawing/2014/main" id="{48F96D38-A8E5-E028-D799-74D1CC7B54F3}"/>
              </a:ext>
            </a:extLst>
          </p:cNvPr>
          <p:cNvSpPr txBox="1">
            <a:spLocks/>
          </p:cNvSpPr>
          <p:nvPr/>
        </p:nvSpPr>
        <p:spPr>
          <a:xfrm>
            <a:off x="735284" y="1991134"/>
            <a:ext cx="10420395" cy="4857252"/>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Energy trades at a discount relative to the market</a:t>
            </a:r>
          </a:p>
          <a:p>
            <a:pPr marL="457200" indent="-457200">
              <a:buFont typeface="Arial" panose="020B0604020202020204" pitchFamily="34" charset="0"/>
              <a:buChar char="•"/>
            </a:pPr>
            <a:r>
              <a:rPr lang="en-US" dirty="0"/>
              <a:t>Higher valuations relatively during 2015-16 and 2020-21</a:t>
            </a:r>
          </a:p>
          <a:p>
            <a:pPr marL="457200" indent="-457200">
              <a:buFont typeface="Arial" panose="020B0604020202020204" pitchFamily="34" charset="0"/>
              <a:buChar char="•"/>
            </a:pPr>
            <a:r>
              <a:rPr lang="en-US" dirty="0"/>
              <a:t>Mature sector</a:t>
            </a:r>
          </a:p>
          <a:p>
            <a:pPr marL="457200" indent="-457200">
              <a:buFont typeface="Arial" panose="020B0604020202020204" pitchFamily="34" charset="0"/>
              <a:buChar char="•"/>
            </a:pPr>
            <a:r>
              <a:rPr lang="en-US" dirty="0"/>
              <a:t>Highly cyclical</a:t>
            </a:r>
          </a:p>
          <a:p>
            <a:pPr marL="457200" indent="-457200">
              <a:buFont typeface="Arial" panose="020B0604020202020204" pitchFamily="34" charset="0"/>
              <a:buChar char="•"/>
            </a:pPr>
            <a:r>
              <a:rPr lang="en-US" dirty="0"/>
              <a:t>Likely to continue trading at a discount in the future</a:t>
            </a:r>
          </a:p>
          <a:p>
            <a:endParaRPr lang="en-US" dirty="0"/>
          </a:p>
        </p:txBody>
      </p:sp>
      <p:sp>
        <p:nvSpPr>
          <p:cNvPr id="2" name="Content Placeholder 2">
            <a:extLst>
              <a:ext uri="{FF2B5EF4-FFF2-40B4-BE49-F238E27FC236}">
                <a16:creationId xmlns:a16="http://schemas.microsoft.com/office/drawing/2014/main" id="{8A19588A-6119-3A2D-7095-B637EA453589}"/>
              </a:ext>
            </a:extLst>
          </p:cNvPr>
          <p:cNvSpPr txBox="1">
            <a:spLocks/>
          </p:cNvSpPr>
          <p:nvPr/>
        </p:nvSpPr>
        <p:spPr>
          <a:xfrm>
            <a:off x="7431851" y="229810"/>
            <a:ext cx="4522941" cy="668812"/>
          </a:xfrm>
          <a:prstGeom prst="rect">
            <a:avLst/>
          </a:prstGeom>
          <a:ln>
            <a:solidFill>
              <a:srgbClr val="BB0000"/>
            </a:solidFill>
          </a:ln>
        </p:spPr>
        <p:txBody>
          <a:bodyPr/>
          <a:lstStyle>
            <a:lvl1pPr marL="0" indent="0" algn="r" defTabSz="457200" rtl="0" eaLnBrk="1" latinLnBrk="0" hangingPunct="1">
              <a:lnSpc>
                <a:spcPts val="1640"/>
              </a:lnSpc>
              <a:spcBef>
                <a:spcPts val="0"/>
              </a:spcBef>
              <a:buFont typeface="Arial"/>
              <a:buNone/>
              <a:defRPr sz="1300" kern="1200" baseline="0">
                <a:solidFill>
                  <a:schemeClr val="bg1"/>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BUSFIN 4221/7225</a:t>
            </a:r>
            <a:endParaRPr lang="en-US" dirty="0"/>
          </a:p>
        </p:txBody>
      </p:sp>
    </p:spTree>
    <p:extLst>
      <p:ext uri="{BB962C8B-B14F-4D97-AF65-F5344CB8AC3E}">
        <p14:creationId xmlns:p14="http://schemas.microsoft.com/office/powerpoint/2010/main" val="36467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2057BF-9754-1DDB-E349-CF8B8F605D83}"/>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D543E-7F8F-79BD-28CE-226730336006}"/>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r>
              <a:rPr lang="en-US" kern="1200">
                <a:solidFill>
                  <a:schemeClr val="tx2"/>
                </a:solidFill>
                <a:latin typeface="+mj-lt"/>
                <a:ea typeface="+mj-ea"/>
                <a:cs typeface="+mj-cs"/>
              </a:rPr>
              <a:t>Recommendation</a:t>
            </a:r>
            <a:br>
              <a:rPr lang="en-US" sz="2800" kern="1200">
                <a:solidFill>
                  <a:schemeClr val="tx2"/>
                </a:solidFill>
                <a:latin typeface="+mj-lt"/>
                <a:ea typeface="+mj-ea"/>
                <a:cs typeface="+mj-cs"/>
              </a:rPr>
            </a:br>
            <a:br>
              <a:rPr lang="en-US" sz="2800" kern="1200">
                <a:solidFill>
                  <a:schemeClr val="tx2"/>
                </a:solidFill>
                <a:latin typeface="+mj-lt"/>
                <a:ea typeface="+mj-ea"/>
                <a:cs typeface="+mj-cs"/>
              </a:rPr>
            </a:br>
            <a:endParaRPr lang="en-US" sz="2800" kern="1200">
              <a:solidFill>
                <a:schemeClr val="tx2"/>
              </a:solidFill>
              <a:latin typeface="+mj-lt"/>
              <a:ea typeface="+mj-ea"/>
              <a:cs typeface="+mj-cs"/>
            </a:endParaRPr>
          </a:p>
        </p:txBody>
      </p:sp>
      <p:pic>
        <p:nvPicPr>
          <p:cNvPr id="20" name="Graphic 19" descr="Lightbulb">
            <a:extLst>
              <a:ext uri="{FF2B5EF4-FFF2-40B4-BE49-F238E27FC236}">
                <a16:creationId xmlns:a16="http://schemas.microsoft.com/office/drawing/2014/main" id="{C94F96F1-5086-CFA4-D9E7-1600F17B3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7" name="Group 2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8" name="Freeform: Shape 2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82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5893D-2D3E-4CD5-706E-59EAA3ACDF9E}"/>
              </a:ext>
            </a:extLst>
          </p:cNvPr>
          <p:cNvSpPr>
            <a:spLocks noGrp="1"/>
          </p:cNvSpPr>
          <p:nvPr>
            <p:ph type="title"/>
          </p:nvPr>
        </p:nvSpPr>
        <p:spPr>
          <a:xfrm>
            <a:off x="409223" y="1208107"/>
            <a:ext cx="9191977" cy="508313"/>
          </a:xfrm>
        </p:spPr>
        <p:txBody>
          <a:bodyPr>
            <a:normAutofit fontScale="90000"/>
          </a:bodyPr>
          <a:lstStyle/>
          <a:p>
            <a:r>
              <a:rPr lang="en-US" dirty="0"/>
              <a:t>Overweight or Underweight?</a:t>
            </a:r>
          </a:p>
        </p:txBody>
      </p:sp>
      <p:sp>
        <p:nvSpPr>
          <p:cNvPr id="6" name="Content Placeholder 3">
            <a:extLst>
              <a:ext uri="{FF2B5EF4-FFF2-40B4-BE49-F238E27FC236}">
                <a16:creationId xmlns:a16="http://schemas.microsoft.com/office/drawing/2014/main" id="{1457EFA4-B8A7-C5C3-8961-1F46A2DC607E}"/>
              </a:ext>
            </a:extLst>
          </p:cNvPr>
          <p:cNvSpPr txBox="1">
            <a:spLocks/>
          </p:cNvSpPr>
          <p:nvPr/>
        </p:nvSpPr>
        <p:spPr>
          <a:xfrm>
            <a:off x="409223" y="2040130"/>
            <a:ext cx="10646229" cy="483209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Currently overweight by 49 basis points</a:t>
            </a:r>
          </a:p>
          <a:p>
            <a:pPr marL="457200" indent="-457200">
              <a:buFont typeface="Arial" panose="020B0604020202020204" pitchFamily="34" charset="0"/>
              <a:buChar char="•"/>
            </a:pPr>
            <a:r>
              <a:rPr lang="en-US" dirty="0"/>
              <a:t>Recommend modest underweight</a:t>
            </a:r>
          </a:p>
          <a:p>
            <a:endParaRPr lang="en-US" dirty="0"/>
          </a:p>
          <a:p>
            <a:pPr marL="457200" indent="-457200">
              <a:buFont typeface="Arial" panose="020B0604020202020204" pitchFamily="34" charset="0"/>
              <a:buChar char="•"/>
            </a:pPr>
            <a:r>
              <a:rPr lang="en-US" dirty="0"/>
              <a:t>Oil futures</a:t>
            </a:r>
          </a:p>
          <a:p>
            <a:pPr marL="457200" indent="-457200">
              <a:buFont typeface="Arial" panose="020B0604020202020204" pitchFamily="34" charset="0"/>
              <a:buChar char="•"/>
            </a:pPr>
            <a:r>
              <a:rPr lang="en-US" dirty="0"/>
              <a:t>Cyclicality</a:t>
            </a:r>
          </a:p>
          <a:p>
            <a:pPr marL="457200" indent="-457200">
              <a:buFont typeface="Arial" panose="020B0604020202020204" pitchFamily="34" charset="0"/>
              <a:buChar char="•"/>
            </a:pPr>
            <a:r>
              <a:rPr lang="en-US" dirty="0"/>
              <a:t>Renewable transition</a:t>
            </a:r>
          </a:p>
          <a:p>
            <a:pPr marL="457200" indent="-457200">
              <a:buFont typeface="Arial" panose="020B0604020202020204" pitchFamily="34" charset="0"/>
              <a:buChar char="•"/>
            </a:pPr>
            <a:r>
              <a:rPr lang="en-US" dirty="0"/>
              <a:t>Opportunities elsewhere</a:t>
            </a:r>
          </a:p>
          <a:p>
            <a:pPr marL="457200" indent="-457200">
              <a:buFont typeface="Arial" panose="020B0604020202020204" pitchFamily="34" charset="0"/>
              <a:buChar char="•"/>
            </a:pPr>
            <a:endParaRPr lang="en-US" dirty="0"/>
          </a:p>
        </p:txBody>
      </p:sp>
      <p:sp>
        <p:nvSpPr>
          <p:cNvPr id="2" name="Content Placeholder 2">
            <a:extLst>
              <a:ext uri="{FF2B5EF4-FFF2-40B4-BE49-F238E27FC236}">
                <a16:creationId xmlns:a16="http://schemas.microsoft.com/office/drawing/2014/main" id="{DA37ADB4-6A95-ECC1-E94E-9515E6F03CC2}"/>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368498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595A-CB42-42B7-B014-BBD98CEA16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3309F1-E571-43EF-A905-AED9031DC773}"/>
              </a:ext>
            </a:extLst>
          </p:cNvPr>
          <p:cNvSpPr>
            <a:spLocks noGrp="1"/>
          </p:cNvSpPr>
          <p:nvPr>
            <p:ph type="title"/>
          </p:nvPr>
        </p:nvSpPr>
        <p:spPr>
          <a:xfrm>
            <a:off x="409223" y="1208107"/>
            <a:ext cx="9191977" cy="508313"/>
          </a:xfrm>
        </p:spPr>
        <p:txBody>
          <a:bodyPr>
            <a:normAutofit fontScale="90000"/>
          </a:bodyPr>
          <a:lstStyle/>
          <a:p>
            <a:r>
              <a:rPr lang="en-US"/>
              <a:t>Upsides and Risks</a:t>
            </a:r>
          </a:p>
        </p:txBody>
      </p:sp>
      <p:sp>
        <p:nvSpPr>
          <p:cNvPr id="6" name="Content Placeholder 3">
            <a:extLst>
              <a:ext uri="{FF2B5EF4-FFF2-40B4-BE49-F238E27FC236}">
                <a16:creationId xmlns:a16="http://schemas.microsoft.com/office/drawing/2014/main" id="{8656E63B-4930-44B4-CC89-47C63389FF01}"/>
              </a:ext>
            </a:extLst>
          </p:cNvPr>
          <p:cNvSpPr txBox="1">
            <a:spLocks/>
          </p:cNvSpPr>
          <p:nvPr/>
        </p:nvSpPr>
        <p:spPr>
          <a:xfrm>
            <a:off x="409223" y="2040130"/>
            <a:ext cx="10646229" cy="483209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a:t>Upsides:</a:t>
            </a:r>
          </a:p>
          <a:p>
            <a:pPr marL="914400" lvl="1" indent="-457200">
              <a:buFont typeface="Arial" panose="020B0604020202020204" pitchFamily="34" charset="0"/>
              <a:buChar char="•"/>
            </a:pPr>
            <a:r>
              <a:rPr lang="en-US"/>
              <a:t>Higher returns elsewhere</a:t>
            </a:r>
          </a:p>
          <a:p>
            <a:pPr marL="914400" lvl="1" indent="-457200">
              <a:buFont typeface="Arial" panose="020B0604020202020204" pitchFamily="34" charset="0"/>
              <a:buChar char="•"/>
            </a:pPr>
            <a:r>
              <a:rPr lang="en-US"/>
              <a:t>Avoid energy stock tumbles</a:t>
            </a:r>
          </a:p>
          <a:p>
            <a:pPr marL="914400" lvl="1" indent="-457200">
              <a:buFont typeface="Arial" panose="020B0604020202020204" pitchFamily="34" charset="0"/>
              <a:buChar char="•"/>
            </a:pPr>
            <a:r>
              <a:rPr lang="en-US"/>
              <a:t>Hedge against economic slowdowns</a:t>
            </a:r>
          </a:p>
          <a:p>
            <a:pPr marL="457200" indent="-457200">
              <a:buFont typeface="Arial" panose="020B0604020202020204" pitchFamily="34" charset="0"/>
              <a:buChar char="•"/>
            </a:pPr>
            <a:r>
              <a:rPr lang="en-US"/>
              <a:t>Risks</a:t>
            </a:r>
          </a:p>
          <a:p>
            <a:pPr marL="914400" lvl="1" indent="-457200">
              <a:buFont typeface="Arial" panose="020B0604020202020204" pitchFamily="34" charset="0"/>
              <a:buChar char="•"/>
            </a:pPr>
            <a:r>
              <a:rPr lang="en-US"/>
              <a:t>Miss out on potential gains</a:t>
            </a:r>
          </a:p>
          <a:p>
            <a:pPr marL="914400" lvl="1" indent="-457200">
              <a:buFont typeface="Arial" panose="020B0604020202020204" pitchFamily="34" charset="0"/>
              <a:buChar char="•"/>
            </a:pPr>
            <a:r>
              <a:rPr lang="en-US"/>
              <a:t>Energy &amp; Inflation</a:t>
            </a:r>
          </a:p>
          <a:p>
            <a:pPr marL="914400" lvl="1" indent="-457200">
              <a:buFont typeface="Arial" panose="020B0604020202020204" pitchFamily="34" charset="0"/>
              <a:buChar char="•"/>
            </a:pPr>
            <a:endParaRPr lang="en-US"/>
          </a:p>
          <a:p>
            <a:pPr marL="457200" indent="-457200">
              <a:buFont typeface="Arial" panose="020B0604020202020204" pitchFamily="34" charset="0"/>
              <a:buChar char="•"/>
            </a:pPr>
            <a:endParaRPr lang="en-US"/>
          </a:p>
          <a:p>
            <a:endParaRPr lang="en-US"/>
          </a:p>
          <a:p>
            <a:pPr lvl="1"/>
            <a:endParaRPr lang="en-US"/>
          </a:p>
          <a:p>
            <a:pPr marL="914400" lvl="1" indent="-457200">
              <a:buFont typeface="Arial" panose="020B0604020202020204" pitchFamily="34" charset="0"/>
              <a:buChar char="•"/>
            </a:pPr>
            <a:endParaRPr lang="en-US"/>
          </a:p>
        </p:txBody>
      </p:sp>
      <p:sp>
        <p:nvSpPr>
          <p:cNvPr id="2" name="Content Placeholder 2">
            <a:extLst>
              <a:ext uri="{FF2B5EF4-FFF2-40B4-BE49-F238E27FC236}">
                <a16:creationId xmlns:a16="http://schemas.microsoft.com/office/drawing/2014/main" id="{DDC64D3B-930B-C9E4-CA9F-250014FF0DDB}"/>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33571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04104" y="1189704"/>
            <a:ext cx="8396427" cy="5166647"/>
          </a:xfrm>
        </p:spPr>
        <p:txBody>
          <a:bodyPr/>
          <a:lstStyle/>
          <a:p>
            <a:r>
              <a:rPr lang="en-US">
                <a:solidFill>
                  <a:schemeClr val="tx1">
                    <a:lumMod val="65000"/>
                    <a:lumOff val="35000"/>
                  </a:schemeClr>
                </a:solidFill>
              </a:rPr>
              <a:t>Overview </a:t>
            </a:r>
            <a:r>
              <a:rPr lang="en-US" sz="3200" b="1">
                <a:solidFill>
                  <a:schemeClr val="accent1">
                    <a:lumMod val="75000"/>
                  </a:schemeClr>
                </a:solidFill>
                <a:latin typeface="Aptos"/>
              </a:rPr>
              <a:t>+4.61% QTD/YTD</a:t>
            </a:r>
            <a:endParaRPr lang="en-US">
              <a:solidFill>
                <a:schemeClr val="accent1">
                  <a:lumMod val="75000"/>
                </a:schemeClr>
              </a:solidFill>
            </a:endParaRPr>
          </a:p>
          <a:p>
            <a:endParaRPr lang="en-US" sz="2000">
              <a:solidFill>
                <a:schemeClr val="tx1">
                  <a:lumMod val="65000"/>
                  <a:lumOff val="35000"/>
                </a:schemeClr>
              </a:solidFill>
            </a:endParaRPr>
          </a:p>
          <a:p>
            <a:endParaRPr lang="en-US" sz="2000">
              <a:solidFill>
                <a:schemeClr val="tx1">
                  <a:lumMod val="65000"/>
                  <a:lumOff val="35000"/>
                </a:schemeClr>
              </a:solidFill>
            </a:endParaRPr>
          </a:p>
        </p:txBody>
      </p:sp>
      <p:sp>
        <p:nvSpPr>
          <p:cNvPr id="3" name="Content Placeholder 2"/>
          <p:cNvSpPr>
            <a:spLocks noGrp="1"/>
          </p:cNvSpPr>
          <p:nvPr>
            <p:ph idx="15"/>
          </p:nvPr>
        </p:nvSpPr>
        <p:spPr/>
        <p:txBody>
          <a:bodyPr/>
          <a:lstStyle/>
          <a:p>
            <a:r>
              <a:rPr lang="en-US"/>
              <a:t>BUSFIN 4221/7225</a:t>
            </a:r>
          </a:p>
        </p:txBody>
      </p:sp>
      <p:sp>
        <p:nvSpPr>
          <p:cNvPr id="4" name="Content Placeholder 3">
            <a:extLst>
              <a:ext uri="{FF2B5EF4-FFF2-40B4-BE49-F238E27FC236}">
                <a16:creationId xmlns:a16="http://schemas.microsoft.com/office/drawing/2014/main" id="{1C0E4A07-19E6-E0BC-8EC6-552B5A3BA0E8}"/>
              </a:ext>
            </a:extLst>
          </p:cNvPr>
          <p:cNvSpPr txBox="1">
            <a:spLocks/>
          </p:cNvSpPr>
          <p:nvPr/>
        </p:nvSpPr>
        <p:spPr>
          <a:xfrm>
            <a:off x="5881816" y="1774629"/>
            <a:ext cx="6072976" cy="4581722"/>
          </a:xfrm>
          <a:prstGeom prst="rect">
            <a:avLst/>
          </a:prstGeom>
          <a:solidFill>
            <a:schemeClr val="bg2">
              <a:alpha val="50969"/>
            </a:schemeClr>
          </a:solidFill>
          <a:effectLst>
            <a:outerShdw blurRad="63500" dist="38100" dir="2700000">
              <a:srgbClr val="000000">
                <a:alpha val="0"/>
              </a:srgbClr>
            </a:outerShdw>
          </a:effectLst>
        </p:spPr>
        <p:txBody>
          <a:bodyPr vert="horz" lIns="91440" tIns="45720" rIns="91440" bIns="45720" rtlCol="0" anchor="t">
            <a:normAutofit lnSpcReduction="1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a:ea typeface="+mn-lt"/>
                <a:cs typeface="+mn-lt"/>
              </a:rPr>
              <a:t>Integrated Oil &amp; Gas</a:t>
            </a:r>
            <a:r>
              <a:rPr lang="en-US" sz="1400">
                <a:ea typeface="+mn-lt"/>
                <a:cs typeface="+mn-lt"/>
              </a:rPr>
              <a:t> – Large companies involved in exploration, production, refining, and marketing.</a:t>
            </a:r>
          </a:p>
          <a:p>
            <a:endParaRPr lang="en-US" sz="1400"/>
          </a:p>
          <a:p>
            <a:r>
              <a:rPr lang="en-US" sz="1400" b="1">
                <a:ea typeface="+mn-lt"/>
                <a:cs typeface="+mn-lt"/>
              </a:rPr>
              <a:t>Exploration &amp; Production (E&amp;P)</a:t>
            </a:r>
            <a:r>
              <a:rPr lang="en-US" sz="1400">
                <a:ea typeface="+mn-lt"/>
                <a:cs typeface="+mn-lt"/>
              </a:rPr>
              <a:t> – Companies that discover and extract crude oil and natural gas.</a:t>
            </a:r>
          </a:p>
          <a:p>
            <a:endParaRPr lang="en-US" sz="1400">
              <a:ea typeface="+mn-lt"/>
              <a:cs typeface="+mn-lt"/>
            </a:endParaRPr>
          </a:p>
          <a:p>
            <a:r>
              <a:rPr lang="en-US" sz="1400" b="1">
                <a:ea typeface="+mn-lt"/>
                <a:cs typeface="+mn-lt"/>
              </a:rPr>
              <a:t>Refining &amp; Marketing</a:t>
            </a:r>
            <a:r>
              <a:rPr lang="en-US" sz="1400">
                <a:ea typeface="+mn-lt"/>
                <a:cs typeface="+mn-lt"/>
              </a:rPr>
              <a:t> – Companies that convert crude oil into gasoline, diesel, and jet fuel for consumers.</a:t>
            </a:r>
          </a:p>
          <a:p>
            <a:endParaRPr lang="en-US" sz="1400">
              <a:ea typeface="+mn-lt"/>
              <a:cs typeface="+mn-lt"/>
            </a:endParaRPr>
          </a:p>
          <a:p>
            <a:r>
              <a:rPr lang="en-US" sz="1400" b="1">
                <a:ea typeface="+mn-lt"/>
                <a:cs typeface="+mn-lt"/>
              </a:rPr>
              <a:t>Drilling</a:t>
            </a:r>
            <a:r>
              <a:rPr lang="en-US" sz="1400">
                <a:ea typeface="+mn-lt"/>
                <a:cs typeface="+mn-lt"/>
              </a:rPr>
              <a:t> – Firms providing drilling services to E&amp;P companies.</a:t>
            </a:r>
          </a:p>
          <a:p>
            <a:endParaRPr lang="en-US" sz="1400">
              <a:ea typeface="+mn-lt"/>
              <a:cs typeface="+mn-lt"/>
            </a:endParaRPr>
          </a:p>
          <a:p>
            <a:r>
              <a:rPr lang="en-US" sz="1400" b="1">
                <a:ea typeface="+mn-lt"/>
                <a:cs typeface="+mn-lt"/>
              </a:rPr>
              <a:t>Equipment &amp; Services</a:t>
            </a:r>
            <a:r>
              <a:rPr lang="en-US" sz="1400">
                <a:ea typeface="+mn-lt"/>
                <a:cs typeface="+mn-lt"/>
              </a:rPr>
              <a:t> – Suppliers of technology, equipment, and services for oil and gas operations.</a:t>
            </a:r>
          </a:p>
          <a:p>
            <a:endParaRPr lang="en-US" sz="1400">
              <a:ea typeface="+mn-lt"/>
              <a:cs typeface="+mn-lt"/>
            </a:endParaRPr>
          </a:p>
          <a:p>
            <a:r>
              <a:rPr lang="en-US" sz="1400" b="1">
                <a:ea typeface="+mn-lt"/>
                <a:cs typeface="+mn-lt"/>
              </a:rPr>
              <a:t>Storage &amp; Transportation</a:t>
            </a:r>
            <a:r>
              <a:rPr lang="en-US" sz="1400">
                <a:ea typeface="+mn-lt"/>
                <a:cs typeface="+mn-lt"/>
              </a:rPr>
              <a:t> – Operators of pipelines, storage facilities, and tankers for oil and gas.</a:t>
            </a:r>
          </a:p>
          <a:p>
            <a:endParaRPr lang="en-US" sz="1400">
              <a:ea typeface="+mn-lt"/>
              <a:cs typeface="+mn-lt"/>
            </a:endParaRPr>
          </a:p>
          <a:p>
            <a:r>
              <a:rPr lang="en-US" sz="1400" b="1">
                <a:ea typeface="+mn-lt"/>
                <a:cs typeface="+mn-lt"/>
              </a:rPr>
              <a:t>Renewable Energy</a:t>
            </a:r>
            <a:r>
              <a:rPr lang="en-US" sz="1400">
                <a:ea typeface="+mn-lt"/>
                <a:cs typeface="+mn-lt"/>
              </a:rPr>
              <a:t> – Companies producing energy from solar, wind, hydro, and other non-carbon sources.</a:t>
            </a:r>
          </a:p>
          <a:p>
            <a:endParaRPr lang="en-US" sz="600"/>
          </a:p>
          <a:p>
            <a:endParaRPr lang="en-US" sz="600"/>
          </a:p>
        </p:txBody>
      </p:sp>
      <p:pic>
        <p:nvPicPr>
          <p:cNvPr id="10" name="Content Placeholder 8" descr="A table with numbers and symbols&#10;&#10;AI-generated content may be incorrect.">
            <a:extLst>
              <a:ext uri="{FF2B5EF4-FFF2-40B4-BE49-F238E27FC236}">
                <a16:creationId xmlns:a16="http://schemas.microsoft.com/office/drawing/2014/main" id="{B05210D5-01A1-ABB6-FD0C-9B9EE9007958}"/>
              </a:ext>
            </a:extLst>
          </p:cNvPr>
          <p:cNvPicPr>
            <a:picLocks noChangeAspect="1"/>
          </p:cNvPicPr>
          <p:nvPr/>
        </p:nvPicPr>
        <p:blipFill>
          <a:blip r:embed="rId2"/>
          <a:srcRect l="12783" t="1790" r="12684" b="23266"/>
          <a:stretch/>
        </p:blipFill>
        <p:spPr>
          <a:xfrm>
            <a:off x="114761" y="2792770"/>
            <a:ext cx="5767055" cy="2545439"/>
          </a:xfrm>
          <a:prstGeom prst="rect">
            <a:avLst/>
          </a:prstGeom>
        </p:spPr>
      </p:pic>
      <p:pic>
        <p:nvPicPr>
          <p:cNvPr id="7" name="Content Placeholder 3" descr="A circular chart with numbers and text&#10;&#10;AI-generated content may be incorrect.">
            <a:extLst>
              <a:ext uri="{FF2B5EF4-FFF2-40B4-BE49-F238E27FC236}">
                <a16:creationId xmlns:a16="http://schemas.microsoft.com/office/drawing/2014/main" id="{488BB135-B1DF-5B20-C5EE-11D15A71F421}"/>
              </a:ext>
            </a:extLst>
          </p:cNvPr>
          <p:cNvPicPr>
            <a:picLocks noChangeAspect="1"/>
          </p:cNvPicPr>
          <p:nvPr/>
        </p:nvPicPr>
        <p:blipFill>
          <a:blip r:embed="rId3"/>
          <a:stretch>
            <a:fillRect/>
          </a:stretch>
        </p:blipFill>
        <p:spPr>
          <a:xfrm>
            <a:off x="332008" y="2458996"/>
            <a:ext cx="5332560" cy="3650272"/>
          </a:xfrm>
          <a:prstGeom prst="rect">
            <a:avLst/>
          </a:prstGeom>
        </p:spPr>
      </p:pic>
      <p:pic>
        <p:nvPicPr>
          <p:cNvPr id="15" name="Picture 14" descr="A graph of different colored lines&#10;&#10;Description automatically generated">
            <a:extLst>
              <a:ext uri="{FF2B5EF4-FFF2-40B4-BE49-F238E27FC236}">
                <a16:creationId xmlns:a16="http://schemas.microsoft.com/office/drawing/2014/main" id="{25E20C4F-2154-BAA2-4613-D843B277534C}"/>
              </a:ext>
            </a:extLst>
          </p:cNvPr>
          <p:cNvPicPr>
            <a:picLocks noChangeAspect="1"/>
          </p:cNvPicPr>
          <p:nvPr/>
        </p:nvPicPr>
        <p:blipFill>
          <a:blip r:embed="rId4"/>
          <a:stretch>
            <a:fillRect/>
          </a:stretch>
        </p:blipFill>
        <p:spPr>
          <a:xfrm>
            <a:off x="331236" y="1067430"/>
            <a:ext cx="11350771" cy="5172732"/>
          </a:xfrm>
          <a:prstGeom prst="rect">
            <a:avLst/>
          </a:prstGeom>
        </p:spPr>
      </p:pic>
    </p:spTree>
    <p:extLst>
      <p:ext uri="{BB962C8B-B14F-4D97-AF65-F5344CB8AC3E}">
        <p14:creationId xmlns:p14="http://schemas.microsoft.com/office/powerpoint/2010/main" val="42447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ADCE-B943-132D-B4A2-3BDAE883EA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FEA217-40EF-901E-5D5A-44D7E43FBAB2}"/>
              </a:ext>
            </a:extLst>
          </p:cNvPr>
          <p:cNvSpPr>
            <a:spLocks noGrp="1"/>
          </p:cNvSpPr>
          <p:nvPr>
            <p:ph type="title"/>
          </p:nvPr>
        </p:nvSpPr>
        <p:spPr>
          <a:xfrm>
            <a:off x="409223" y="1208107"/>
            <a:ext cx="9191977" cy="508313"/>
          </a:xfrm>
        </p:spPr>
        <p:txBody>
          <a:bodyPr>
            <a:normAutofit fontScale="90000"/>
          </a:bodyPr>
          <a:lstStyle/>
          <a:p>
            <a:r>
              <a:rPr lang="en-US"/>
              <a:t>Intra-Sector Weightings</a:t>
            </a:r>
          </a:p>
        </p:txBody>
      </p:sp>
      <p:sp>
        <p:nvSpPr>
          <p:cNvPr id="6" name="Content Placeholder 3">
            <a:extLst>
              <a:ext uri="{FF2B5EF4-FFF2-40B4-BE49-F238E27FC236}">
                <a16:creationId xmlns:a16="http://schemas.microsoft.com/office/drawing/2014/main" id="{1FA749C1-7477-AE0F-3D49-9B8AFA5848D6}"/>
              </a:ext>
            </a:extLst>
          </p:cNvPr>
          <p:cNvSpPr txBox="1">
            <a:spLocks/>
          </p:cNvSpPr>
          <p:nvPr/>
        </p:nvSpPr>
        <p:spPr>
          <a:xfrm>
            <a:off x="409223" y="2040130"/>
            <a:ext cx="10646229" cy="483209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a:t>Drilling Industry:</a:t>
            </a:r>
          </a:p>
          <a:p>
            <a:pPr marL="914400" lvl="1" indent="-457200">
              <a:buFont typeface="Arial" panose="020B0604020202020204" pitchFamily="34" charset="0"/>
              <a:buChar char="•"/>
            </a:pPr>
            <a:r>
              <a:rPr lang="en-US"/>
              <a:t>Underweight</a:t>
            </a:r>
          </a:p>
          <a:p>
            <a:pPr marL="914400" lvl="1" indent="-457200">
              <a:buFont typeface="Arial" panose="020B0604020202020204" pitchFamily="34" charset="0"/>
              <a:buChar char="•"/>
            </a:pPr>
            <a:r>
              <a:rPr lang="en-US"/>
              <a:t>Limited expansion opportunities</a:t>
            </a:r>
          </a:p>
          <a:p>
            <a:pPr marL="914400" lvl="1" indent="-457200">
              <a:buFont typeface="Arial" panose="020B0604020202020204" pitchFamily="34" charset="0"/>
              <a:buChar char="•"/>
            </a:pPr>
            <a:r>
              <a:rPr lang="en-US"/>
              <a:t>Margin tightening</a:t>
            </a:r>
          </a:p>
          <a:p>
            <a:pPr marL="457200" indent="-457200">
              <a:buFont typeface="Arial" panose="020B0604020202020204" pitchFamily="34" charset="0"/>
              <a:buChar char="•"/>
            </a:pPr>
            <a:r>
              <a:rPr lang="en-US"/>
              <a:t>Equipment/Services:</a:t>
            </a:r>
          </a:p>
          <a:p>
            <a:pPr marL="914400" lvl="1" indent="-457200">
              <a:buFont typeface="Arial" panose="020B0604020202020204" pitchFamily="34" charset="0"/>
              <a:buChar char="•"/>
            </a:pPr>
            <a:r>
              <a:rPr lang="en-US"/>
              <a:t>Overweight</a:t>
            </a:r>
          </a:p>
          <a:p>
            <a:pPr marL="914400" lvl="1" indent="-457200">
              <a:buFont typeface="Arial" panose="020B0604020202020204" pitchFamily="34" charset="0"/>
              <a:buChar char="•"/>
            </a:pPr>
            <a:r>
              <a:rPr lang="en-US"/>
              <a:t>Steadier demand</a:t>
            </a:r>
          </a:p>
          <a:p>
            <a:pPr marL="914400" lvl="1" indent="-457200">
              <a:buFont typeface="Arial" panose="020B0604020202020204" pitchFamily="34" charset="0"/>
              <a:buChar char="•"/>
            </a:pPr>
            <a:r>
              <a:rPr lang="en-US"/>
              <a:t>Diversification</a:t>
            </a:r>
          </a:p>
          <a:p>
            <a:pPr lvl="1"/>
            <a:endParaRPr lang="en-US"/>
          </a:p>
          <a:p>
            <a:pPr marL="457200" indent="-457200">
              <a:buFont typeface="Arial" panose="020B0604020202020204" pitchFamily="34" charset="0"/>
              <a:buChar char="•"/>
            </a:pPr>
            <a:endParaRPr lang="en-US"/>
          </a:p>
          <a:p>
            <a:endParaRPr lang="en-US"/>
          </a:p>
          <a:p>
            <a:pPr lvl="1"/>
            <a:endParaRPr lang="en-US"/>
          </a:p>
          <a:p>
            <a:pPr marL="914400" lvl="1" indent="-457200">
              <a:buFont typeface="Arial" panose="020B0604020202020204" pitchFamily="34" charset="0"/>
              <a:buChar char="•"/>
            </a:pPr>
            <a:endParaRPr lang="en-US"/>
          </a:p>
        </p:txBody>
      </p:sp>
      <p:sp>
        <p:nvSpPr>
          <p:cNvPr id="2" name="Content Placeholder 2">
            <a:extLst>
              <a:ext uri="{FF2B5EF4-FFF2-40B4-BE49-F238E27FC236}">
                <a16:creationId xmlns:a16="http://schemas.microsoft.com/office/drawing/2014/main" id="{62B7BAFB-6070-7263-3D88-674A0AB7E404}"/>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307664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48145-DF13-1AD1-A1E4-36B58EAF28A6}"/>
              </a:ext>
            </a:extLst>
          </p:cNvPr>
          <p:cNvSpPr>
            <a:spLocks noGrp="1"/>
          </p:cNvSpPr>
          <p:nvPr>
            <p:ph type="title"/>
          </p:nvPr>
        </p:nvSpPr>
        <p:spPr>
          <a:xfrm>
            <a:off x="3308709" y="3310040"/>
            <a:ext cx="5574581" cy="508313"/>
          </a:xfrm>
        </p:spPr>
        <p:txBody>
          <a:bodyPr>
            <a:normAutofit fontScale="90000"/>
          </a:bodyPr>
          <a:lstStyle/>
          <a:p>
            <a:pPr algn="ctr"/>
            <a:r>
              <a:rPr lang="en-US" dirty="0"/>
              <a:t>Thank you!</a:t>
            </a:r>
          </a:p>
        </p:txBody>
      </p:sp>
      <p:sp>
        <p:nvSpPr>
          <p:cNvPr id="5" name="Content Placeholder 2">
            <a:extLst>
              <a:ext uri="{FF2B5EF4-FFF2-40B4-BE49-F238E27FC236}">
                <a16:creationId xmlns:a16="http://schemas.microsoft.com/office/drawing/2014/main" id="{F880D6B3-1FCD-165B-DDE6-AC10F507CCD6}"/>
              </a:ext>
            </a:extLst>
          </p:cNvPr>
          <p:cNvSpPr>
            <a:spLocks noGrp="1"/>
          </p:cNvSpPr>
          <p:nvPr>
            <p:ph idx="15"/>
          </p:nvPr>
        </p:nvSpPr>
        <p:spPr/>
        <p:txBody>
          <a:bodyPr/>
          <a:lstStyle/>
          <a:p>
            <a:r>
              <a:rPr lang="en-US" dirty="0"/>
              <a:t>BUSFIN 4221/7225</a:t>
            </a:r>
          </a:p>
        </p:txBody>
      </p:sp>
    </p:spTree>
    <p:extLst>
      <p:ext uri="{BB962C8B-B14F-4D97-AF65-F5344CB8AC3E}">
        <p14:creationId xmlns:p14="http://schemas.microsoft.com/office/powerpoint/2010/main" val="120103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25C1B7-6633-6E4C-296A-77B10D1725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1F483A-834B-5C4F-8136-E46D7D158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42E4B-5F29-5604-4DFC-9F9EFDF4E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AB726-2DB0-2F28-FC48-5861DAA6E6F7}"/>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a:solidFill>
                  <a:schemeClr val="tx2"/>
                </a:solidFill>
              </a:rPr>
              <a:t>Business Analysis</a:t>
            </a:r>
            <a:endParaRPr lang="en-US" sz="4000" kern="1200">
              <a:solidFill>
                <a:schemeClr val="tx2"/>
              </a:solidFill>
              <a:latin typeface="+mj-lt"/>
            </a:endParaRPr>
          </a:p>
        </p:txBody>
      </p:sp>
      <p:grpSp>
        <p:nvGrpSpPr>
          <p:cNvPr id="13" name="Group 12">
            <a:extLst>
              <a:ext uri="{FF2B5EF4-FFF2-40B4-BE49-F238E27FC236}">
                <a16:creationId xmlns:a16="http://schemas.microsoft.com/office/drawing/2014/main" id="{24CA6103-2027-C4BC-5858-F49099573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AFAC91D7-5FD4-C252-4FFA-20D04E198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AAF7F47-3286-935A-5854-9123AE32D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CB1907-954D-3555-76DF-4FF6E2C90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blue handshake with black outline&#10;&#10;AI-generated content may be incorrect.">
            <a:extLst>
              <a:ext uri="{FF2B5EF4-FFF2-40B4-BE49-F238E27FC236}">
                <a16:creationId xmlns:a16="http://schemas.microsoft.com/office/drawing/2014/main" id="{30EDE07B-906D-2924-A955-D03DED509624}"/>
              </a:ext>
            </a:extLst>
          </p:cNvPr>
          <p:cNvPicPr>
            <a:picLocks noChangeAspect="1"/>
          </p:cNvPicPr>
          <p:nvPr/>
        </p:nvPicPr>
        <p:blipFill>
          <a:blip r:embed="rId2"/>
          <a:stretch>
            <a:fillRect/>
          </a:stretch>
        </p:blipFill>
        <p:spPr>
          <a:xfrm>
            <a:off x="854106" y="3290712"/>
            <a:ext cx="3744322" cy="2274710"/>
          </a:xfrm>
          <a:prstGeom prst="rect">
            <a:avLst/>
          </a:prstGeom>
        </p:spPr>
      </p:pic>
    </p:spTree>
    <p:extLst>
      <p:ext uri="{BB962C8B-B14F-4D97-AF65-F5344CB8AC3E}">
        <p14:creationId xmlns:p14="http://schemas.microsoft.com/office/powerpoint/2010/main" val="190553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968987" y="1017892"/>
            <a:ext cx="8396427" cy="5166647"/>
          </a:xfrm>
        </p:spPr>
        <p:txBody>
          <a:bodyPr/>
          <a:lstStyle/>
          <a:p>
            <a:r>
              <a:rPr lang="en-US" sz="4400" dirty="0">
                <a:solidFill>
                  <a:schemeClr val="tx1"/>
                </a:solidFill>
              </a:rPr>
              <a:t>Business Analysis</a:t>
            </a:r>
          </a:p>
          <a:p>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3" name="Content Placeholder 2"/>
          <p:cNvSpPr>
            <a:spLocks noGrp="1"/>
          </p:cNvSpPr>
          <p:nvPr>
            <p:ph idx="15"/>
          </p:nvPr>
        </p:nvSpPr>
        <p:spPr/>
        <p:txBody>
          <a:bodyPr/>
          <a:lstStyle/>
          <a:p>
            <a:r>
              <a:rPr lang="en-US"/>
              <a:t>BUSFIN 4221/7225</a:t>
            </a:r>
          </a:p>
        </p:txBody>
      </p:sp>
      <p:pic>
        <p:nvPicPr>
          <p:cNvPr id="5" name="Graphic 4" descr="Castle scene with solid fill">
            <a:extLst>
              <a:ext uri="{FF2B5EF4-FFF2-40B4-BE49-F238E27FC236}">
                <a16:creationId xmlns:a16="http://schemas.microsoft.com/office/drawing/2014/main" id="{6E492C12-FFC1-0EA3-1DF6-58A688F17E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787" y="1868213"/>
            <a:ext cx="1003738" cy="1003738"/>
          </a:xfrm>
          <a:prstGeom prst="rect">
            <a:avLst/>
          </a:prstGeom>
        </p:spPr>
      </p:pic>
      <p:sp>
        <p:nvSpPr>
          <p:cNvPr id="6" name="Rounded Rectangle 5">
            <a:extLst>
              <a:ext uri="{FF2B5EF4-FFF2-40B4-BE49-F238E27FC236}">
                <a16:creationId xmlns:a16="http://schemas.microsoft.com/office/drawing/2014/main" id="{A2CBC0A0-3D97-51FB-E8D5-2BDA547859CB}"/>
              </a:ext>
            </a:extLst>
          </p:cNvPr>
          <p:cNvSpPr/>
          <p:nvPr/>
        </p:nvSpPr>
        <p:spPr>
          <a:xfrm>
            <a:off x="1513785" y="2112579"/>
            <a:ext cx="2927877" cy="759372"/>
          </a:xfrm>
          <a:prstGeom prst="round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200"/>
            <a:r>
              <a:rPr lang="en-US">
                <a:solidFill>
                  <a:prstClr val="black"/>
                </a:solidFill>
                <a:latin typeface="Arial"/>
              </a:rPr>
              <a:t>Mature</a:t>
            </a:r>
          </a:p>
        </p:txBody>
      </p:sp>
      <p:pic>
        <p:nvPicPr>
          <p:cNvPr id="8" name="Graphic 7" descr="Periodic Graph with solid fill">
            <a:extLst>
              <a:ext uri="{FF2B5EF4-FFF2-40B4-BE49-F238E27FC236}">
                <a16:creationId xmlns:a16="http://schemas.microsoft.com/office/drawing/2014/main" id="{AE382D2A-91A7-59DE-2C57-A8C8CDEF3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787" y="3071650"/>
            <a:ext cx="914400" cy="914400"/>
          </a:xfrm>
          <a:prstGeom prst="rect">
            <a:avLst/>
          </a:prstGeom>
        </p:spPr>
      </p:pic>
      <p:sp>
        <p:nvSpPr>
          <p:cNvPr id="9" name="Rounded Rectangle 8">
            <a:extLst>
              <a:ext uri="{FF2B5EF4-FFF2-40B4-BE49-F238E27FC236}">
                <a16:creationId xmlns:a16="http://schemas.microsoft.com/office/drawing/2014/main" id="{5BBE8675-3DAB-424C-2825-F4D38C13ABF2}"/>
              </a:ext>
            </a:extLst>
          </p:cNvPr>
          <p:cNvSpPr/>
          <p:nvPr/>
        </p:nvSpPr>
        <p:spPr>
          <a:xfrm>
            <a:off x="1513785" y="3221530"/>
            <a:ext cx="2923755" cy="759372"/>
          </a:xfrm>
          <a:prstGeom prst="round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200"/>
            <a:r>
              <a:rPr lang="en-US">
                <a:solidFill>
                  <a:prstClr val="black"/>
                </a:solidFill>
                <a:latin typeface="Arial"/>
              </a:rPr>
              <a:t>Cyclical </a:t>
            </a:r>
          </a:p>
        </p:txBody>
      </p:sp>
      <p:graphicFrame>
        <p:nvGraphicFramePr>
          <p:cNvPr id="13" name="Table 12">
            <a:extLst>
              <a:ext uri="{FF2B5EF4-FFF2-40B4-BE49-F238E27FC236}">
                <a16:creationId xmlns:a16="http://schemas.microsoft.com/office/drawing/2014/main" id="{D7DC09C0-728D-7830-9E17-85CF476A1F79}"/>
              </a:ext>
            </a:extLst>
          </p:cNvPr>
          <p:cNvGraphicFramePr>
            <a:graphicFrameLocks noGrp="1"/>
          </p:cNvGraphicFramePr>
          <p:nvPr>
            <p:extLst>
              <p:ext uri="{D42A27DB-BD31-4B8C-83A1-F6EECF244321}">
                <p14:modId xmlns:p14="http://schemas.microsoft.com/office/powerpoint/2010/main" val="964071386"/>
              </p:ext>
            </p:extLst>
          </p:nvPr>
        </p:nvGraphicFramePr>
        <p:xfrm>
          <a:off x="4644081" y="2491946"/>
          <a:ext cx="7162436" cy="3301855"/>
        </p:xfrm>
        <a:graphic>
          <a:graphicData uri="http://schemas.openxmlformats.org/drawingml/2006/table">
            <a:tbl>
              <a:tblPr firstRow="1" bandRow="1">
                <a:tableStyleId>{5C22544A-7EE6-4342-B048-85BDC9FD1C3A}</a:tableStyleId>
              </a:tblPr>
              <a:tblGrid>
                <a:gridCol w="1479769">
                  <a:extLst>
                    <a:ext uri="{9D8B030D-6E8A-4147-A177-3AD203B41FA5}">
                      <a16:colId xmlns:a16="http://schemas.microsoft.com/office/drawing/2014/main" val="910955030"/>
                    </a:ext>
                  </a:extLst>
                </a:gridCol>
                <a:gridCol w="2636408">
                  <a:extLst>
                    <a:ext uri="{9D8B030D-6E8A-4147-A177-3AD203B41FA5}">
                      <a16:colId xmlns:a16="http://schemas.microsoft.com/office/drawing/2014/main" val="791885023"/>
                    </a:ext>
                  </a:extLst>
                </a:gridCol>
                <a:gridCol w="3046259">
                  <a:extLst>
                    <a:ext uri="{9D8B030D-6E8A-4147-A177-3AD203B41FA5}">
                      <a16:colId xmlns:a16="http://schemas.microsoft.com/office/drawing/2014/main" val="4173429801"/>
                    </a:ext>
                  </a:extLst>
                </a:gridCol>
              </a:tblGrid>
              <a:tr h="947490">
                <a:tc>
                  <a:txBody>
                    <a:bodyPr/>
                    <a:lstStyle/>
                    <a:p>
                      <a:pPr marL="0" algn="l" defTabSz="457200" rtl="0" eaLnBrk="1" latinLnBrk="0" hangingPunct="1"/>
                      <a:r>
                        <a:rPr lang="en-US" sz="2000" b="1" u="sng" kern="1200" dirty="0">
                          <a:solidFill>
                            <a:schemeClr val="tx1"/>
                          </a:solidFill>
                          <a:latin typeface="+mn-lt"/>
                          <a:ea typeface="+mn-ea"/>
                          <a:cs typeface="+mn-cs"/>
                        </a:rPr>
                        <a:t>Factor</a:t>
                      </a:r>
                    </a:p>
                  </a:txBody>
                  <a:tcPr/>
                </a:tc>
                <a:tc>
                  <a:txBody>
                    <a:bodyPr/>
                    <a:lstStyle/>
                    <a:p>
                      <a:pPr marL="0" algn="l" defTabSz="457200" rtl="0" eaLnBrk="1" latinLnBrk="0" hangingPunct="1"/>
                      <a:r>
                        <a:rPr lang="en-US" sz="2000" b="1" u="sng" kern="1200" dirty="0">
                          <a:solidFill>
                            <a:schemeClr val="tx1"/>
                          </a:solidFill>
                          <a:latin typeface="+mn-lt"/>
                          <a:ea typeface="+mn-ea"/>
                          <a:cs typeface="+mn-cs"/>
                        </a:rPr>
                        <a:t>US Economy Impact</a:t>
                      </a:r>
                    </a:p>
                  </a:txBody>
                  <a:tcPr/>
                </a:tc>
                <a:tc>
                  <a:txBody>
                    <a:bodyPr/>
                    <a:lstStyle/>
                    <a:p>
                      <a:r>
                        <a:rPr lang="en-US" sz="2000" b="1" u="sng" kern="1200" dirty="0">
                          <a:solidFill>
                            <a:schemeClr val="tx1"/>
                          </a:solidFill>
                          <a:latin typeface="+mn-lt"/>
                          <a:ea typeface="+mn-ea"/>
                          <a:cs typeface="+mn-cs"/>
                        </a:rPr>
                        <a:t>Foreign Economy Impact</a:t>
                      </a:r>
                    </a:p>
                  </a:txBody>
                  <a:tcPr/>
                </a:tc>
                <a:extLst>
                  <a:ext uri="{0D108BD9-81ED-4DB2-BD59-A6C34878D82A}">
                    <a16:rowId xmlns:a16="http://schemas.microsoft.com/office/drawing/2014/main" val="461519615"/>
                  </a:ext>
                </a:extLst>
              </a:tr>
              <a:tr h="1033625">
                <a:tc>
                  <a:txBody>
                    <a:bodyPr/>
                    <a:lstStyle/>
                    <a:p>
                      <a:r>
                        <a:rPr lang="en-US" dirty="0"/>
                        <a:t>Demand</a:t>
                      </a:r>
                    </a:p>
                  </a:txBody>
                  <a:tcPr/>
                </a:tc>
                <a:tc>
                  <a:txBody>
                    <a:bodyPr/>
                    <a:lstStyle/>
                    <a:p>
                      <a:r>
                        <a:rPr lang="en-US" sz="1200" dirty="0"/>
                        <a:t>The US consumes 16% (and produces 15%) of the world's energy, despite having only 4% of the global population.</a:t>
                      </a:r>
                    </a:p>
                  </a:txBody>
                  <a:tcPr/>
                </a:tc>
                <a:tc>
                  <a:txBody>
                    <a:bodyPr/>
                    <a:lstStyle/>
                    <a:p>
                      <a:r>
                        <a:rPr lang="en-US" sz="1200" dirty="0"/>
                        <a:t>Foreign economies are playing an increasingly important role in the energy sector as their demand for energy grows rapidly.</a:t>
                      </a:r>
                    </a:p>
                  </a:txBody>
                  <a:tcPr/>
                </a:tc>
                <a:extLst>
                  <a:ext uri="{0D108BD9-81ED-4DB2-BD59-A6C34878D82A}">
                    <a16:rowId xmlns:a16="http://schemas.microsoft.com/office/drawing/2014/main" val="116201959"/>
                  </a:ext>
                </a:extLst>
              </a:tr>
              <a:tr h="1320740">
                <a:tc>
                  <a:txBody>
                    <a:bodyPr/>
                    <a:lstStyle/>
                    <a:p>
                      <a:r>
                        <a:rPr lang="en-US" dirty="0"/>
                        <a:t>Policies and Regulations</a:t>
                      </a:r>
                    </a:p>
                  </a:txBody>
                  <a:tcPr/>
                </a:tc>
                <a:tc>
                  <a:txBody>
                    <a:bodyPr/>
                    <a:lstStyle/>
                    <a:p>
                      <a:r>
                        <a:rPr lang="en-US" sz="1050" dirty="0"/>
                        <a:t>Government incentives for renewable energy can drive investment in clean technologies. Stricter environmental regulations can impact the production and consumption of fossil fuels.</a:t>
                      </a:r>
                    </a:p>
                  </a:txBody>
                  <a:tcPr/>
                </a:tc>
                <a:tc>
                  <a:txBody>
                    <a:bodyPr/>
                    <a:lstStyle/>
                    <a:p>
                      <a:r>
                        <a:rPr lang="en-US" sz="1050" dirty="0"/>
                        <a:t>Foreign countries are also rapidly investing in technologies such as nuclear, putting the US  behind countries such as China. </a:t>
                      </a:r>
                    </a:p>
                  </a:txBody>
                  <a:tcPr/>
                </a:tc>
                <a:extLst>
                  <a:ext uri="{0D108BD9-81ED-4DB2-BD59-A6C34878D82A}">
                    <a16:rowId xmlns:a16="http://schemas.microsoft.com/office/drawing/2014/main" val="1549365662"/>
                  </a:ext>
                </a:extLst>
              </a:tr>
            </a:tbl>
          </a:graphicData>
        </a:graphic>
      </p:graphicFrame>
      <p:sp>
        <p:nvSpPr>
          <p:cNvPr id="7" name="Rounded Rectangle 6">
            <a:extLst>
              <a:ext uri="{FF2B5EF4-FFF2-40B4-BE49-F238E27FC236}">
                <a16:creationId xmlns:a16="http://schemas.microsoft.com/office/drawing/2014/main" id="{C58A3405-FF80-C7AD-25B4-908AAE0520A6}"/>
              </a:ext>
            </a:extLst>
          </p:cNvPr>
          <p:cNvSpPr/>
          <p:nvPr/>
        </p:nvSpPr>
        <p:spPr>
          <a:xfrm>
            <a:off x="1513785" y="4341275"/>
            <a:ext cx="2922724" cy="759372"/>
          </a:xfrm>
          <a:prstGeom prst="round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200"/>
            <a:r>
              <a:rPr lang="en-US">
                <a:solidFill>
                  <a:prstClr val="black"/>
                </a:solidFill>
                <a:latin typeface="Arial"/>
                <a:cs typeface="Arial"/>
              </a:rPr>
              <a:t>Competitive</a:t>
            </a:r>
          </a:p>
        </p:txBody>
      </p:sp>
      <p:sp>
        <p:nvSpPr>
          <p:cNvPr id="11" name="Rounded Rectangle 10">
            <a:extLst>
              <a:ext uri="{FF2B5EF4-FFF2-40B4-BE49-F238E27FC236}">
                <a16:creationId xmlns:a16="http://schemas.microsoft.com/office/drawing/2014/main" id="{2BA5927C-C5AD-24DA-F276-9E63A6A6F91C}"/>
              </a:ext>
            </a:extLst>
          </p:cNvPr>
          <p:cNvSpPr/>
          <p:nvPr/>
        </p:nvSpPr>
        <p:spPr>
          <a:xfrm>
            <a:off x="1513785" y="5599536"/>
            <a:ext cx="2923755" cy="759372"/>
          </a:xfrm>
          <a:prstGeom prst="round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200"/>
            <a:r>
              <a:rPr lang="en-US" dirty="0">
                <a:solidFill>
                  <a:prstClr val="black"/>
                </a:solidFill>
                <a:latin typeface="Arial"/>
                <a:cs typeface="Arial"/>
              </a:rPr>
              <a:t>Distributed &amp; Nuclear </a:t>
            </a:r>
          </a:p>
        </p:txBody>
      </p:sp>
      <p:pic>
        <p:nvPicPr>
          <p:cNvPr id="12" name="Graphic 11" descr="New with solid fill">
            <a:extLst>
              <a:ext uri="{FF2B5EF4-FFF2-40B4-BE49-F238E27FC236}">
                <a16:creationId xmlns:a16="http://schemas.microsoft.com/office/drawing/2014/main" id="{A177D922-0ACC-653F-5B17-1FE2AE65B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787" y="5521132"/>
            <a:ext cx="914400" cy="914400"/>
          </a:xfrm>
          <a:prstGeom prst="rect">
            <a:avLst/>
          </a:prstGeom>
        </p:spPr>
      </p:pic>
      <p:pic>
        <p:nvPicPr>
          <p:cNvPr id="14" name="Graphic 13" descr="Competition with solid fill">
            <a:extLst>
              <a:ext uri="{FF2B5EF4-FFF2-40B4-BE49-F238E27FC236}">
                <a16:creationId xmlns:a16="http://schemas.microsoft.com/office/drawing/2014/main" id="{579CAA39-D690-5528-F81A-4AC343FE94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787" y="4262721"/>
            <a:ext cx="914400" cy="914400"/>
          </a:xfrm>
          <a:prstGeom prst="rect">
            <a:avLst/>
          </a:prstGeom>
        </p:spPr>
      </p:pic>
    </p:spTree>
    <p:extLst>
      <p:ext uri="{BB962C8B-B14F-4D97-AF65-F5344CB8AC3E}">
        <p14:creationId xmlns:p14="http://schemas.microsoft.com/office/powerpoint/2010/main" val="329315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C1D75-1E55-3A75-6C1A-62D63E6641C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EFD30-A21F-F8AB-6E57-23218BE15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3A0677-E83A-F31B-6D01-41A798F4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0D58A-CE5B-2570-4391-D7AFD69C0FCB}"/>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a:solidFill>
                  <a:schemeClr val="tx2"/>
                </a:solidFill>
              </a:rPr>
              <a:t>Economic Analysis</a:t>
            </a:r>
            <a:endParaRPr lang="en-US" sz="4000" kern="1200">
              <a:solidFill>
                <a:schemeClr val="tx2"/>
              </a:solidFill>
              <a:latin typeface="+mj-lt"/>
            </a:endParaRPr>
          </a:p>
        </p:txBody>
      </p:sp>
      <p:grpSp>
        <p:nvGrpSpPr>
          <p:cNvPr id="13" name="Group 12">
            <a:extLst>
              <a:ext uri="{FF2B5EF4-FFF2-40B4-BE49-F238E27FC236}">
                <a16:creationId xmlns:a16="http://schemas.microsoft.com/office/drawing/2014/main" id="{2D9906F3-173F-BEF6-A287-743E385A7B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DF53FF55-3FF4-B719-5894-B5238164B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AE48A1A-2713-F5A7-B2B8-F115D7386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DE95C5-32BC-2350-9AA8-11E5D922C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Economy PNG, Vector, PSD, and Clipart With Transparent Background - Clip Art  Library">
            <a:extLst>
              <a:ext uri="{FF2B5EF4-FFF2-40B4-BE49-F238E27FC236}">
                <a16:creationId xmlns:a16="http://schemas.microsoft.com/office/drawing/2014/main" id="{B0A05E0E-30D9-4E78-09C4-B9D8015038FD}"/>
              </a:ext>
            </a:extLst>
          </p:cNvPr>
          <p:cNvPicPr>
            <a:picLocks noChangeAspect="1"/>
          </p:cNvPicPr>
          <p:nvPr/>
        </p:nvPicPr>
        <p:blipFill>
          <a:blip r:embed="rId2"/>
          <a:stretch>
            <a:fillRect/>
          </a:stretch>
        </p:blipFill>
        <p:spPr>
          <a:xfrm>
            <a:off x="649111" y="2260600"/>
            <a:ext cx="3759200" cy="3759200"/>
          </a:xfrm>
          <a:prstGeom prst="rect">
            <a:avLst/>
          </a:prstGeom>
        </p:spPr>
      </p:pic>
    </p:spTree>
    <p:extLst>
      <p:ext uri="{BB962C8B-B14F-4D97-AF65-F5344CB8AC3E}">
        <p14:creationId xmlns:p14="http://schemas.microsoft.com/office/powerpoint/2010/main" val="96085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37AE-2857-B147-15E9-F61398D66B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1A1DD-CB08-43FF-2C60-FBA7B37B92A8}"/>
              </a:ext>
            </a:extLst>
          </p:cNvPr>
          <p:cNvSpPr>
            <a:spLocks noGrp="1"/>
          </p:cNvSpPr>
          <p:nvPr>
            <p:ph idx="15"/>
          </p:nvPr>
        </p:nvSpPr>
        <p:spPr/>
        <p:txBody>
          <a:bodyPr/>
          <a:lstStyle/>
          <a:p>
            <a:r>
              <a:rPr lang="en-US"/>
              <a:t>BUSFIN 4221/7225</a:t>
            </a:r>
          </a:p>
        </p:txBody>
      </p:sp>
      <p:sp>
        <p:nvSpPr>
          <p:cNvPr id="15" name="Title 1">
            <a:extLst>
              <a:ext uri="{FF2B5EF4-FFF2-40B4-BE49-F238E27FC236}">
                <a16:creationId xmlns:a16="http://schemas.microsoft.com/office/drawing/2014/main" id="{7D27D13A-D98E-7D60-F42A-DF77C49DB880}"/>
              </a:ext>
            </a:extLst>
          </p:cNvPr>
          <p:cNvSpPr>
            <a:spLocks noGrp="1"/>
          </p:cNvSpPr>
          <p:nvPr>
            <p:ph type="title"/>
          </p:nvPr>
        </p:nvSpPr>
        <p:spPr>
          <a:xfrm>
            <a:off x="683378" y="898622"/>
            <a:ext cx="10515600" cy="1325563"/>
          </a:xfrm>
        </p:spPr>
        <p:txBody>
          <a:bodyPr/>
          <a:lstStyle/>
          <a:p>
            <a:r>
              <a:rPr lang="en-US" dirty="0"/>
              <a:t>Economic Analysis Regression</a:t>
            </a:r>
          </a:p>
        </p:txBody>
      </p:sp>
      <p:sp>
        <p:nvSpPr>
          <p:cNvPr id="16" name="TextBox 15">
            <a:extLst>
              <a:ext uri="{FF2B5EF4-FFF2-40B4-BE49-F238E27FC236}">
                <a16:creationId xmlns:a16="http://schemas.microsoft.com/office/drawing/2014/main" id="{C51F6368-2BDB-48D4-0859-20C81DA14625}"/>
              </a:ext>
            </a:extLst>
          </p:cNvPr>
          <p:cNvSpPr txBox="1"/>
          <p:nvPr/>
        </p:nvSpPr>
        <p:spPr>
          <a:xfrm>
            <a:off x="567764" y="2224185"/>
            <a:ext cx="402415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energy sector shows a strong link to oil prices, with a </a:t>
            </a:r>
            <a:r>
              <a:rPr lang="en-US" b="1" dirty="0">
                <a:ea typeface="+mn-lt"/>
                <a:cs typeface="+mn-lt"/>
              </a:rPr>
              <a:t>0.65 beta.</a:t>
            </a:r>
            <a:r>
              <a:rPr lang="en-US" dirty="0">
                <a:ea typeface="+mn-lt"/>
                <a:cs typeface="+mn-lt"/>
              </a:rPr>
              <a:t> The </a:t>
            </a:r>
            <a:r>
              <a:rPr lang="en-US" b="1" dirty="0">
                <a:ea typeface="+mn-lt"/>
                <a:cs typeface="+mn-lt"/>
              </a:rPr>
              <a:t>R² of 0.42</a:t>
            </a:r>
            <a:r>
              <a:rPr lang="en-US" dirty="0">
                <a:ea typeface="+mn-lt"/>
                <a:cs typeface="+mn-lt"/>
              </a:rPr>
              <a:t> indicates oil prices explain </a:t>
            </a:r>
            <a:r>
              <a:rPr lang="en-US" b="1" dirty="0">
                <a:ea typeface="+mn-lt"/>
                <a:cs typeface="+mn-lt"/>
              </a:rPr>
              <a:t>42% of sector movements</a:t>
            </a:r>
            <a:r>
              <a:rPr lang="en-US" dirty="0">
                <a:ea typeface="+mn-lt"/>
                <a:cs typeface="+mn-lt"/>
              </a:rPr>
              <a:t>, confirming a significant but not sole influence. </a:t>
            </a:r>
          </a:p>
          <a:p>
            <a:endParaRPr lang="en-US" dirty="0">
              <a:ea typeface="+mn-lt"/>
              <a:cs typeface="+mn-lt"/>
            </a:endParaRPr>
          </a:p>
          <a:p>
            <a:r>
              <a:rPr lang="en-US" dirty="0">
                <a:ea typeface="+mn-lt"/>
                <a:cs typeface="+mn-lt"/>
              </a:rPr>
              <a:t>Oil prices drive energy stocks, impact inflation, and influence investments. Rising prices boost energy firms but increase costs for businesses and consumers. Governments and investors balance fossil fuels and renewables amid economic shifts.</a:t>
            </a:r>
            <a:endParaRPr lang="en-US" dirty="0"/>
          </a:p>
          <a:p>
            <a:endParaRPr lang="en-US" dirty="0"/>
          </a:p>
          <a:p>
            <a:pPr algn="l"/>
            <a:endParaRPr lang="en-US" dirty="0"/>
          </a:p>
        </p:txBody>
      </p:sp>
      <p:pic>
        <p:nvPicPr>
          <p:cNvPr id="17" name="Content Placeholder 6" descr="What Makes the Energy Sector the Ultimate Hedge Today? | WisdomTree">
            <a:extLst>
              <a:ext uri="{FF2B5EF4-FFF2-40B4-BE49-F238E27FC236}">
                <a16:creationId xmlns:a16="http://schemas.microsoft.com/office/drawing/2014/main" id="{E4FC4ABA-6AF1-63A0-7188-8DBF2C114089}"/>
              </a:ext>
            </a:extLst>
          </p:cNvPr>
          <p:cNvPicPr>
            <a:picLocks noChangeAspect="1"/>
          </p:cNvPicPr>
          <p:nvPr/>
        </p:nvPicPr>
        <p:blipFill>
          <a:blip r:embed="rId2"/>
          <a:srcRect l="882" r="882" b="8191"/>
          <a:stretch/>
        </p:blipFill>
        <p:spPr>
          <a:xfrm>
            <a:off x="4958254" y="2224185"/>
            <a:ext cx="6783214" cy="4087844"/>
          </a:xfrm>
          <a:prstGeom prst="rect">
            <a:avLst/>
          </a:prstGeom>
        </p:spPr>
      </p:pic>
    </p:spTree>
    <p:extLst>
      <p:ext uri="{BB962C8B-B14F-4D97-AF65-F5344CB8AC3E}">
        <p14:creationId xmlns:p14="http://schemas.microsoft.com/office/powerpoint/2010/main" val="118735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38FC0F-2E82-5862-623C-AEDB658652A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237DFE-544A-700A-BA60-A67B9D5B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A6381C-2BBC-76CD-4194-C0EC495C5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79941-D87C-8BED-1940-221CA9D30EC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a:solidFill>
                  <a:schemeClr val="tx2"/>
                </a:solidFill>
              </a:rPr>
              <a:t>Financial Analysis</a:t>
            </a:r>
            <a:endParaRPr lang="en-US" sz="4000" kern="1200">
              <a:solidFill>
                <a:schemeClr val="tx2"/>
              </a:solidFill>
              <a:latin typeface="+mj-lt"/>
            </a:endParaRPr>
          </a:p>
        </p:txBody>
      </p:sp>
      <p:grpSp>
        <p:nvGrpSpPr>
          <p:cNvPr id="13" name="Group 12">
            <a:extLst>
              <a:ext uri="{FF2B5EF4-FFF2-40B4-BE49-F238E27FC236}">
                <a16:creationId xmlns:a16="http://schemas.microsoft.com/office/drawing/2014/main" id="{B2D6FA9F-9B09-44A1-4CAE-9254AAE893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BA20801D-F40A-7250-3266-5649A56C9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75FC23-EB08-34E7-A0CC-C3E26993C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A4870BC-C90E-C433-1AEC-192B747E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llar Sign Blue: Over 86,523 Royalty-Free Licensable Stock Illustrations &amp;  Drawings | Shutterstock">
            <a:extLst>
              <a:ext uri="{FF2B5EF4-FFF2-40B4-BE49-F238E27FC236}">
                <a16:creationId xmlns:a16="http://schemas.microsoft.com/office/drawing/2014/main" id="{C4BA562A-E2A9-87C9-73E9-978532B0F41C}"/>
              </a:ext>
            </a:extLst>
          </p:cNvPr>
          <p:cNvPicPr>
            <a:picLocks noChangeAspect="1"/>
          </p:cNvPicPr>
          <p:nvPr/>
        </p:nvPicPr>
        <p:blipFill>
          <a:blip r:embed="rId2"/>
          <a:srcRect b="7801"/>
          <a:stretch/>
        </p:blipFill>
        <p:spPr>
          <a:xfrm>
            <a:off x="287868" y="2396066"/>
            <a:ext cx="3929309" cy="3618378"/>
          </a:xfrm>
          <a:prstGeom prst="rect">
            <a:avLst/>
          </a:prstGeom>
        </p:spPr>
      </p:pic>
    </p:spTree>
    <p:extLst>
      <p:ext uri="{BB962C8B-B14F-4D97-AF65-F5344CB8AC3E}">
        <p14:creationId xmlns:p14="http://schemas.microsoft.com/office/powerpoint/2010/main" val="235644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87B3-0FDA-80B6-FBF8-9639FF8815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69F5-41D1-875D-E1C0-4FBD8E831201}"/>
              </a:ext>
            </a:extLst>
          </p:cNvPr>
          <p:cNvSpPr>
            <a:spLocks noGrp="1"/>
          </p:cNvSpPr>
          <p:nvPr>
            <p:ph idx="15"/>
          </p:nvPr>
        </p:nvSpPr>
        <p:spPr/>
        <p:txBody>
          <a:bodyPr/>
          <a:lstStyle/>
          <a:p>
            <a:r>
              <a:rPr lang="en-US"/>
              <a:t>BUSFIN 4221/7225</a:t>
            </a:r>
          </a:p>
        </p:txBody>
      </p:sp>
      <p:sp>
        <p:nvSpPr>
          <p:cNvPr id="5" name="Title 1">
            <a:extLst>
              <a:ext uri="{FF2B5EF4-FFF2-40B4-BE49-F238E27FC236}">
                <a16:creationId xmlns:a16="http://schemas.microsoft.com/office/drawing/2014/main" id="{3E6C898C-DAE6-447F-C31A-9167CB98C592}"/>
              </a:ext>
            </a:extLst>
          </p:cNvPr>
          <p:cNvSpPr>
            <a:spLocks noGrp="1"/>
          </p:cNvSpPr>
          <p:nvPr>
            <p:ph type="title"/>
          </p:nvPr>
        </p:nvSpPr>
        <p:spPr>
          <a:xfrm>
            <a:off x="482484" y="788912"/>
            <a:ext cx="10515600" cy="1325563"/>
          </a:xfrm>
        </p:spPr>
        <p:txBody>
          <a:bodyPr>
            <a:normAutofit/>
          </a:bodyPr>
          <a:lstStyle/>
          <a:p>
            <a:r>
              <a:rPr lang="en-US" dirty="0"/>
              <a:t>Margins and Profitability Metrics</a:t>
            </a:r>
          </a:p>
        </p:txBody>
      </p:sp>
      <p:sp>
        <p:nvSpPr>
          <p:cNvPr id="6" name="Content Placeholder 3">
            <a:extLst>
              <a:ext uri="{FF2B5EF4-FFF2-40B4-BE49-F238E27FC236}">
                <a16:creationId xmlns:a16="http://schemas.microsoft.com/office/drawing/2014/main" id="{F15CF0F9-9C13-6907-B503-5393F9BADF79}"/>
              </a:ext>
            </a:extLst>
          </p:cNvPr>
          <p:cNvSpPr txBox="1">
            <a:spLocks/>
          </p:cNvSpPr>
          <p:nvPr/>
        </p:nvSpPr>
        <p:spPr>
          <a:xfrm>
            <a:off x="482484" y="1561403"/>
            <a:ext cx="4216493" cy="493964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a:p>
          <a:p>
            <a:r>
              <a:rPr lang="en-US" sz="1800" b="1" dirty="0">
                <a:ea typeface="+mn-lt"/>
                <a:cs typeface="+mn-lt"/>
              </a:rPr>
              <a:t>Operating Margin:</a:t>
            </a:r>
            <a:r>
              <a:rPr lang="en-US" sz="1800" dirty="0">
                <a:ea typeface="+mn-lt"/>
                <a:cs typeface="+mn-lt"/>
              </a:rPr>
              <a:t> The after-tax unadjusted operating margin for the Integrated Oil &amp; Gas sub-sector is </a:t>
            </a:r>
            <a:r>
              <a:rPr lang="en-US" sz="1800" b="1" dirty="0">
                <a:ea typeface="+mn-lt"/>
                <a:cs typeface="+mn-lt"/>
              </a:rPr>
              <a:t>12.3%.</a:t>
            </a:r>
            <a:endParaRPr lang="en-US" sz="1800" b="1" dirty="0"/>
          </a:p>
          <a:p>
            <a:r>
              <a:rPr lang="en-US" sz="1800" b="1" dirty="0">
                <a:ea typeface="+mn-lt"/>
                <a:cs typeface="+mn-lt"/>
              </a:rPr>
              <a:t>Net Margin: </a:t>
            </a:r>
            <a:r>
              <a:rPr lang="en-US" sz="1800" dirty="0">
                <a:ea typeface="+mn-lt"/>
                <a:cs typeface="+mn-lt"/>
              </a:rPr>
              <a:t> Q4 2024, the S&amp;P 500 Energy sector reported a net profit margin of </a:t>
            </a:r>
            <a:r>
              <a:rPr lang="en-US" sz="1800" b="1" dirty="0">
                <a:solidFill>
                  <a:srgbClr val="FF0000"/>
                </a:solidFill>
                <a:ea typeface="+mn-lt"/>
                <a:cs typeface="+mn-lt"/>
              </a:rPr>
              <a:t>7.4%</a:t>
            </a:r>
            <a:r>
              <a:rPr lang="en-US" sz="1800" dirty="0">
                <a:ea typeface="+mn-lt"/>
                <a:cs typeface="+mn-lt"/>
              </a:rPr>
              <a:t>, a decline from </a:t>
            </a:r>
            <a:r>
              <a:rPr lang="en-US" sz="1800" b="1" dirty="0">
                <a:ea typeface="+mn-lt"/>
                <a:cs typeface="+mn-lt"/>
              </a:rPr>
              <a:t>10.4%</a:t>
            </a:r>
            <a:r>
              <a:rPr lang="en-US" sz="1800" dirty="0">
                <a:ea typeface="+mn-lt"/>
                <a:cs typeface="+mn-lt"/>
              </a:rPr>
              <a:t> y/y and below its five-year average of </a:t>
            </a:r>
            <a:r>
              <a:rPr lang="en-US" sz="1800" b="1" dirty="0">
                <a:solidFill>
                  <a:schemeClr val="accent6"/>
                </a:solidFill>
                <a:ea typeface="+mn-lt"/>
                <a:cs typeface="+mn-lt"/>
              </a:rPr>
              <a:t>9.4%</a:t>
            </a:r>
            <a:r>
              <a:rPr lang="en-US" sz="1800" b="1" dirty="0">
                <a:ea typeface="+mn-lt"/>
                <a:cs typeface="+mn-lt"/>
              </a:rPr>
              <a:t>. </a:t>
            </a:r>
          </a:p>
          <a:p>
            <a:r>
              <a:rPr lang="en-US" sz="1800" b="1" dirty="0">
                <a:ea typeface="+mn-lt"/>
                <a:cs typeface="+mn-lt"/>
              </a:rPr>
              <a:t>Return on Equity (ROE):</a:t>
            </a:r>
            <a:r>
              <a:rPr lang="en-US" sz="1800" dirty="0">
                <a:ea typeface="+mn-lt"/>
                <a:cs typeface="+mn-lt"/>
              </a:rPr>
              <a:t> As of January 2025, the ROE for the U.S. Coal &amp; Related Energy sector is </a:t>
            </a:r>
            <a:r>
              <a:rPr lang="en-US" sz="1800" b="1" dirty="0">
                <a:ea typeface="+mn-lt"/>
                <a:cs typeface="+mn-lt"/>
              </a:rPr>
              <a:t>11.34%. </a:t>
            </a:r>
            <a:endParaRPr lang="en-US" sz="1800" b="1" dirty="0"/>
          </a:p>
          <a:p>
            <a:r>
              <a:rPr lang="en-US" sz="1800" b="1" dirty="0">
                <a:ea typeface="+mn-lt"/>
                <a:cs typeface="+mn-lt"/>
              </a:rPr>
              <a:t>Research &amp; Development (R&amp;D) as a Percent of Sales: </a:t>
            </a:r>
            <a:r>
              <a:rPr lang="en-US" sz="1800" dirty="0">
                <a:ea typeface="+mn-lt"/>
                <a:cs typeface="+mn-lt"/>
              </a:rPr>
              <a:t>about</a:t>
            </a:r>
            <a:r>
              <a:rPr lang="en-US" sz="1800" b="1" dirty="0">
                <a:ea typeface="+mn-lt"/>
                <a:cs typeface="+mn-lt"/>
              </a:rPr>
              <a:t> 1%</a:t>
            </a:r>
            <a:endParaRPr lang="en-US" sz="1800" dirty="0"/>
          </a:p>
          <a:p>
            <a:endParaRPr lang="en-US" sz="1800" dirty="0"/>
          </a:p>
        </p:txBody>
      </p:sp>
      <p:sp>
        <p:nvSpPr>
          <p:cNvPr id="7" name="Text Placeholder 4">
            <a:extLst>
              <a:ext uri="{FF2B5EF4-FFF2-40B4-BE49-F238E27FC236}">
                <a16:creationId xmlns:a16="http://schemas.microsoft.com/office/drawing/2014/main" id="{185666D3-11FC-47F5-2720-06880EA5FF4F}"/>
              </a:ext>
            </a:extLst>
          </p:cNvPr>
          <p:cNvSpPr txBox="1">
            <a:spLocks/>
          </p:cNvSpPr>
          <p:nvPr/>
        </p:nvSpPr>
        <p:spPr>
          <a:xfrm>
            <a:off x="5287447" y="1964130"/>
            <a:ext cx="5565037" cy="520109"/>
          </a:xfrm>
          <a:prstGeom prst="rect">
            <a:avLst/>
          </a:prstGeom>
        </p:spPr>
        <p:txBody>
          <a:bodyPr>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ea typeface="+mn-lt"/>
                <a:cs typeface="+mn-lt"/>
              </a:rPr>
              <a:t>Historical Comparison of Margins:</a:t>
            </a:r>
            <a:endParaRPr lang="en-US" sz="2400" b="1" dirty="0"/>
          </a:p>
        </p:txBody>
      </p:sp>
      <p:sp>
        <p:nvSpPr>
          <p:cNvPr id="8" name="Content Placeholder 5">
            <a:extLst>
              <a:ext uri="{FF2B5EF4-FFF2-40B4-BE49-F238E27FC236}">
                <a16:creationId xmlns:a16="http://schemas.microsoft.com/office/drawing/2014/main" id="{441D44D6-1150-84D5-6DB8-19BECA272E6A}"/>
              </a:ext>
            </a:extLst>
          </p:cNvPr>
          <p:cNvSpPr txBox="1">
            <a:spLocks/>
          </p:cNvSpPr>
          <p:nvPr/>
        </p:nvSpPr>
        <p:spPr>
          <a:xfrm>
            <a:off x="5287447" y="2484239"/>
            <a:ext cx="6667345" cy="255902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ea typeface="+mn-lt"/>
                <a:cs typeface="+mn-lt"/>
              </a:rPr>
              <a:t>The current operating margin of 12.3% can be pieced together within the sector's performance over the past decade. For instance, the sector experienced significant volatility, with a notable downturn in 2020 </a:t>
            </a:r>
            <a:r>
              <a:rPr lang="en-US" sz="1800" dirty="0">
                <a:solidFill>
                  <a:srgbClr val="FF0000"/>
                </a:solidFill>
                <a:ea typeface="+mn-lt"/>
                <a:cs typeface="+mn-lt"/>
              </a:rPr>
              <a:t>(-33.68%)</a:t>
            </a:r>
            <a:r>
              <a:rPr lang="en-US" sz="1800" dirty="0">
                <a:ea typeface="+mn-lt"/>
                <a:cs typeface="+mn-lt"/>
              </a:rPr>
              <a:t> and substantial growth in 2021 </a:t>
            </a:r>
            <a:r>
              <a:rPr lang="en-US" sz="1800" dirty="0">
                <a:solidFill>
                  <a:schemeClr val="accent6"/>
                </a:solidFill>
                <a:ea typeface="+mn-lt"/>
                <a:cs typeface="+mn-lt"/>
              </a:rPr>
              <a:t>(54.64%)</a:t>
            </a:r>
            <a:r>
              <a:rPr lang="en-US" sz="1800" dirty="0">
                <a:ea typeface="+mn-lt"/>
                <a:cs typeface="+mn-lt"/>
              </a:rPr>
              <a:t> and 2022 </a:t>
            </a:r>
            <a:r>
              <a:rPr lang="en-US" sz="1800" dirty="0">
                <a:solidFill>
                  <a:schemeClr val="accent6"/>
                </a:solidFill>
                <a:ea typeface="+mn-lt"/>
                <a:cs typeface="+mn-lt"/>
              </a:rPr>
              <a:t>(65.72%)</a:t>
            </a:r>
            <a:r>
              <a:rPr lang="en-US" sz="1800" dirty="0">
                <a:ea typeface="+mn-lt"/>
                <a:cs typeface="+mn-lt"/>
              </a:rPr>
              <a:t>.</a:t>
            </a:r>
            <a:endParaRPr lang="en-US" sz="1800" dirty="0"/>
          </a:p>
        </p:txBody>
      </p:sp>
      <p:pic>
        <p:nvPicPr>
          <p:cNvPr id="9" name="Picture 8" descr="A graph with a line and a line&#10;&#10;AI-generated content may be incorrect.">
            <a:extLst>
              <a:ext uri="{FF2B5EF4-FFF2-40B4-BE49-F238E27FC236}">
                <a16:creationId xmlns:a16="http://schemas.microsoft.com/office/drawing/2014/main" id="{B3E730EF-7033-C6BF-3A7F-A6322918B665}"/>
              </a:ext>
            </a:extLst>
          </p:cNvPr>
          <p:cNvPicPr>
            <a:picLocks noChangeAspect="1"/>
          </p:cNvPicPr>
          <p:nvPr/>
        </p:nvPicPr>
        <p:blipFill>
          <a:blip r:embed="rId2"/>
          <a:stretch>
            <a:fillRect/>
          </a:stretch>
        </p:blipFill>
        <p:spPr>
          <a:xfrm>
            <a:off x="5223875" y="3919568"/>
            <a:ext cx="6011197" cy="2938432"/>
          </a:xfrm>
          <a:prstGeom prst="rect">
            <a:avLst/>
          </a:prstGeom>
        </p:spPr>
      </p:pic>
    </p:spTree>
    <p:extLst>
      <p:ext uri="{BB962C8B-B14F-4D97-AF65-F5344CB8AC3E}">
        <p14:creationId xmlns:p14="http://schemas.microsoft.com/office/powerpoint/2010/main" val="41343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CCA26-B1E5-6A66-FE96-10CCA288A3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B8D10-6FC3-4DA7-42FA-A91FF2F45A0E}"/>
              </a:ext>
            </a:extLst>
          </p:cNvPr>
          <p:cNvSpPr>
            <a:spLocks noGrp="1"/>
          </p:cNvSpPr>
          <p:nvPr>
            <p:ph idx="15"/>
          </p:nvPr>
        </p:nvSpPr>
        <p:spPr/>
        <p:txBody>
          <a:bodyPr/>
          <a:lstStyle/>
          <a:p>
            <a:r>
              <a:rPr lang="en-US" dirty="0"/>
              <a:t>BUSFIN 4221/7225</a:t>
            </a:r>
          </a:p>
        </p:txBody>
      </p:sp>
      <p:sp>
        <p:nvSpPr>
          <p:cNvPr id="10" name="TextBox 9">
            <a:extLst>
              <a:ext uri="{FF2B5EF4-FFF2-40B4-BE49-F238E27FC236}">
                <a16:creationId xmlns:a16="http://schemas.microsoft.com/office/drawing/2014/main" id="{01F8C6A3-F3FA-55F3-0C38-98C7CCD282F3}"/>
              </a:ext>
            </a:extLst>
          </p:cNvPr>
          <p:cNvSpPr txBox="1"/>
          <p:nvPr/>
        </p:nvSpPr>
        <p:spPr>
          <a:xfrm>
            <a:off x="3287058" y="898622"/>
            <a:ext cx="50550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Energy Sector 5Y Analysis</a:t>
            </a:r>
          </a:p>
        </p:txBody>
      </p:sp>
      <p:pic>
        <p:nvPicPr>
          <p:cNvPr id="11" name="Content Placeholder 6" descr="A graph showing the growth of a stock market&#10;&#10;AI-generated content may be incorrect.">
            <a:extLst>
              <a:ext uri="{FF2B5EF4-FFF2-40B4-BE49-F238E27FC236}">
                <a16:creationId xmlns:a16="http://schemas.microsoft.com/office/drawing/2014/main" id="{C940EFD3-4084-13AC-631D-018BCC552FE7}"/>
              </a:ext>
            </a:extLst>
          </p:cNvPr>
          <p:cNvPicPr>
            <a:picLocks noChangeAspect="1"/>
          </p:cNvPicPr>
          <p:nvPr/>
        </p:nvPicPr>
        <p:blipFill>
          <a:blip r:embed="rId2"/>
          <a:stretch>
            <a:fillRect/>
          </a:stretch>
        </p:blipFill>
        <p:spPr>
          <a:xfrm>
            <a:off x="960430" y="1483397"/>
            <a:ext cx="10488706" cy="3427933"/>
          </a:xfrm>
          <a:prstGeom prst="rect">
            <a:avLst/>
          </a:prstGeom>
        </p:spPr>
      </p:pic>
      <p:sp>
        <p:nvSpPr>
          <p:cNvPr id="12" name="TextBox 11">
            <a:extLst>
              <a:ext uri="{FF2B5EF4-FFF2-40B4-BE49-F238E27FC236}">
                <a16:creationId xmlns:a16="http://schemas.microsoft.com/office/drawing/2014/main" id="{544AF036-F38F-3A0E-B9CC-4B916B158DB8}"/>
              </a:ext>
            </a:extLst>
          </p:cNvPr>
          <p:cNvSpPr txBox="1"/>
          <p:nvPr/>
        </p:nvSpPr>
        <p:spPr>
          <a:xfrm>
            <a:off x="851647" y="4805216"/>
            <a:ext cx="1048870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ea typeface="+mn-lt"/>
                <a:cs typeface="+mn-lt"/>
              </a:rPr>
              <a:t>Earnings Per Share (EPS):</a:t>
            </a:r>
            <a:r>
              <a:rPr lang="en-US" dirty="0">
                <a:ea typeface="+mn-lt"/>
                <a:cs typeface="+mn-lt"/>
              </a:rPr>
              <a:t> </a:t>
            </a:r>
          </a:p>
          <a:p>
            <a:r>
              <a:rPr lang="en-US" dirty="0">
                <a:ea typeface="+mn-lt"/>
                <a:cs typeface="+mn-lt"/>
              </a:rPr>
              <a:t>Q3 2024: $10.54, </a:t>
            </a:r>
          </a:p>
          <a:p>
            <a:r>
              <a:rPr lang="en-US" dirty="0">
                <a:ea typeface="+mn-lt"/>
                <a:cs typeface="+mn-lt"/>
              </a:rPr>
              <a:t>15% decrease from the previous quarter and a 32.04% decline y/y</a:t>
            </a:r>
          </a:p>
          <a:p>
            <a:pPr marL="285750" indent="-285750">
              <a:buFont typeface="Arial"/>
              <a:buChar char="•"/>
            </a:pPr>
            <a:r>
              <a:rPr lang="en-US" b="1" dirty="0">
                <a:ea typeface="+mn-lt"/>
                <a:cs typeface="+mn-lt"/>
              </a:rPr>
              <a:t>Q4 2024 Earnings:</a:t>
            </a:r>
            <a:r>
              <a:rPr lang="en-US" dirty="0">
                <a:ea typeface="+mn-lt"/>
                <a:cs typeface="+mn-lt"/>
              </a:rPr>
              <a:t> y/y earnings decline of 30.7% in Q4 2024</a:t>
            </a:r>
          </a:p>
          <a:p>
            <a:pPr marL="285750" indent="-285750">
              <a:buFont typeface="Arial"/>
              <a:buChar char="•"/>
            </a:pPr>
            <a:r>
              <a:rPr lang="en-US" dirty="0">
                <a:ea typeface="+mn-lt"/>
                <a:cs typeface="+mn-lt"/>
              </a:rPr>
              <a:t>largest of all sectors in the S&amp;P 500. </a:t>
            </a:r>
          </a:p>
          <a:p>
            <a:pPr marL="285750" indent="-285750">
              <a:buFont typeface="Arial"/>
              <a:buChar char="•"/>
            </a:pPr>
            <a:r>
              <a:rPr lang="en-US" dirty="0">
                <a:ea typeface="+mn-lt"/>
                <a:cs typeface="+mn-lt"/>
              </a:rPr>
              <a:t>This decline is attributed to </a:t>
            </a:r>
            <a:r>
              <a:rPr lang="en-US" b="1" dirty="0">
                <a:solidFill>
                  <a:srgbClr val="FF0000"/>
                </a:solidFill>
                <a:ea typeface="+mn-lt"/>
                <a:cs typeface="+mn-lt"/>
              </a:rPr>
              <a:t>lower oil prices</a:t>
            </a:r>
            <a:r>
              <a:rPr lang="en-US" dirty="0">
                <a:ea typeface="+mn-lt"/>
                <a:cs typeface="+mn-lt"/>
              </a:rPr>
              <a:t>, with the average price of oil in Q4 2024 ($70.32) being 10% below that of Q4 2023 ($78.53). </a:t>
            </a:r>
            <a:endParaRPr lang="en-US" dirty="0"/>
          </a:p>
          <a:p>
            <a:pPr algn="l"/>
            <a:endParaRPr lang="en-US" dirty="0"/>
          </a:p>
        </p:txBody>
      </p:sp>
    </p:spTree>
    <p:extLst>
      <p:ext uri="{BB962C8B-B14F-4D97-AF65-F5344CB8AC3E}">
        <p14:creationId xmlns:p14="http://schemas.microsoft.com/office/powerpoint/2010/main" val="134380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795</Words>
  <Application>Microsoft Macintosh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Aptos</vt:lpstr>
      <vt:lpstr>Aptos Display</vt:lpstr>
      <vt:lpstr>Arial</vt:lpstr>
      <vt:lpstr>Calibri</vt:lpstr>
      <vt:lpstr>Office Theme</vt:lpstr>
      <vt:lpstr>Content Slide</vt:lpstr>
      <vt:lpstr>2_Title Slide</vt:lpstr>
      <vt:lpstr>PowerPoint Presentation</vt:lpstr>
      <vt:lpstr>PowerPoint Presentation</vt:lpstr>
      <vt:lpstr>Business Analysis</vt:lpstr>
      <vt:lpstr>PowerPoint Presentation</vt:lpstr>
      <vt:lpstr>Economic Analysis</vt:lpstr>
      <vt:lpstr>Economic Analysis Regression</vt:lpstr>
      <vt:lpstr>Financial Analysis</vt:lpstr>
      <vt:lpstr>Margins and Profitability Metrics</vt:lpstr>
      <vt:lpstr>PowerPoint Presentation</vt:lpstr>
      <vt:lpstr>Valuation Analysis</vt:lpstr>
      <vt:lpstr>PowerPoint Presentation</vt:lpstr>
      <vt:lpstr>Absolute Valuation</vt:lpstr>
      <vt:lpstr>PowerPoint Presentation</vt:lpstr>
      <vt:lpstr>PowerPoint Presentation</vt:lpstr>
      <vt:lpstr>Relative Valuation to S&amp;P 500</vt:lpstr>
      <vt:lpstr>Takeaways from Relative Comparison</vt:lpstr>
      <vt:lpstr>Recommendation  </vt:lpstr>
      <vt:lpstr>Overweight or Underweight?</vt:lpstr>
      <vt:lpstr>Upsides and Risks</vt:lpstr>
      <vt:lpstr>Intra-Sector Weightings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Delahanty, Reese</dc:creator>
  <cp:lastModifiedBy>Delahanty, Reese</cp:lastModifiedBy>
  <cp:revision>25</cp:revision>
  <dcterms:created xsi:type="dcterms:W3CDTF">2025-02-26T15:36:29Z</dcterms:created>
  <dcterms:modified xsi:type="dcterms:W3CDTF">2025-03-04T22:46:11Z</dcterms:modified>
</cp:coreProperties>
</file>