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5143500" cx="9144000"/>
  <p:notesSz cx="6858000" cy="9144000"/>
  <p:embeddedFontLst>
    <p:embeddedFont>
      <p:font typeface="Public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86DFBB-A80E-4F74-8329-AD29919FEBD7}">
  <a:tblStyle styleId="{7D86DFBB-A80E-4F74-8329-AD29919FEB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PublicSans-bold.fntdata"/><Relationship Id="rId41" Type="http://schemas.openxmlformats.org/officeDocument/2006/relationships/font" Target="fonts/PublicSans-regular.fntdata"/><Relationship Id="rId22" Type="http://schemas.openxmlformats.org/officeDocument/2006/relationships/slide" Target="slides/slide15.xml"/><Relationship Id="rId44" Type="http://schemas.openxmlformats.org/officeDocument/2006/relationships/font" Target="fonts/PublicSans-boldItalic.fntdata"/><Relationship Id="rId21" Type="http://schemas.openxmlformats.org/officeDocument/2006/relationships/slide" Target="slides/slide14.xml"/><Relationship Id="rId43" Type="http://schemas.openxmlformats.org/officeDocument/2006/relationships/font" Target="fonts/PublicSans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c43d8c07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8c43d8c071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a59c16bae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a59c16baef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a544a59686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a544a59686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a544a59686_1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3a544a59686_1_6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a544a59686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3a544a59686_1_2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a544a59686_1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a544a59686_1_2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a544a59686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a544a59686_1_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a544a59686_1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3a544a59686_1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a544a59686_1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a544a59686_1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544a59686_1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3a544a59686_1_3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a544a59686_1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3a544a59686_1_4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c43d8c071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8c43d8c071_2_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a544a59686_1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3a544a59686_1_4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a544a59686_1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3a544a59686_1_4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a544a59686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3a544a59686_1_4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a59c16baef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3a59c16baef_2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9b4f88810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39b4f88810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a544a59686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a544a59686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a59c16baef_7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g3a59c16baef_7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a59c16bae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3a59c16baef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a59c16baef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3a59c16baef_2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a544a59686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a544a59686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544a5968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a544a59686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a59c16bae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a59c16bae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a59c16baef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a59c16baef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a59c16baef_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a59c16baef_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a2e2854865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a2e2854865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544a59686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a544a59686_1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544a59686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a544a59686_1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544a59686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a544a59686_1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544a59686_1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a544a59686_1_5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a544a59686_1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a544a59686_1_5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a544a59686_1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a544a59686_1_5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 title="small_Fisher_College_of_Business_c9da36803c_8030646e29_eeeff04e1a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354000" y="0"/>
            <a:ext cx="1790000" cy="694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finance.yahoo.com/quote/%5EGSPE/" TargetMode="External"/><Relationship Id="rId4" Type="http://schemas.openxmlformats.org/officeDocument/2006/relationships/hyperlink" Target="https://finance.yahoo.com/quote/CL=F/" TargetMode="External"/><Relationship Id="rId5" Type="http://schemas.openxmlformats.org/officeDocument/2006/relationships/hyperlink" Target="https://www.ft.com/content/60e0e850-98bd-4617-bce7-5de7d442d158" TargetMode="External"/><Relationship Id="rId6" Type="http://schemas.openxmlformats.org/officeDocument/2006/relationships/hyperlink" Target="https://www.macrotrends.net/stocks/charts/XOM/exxon/ro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5"/>
          <p:cNvGrpSpPr/>
          <p:nvPr/>
        </p:nvGrpSpPr>
        <p:grpSpPr>
          <a:xfrm>
            <a:off x="-13" y="3016375"/>
            <a:ext cx="9164365" cy="2127122"/>
            <a:chOff x="0" y="-28580"/>
            <a:chExt cx="7796805" cy="1524600"/>
          </a:xfrm>
        </p:grpSpPr>
        <p:sp>
          <p:nvSpPr>
            <p:cNvPr id="131" name="Google Shape;131;p25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32" name="Google Shape;132;p25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25"/>
          <p:cNvSpPr txBox="1"/>
          <p:nvPr/>
        </p:nvSpPr>
        <p:spPr>
          <a:xfrm>
            <a:off x="840450" y="576900"/>
            <a:ext cx="74631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3A855D"/>
                </a:solidFill>
                <a:latin typeface="Public Sans"/>
                <a:ea typeface="Public Sans"/>
                <a:cs typeface="Public Sans"/>
                <a:sym typeface="Public Sans"/>
              </a:rPr>
              <a:t>Energy Stock </a:t>
            </a:r>
            <a:r>
              <a:rPr lang="en" sz="6600">
                <a:solidFill>
                  <a:srgbClr val="3A855D"/>
                </a:solidFill>
                <a:latin typeface="Public Sans"/>
                <a:ea typeface="Public Sans"/>
                <a:cs typeface="Public Sans"/>
                <a:sym typeface="Public Sans"/>
              </a:rPr>
              <a:t>Recommendations</a:t>
            </a:r>
            <a:endParaRPr sz="700"/>
          </a:p>
        </p:txBody>
      </p:sp>
      <p:sp>
        <p:nvSpPr>
          <p:cNvPr id="134" name="Google Shape;134;p25"/>
          <p:cNvSpPr txBox="1"/>
          <p:nvPr/>
        </p:nvSpPr>
        <p:spPr>
          <a:xfrm>
            <a:off x="1291793" y="2716323"/>
            <a:ext cx="65604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A855D"/>
                </a:solidFill>
                <a:latin typeface="Public Sans"/>
                <a:ea typeface="Public Sans"/>
                <a:cs typeface="Public Sans"/>
                <a:sym typeface="Public Sans"/>
              </a:rPr>
              <a:t>Chase Gorman, Joey Grecenuk, Marsel Gataulin, Matthew Fryman</a:t>
            </a:r>
            <a:endParaRPr sz="100"/>
          </a:p>
        </p:txBody>
      </p:sp>
      <p:sp>
        <p:nvSpPr>
          <p:cNvPr id="135" name="Google Shape;135;p25"/>
          <p:cNvSpPr/>
          <p:nvPr/>
        </p:nvSpPr>
        <p:spPr>
          <a:xfrm>
            <a:off x="8522626" y="1667561"/>
            <a:ext cx="851521" cy="1385612"/>
          </a:xfrm>
          <a:custGeom>
            <a:rect b="b" l="l" r="r" t="t"/>
            <a:pathLst>
              <a:path extrusionOk="0" h="2771224" w="1703043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5"/>
          <p:cNvSpPr/>
          <p:nvPr/>
        </p:nvSpPr>
        <p:spPr>
          <a:xfrm rot="7402332">
            <a:off x="-613975" y="-353943"/>
            <a:ext cx="1691704" cy="1424108"/>
          </a:xfrm>
          <a:custGeom>
            <a:rect b="b" l="l" r="r" t="t"/>
            <a:pathLst>
              <a:path extrusionOk="0" h="2848607" w="3383874">
                <a:moveTo>
                  <a:pt x="0" y="0"/>
                </a:moveTo>
                <a:lnTo>
                  <a:pt x="3383875" y="0"/>
                </a:lnTo>
                <a:lnTo>
                  <a:pt x="3383875" y="2848606"/>
                </a:lnTo>
                <a:lnTo>
                  <a:pt x="0" y="2848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37" name="Google Shape;137;p25" title="7bc3baf2-e8ad-4270-9c5c-e68cbf2031e9.png"/>
          <p:cNvPicPr preferRelativeResize="0"/>
          <p:nvPr/>
        </p:nvPicPr>
        <p:blipFill rotWithShape="1">
          <a:blip r:embed="rId5">
            <a:alphaModFix/>
          </a:blip>
          <a:srcRect b="26996" l="0" r="0" t="26263"/>
          <a:stretch/>
        </p:blipFill>
        <p:spPr>
          <a:xfrm>
            <a:off x="-360825" y="3477652"/>
            <a:ext cx="6137476" cy="19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 title="7bc3baf2-e8ad-4270-9c5c-e68cbf2031e9.png"/>
          <p:cNvPicPr preferRelativeResize="0"/>
          <p:nvPr/>
        </p:nvPicPr>
        <p:blipFill rotWithShape="1">
          <a:blip r:embed="rId5">
            <a:alphaModFix/>
          </a:blip>
          <a:srcRect b="27366" l="0" r="28217" t="25893"/>
          <a:stretch/>
        </p:blipFill>
        <p:spPr>
          <a:xfrm>
            <a:off x="4758875" y="3457475"/>
            <a:ext cx="4405475" cy="191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4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336" name="Google Shape;336;p3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37" name="Google Shape;337;p3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34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339" name="Google Shape;339;p3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40" name="Google Shape;340;p3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34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342" name="Google Shape;342;p3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43" name="Google Shape;343;p3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34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345" name="Google Shape;345;p34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46" name="Google Shape;346;p3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34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348" name="Google Shape;348;p34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49" name="Google Shape;349;p3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34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351" name="Google Shape;351;p3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52" name="Google Shape;352;p3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34"/>
          <p:cNvSpPr txBox="1"/>
          <p:nvPr/>
        </p:nvSpPr>
        <p:spPr>
          <a:xfrm>
            <a:off x="127150" y="1082275"/>
            <a:ext cx="871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2F2F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403200" y="916088"/>
            <a:ext cx="51738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Fair Valuation / Limited Upside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016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  <a:highlight>
                  <a:srgbClr val="F2F2F2"/>
                </a:highlight>
              </a:rPr>
              <a:t>Price: $119.01 | Target: $132.11 (+11.01%)</a:t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016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  <a:highlight>
                  <a:srgbClr val="F2F2F2"/>
                </a:highlight>
              </a:rPr>
              <a:t>Multiples near averages: P/E 15.96, EV/EBITDA 7.92, P/B 1.81</a:t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016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  <a:highlight>
                  <a:srgbClr val="F2F2F2"/>
                </a:highlight>
              </a:rPr>
              <a:t>Upside not strong enough to initiate a new position</a:t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34" title="Exxon_logo_2016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00" y="279963"/>
            <a:ext cx="1424886" cy="5524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4"/>
          <p:cNvSpPr txBox="1"/>
          <p:nvPr/>
        </p:nvSpPr>
        <p:spPr>
          <a:xfrm>
            <a:off x="403200" y="1821750"/>
            <a:ext cx="5173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Consensus = High Uncertainty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41.2% HOLD → signaling uncertainty in upside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High HOLD % suggests some “buys” are soft holds, many “holds” = implicit sells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434825" y="2556375"/>
            <a:ext cx="5173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Moderate growth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Revenue of $319.5 billion 2025, to $341.16 billion in 2027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EPS growth slowed, normalized margins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4"/>
          <p:cNvSpPr txBox="1"/>
          <p:nvPr/>
        </p:nvSpPr>
        <p:spPr>
          <a:xfrm>
            <a:off x="434825" y="3277475"/>
            <a:ext cx="51738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Peers offer better risk/return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Exxon= stable but low short term upside potential compared to COP/CVX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434825" y="3715325"/>
            <a:ext cx="51738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Risks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OPEC+ adding 1.78m barrels per day= 5 year crude oil low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Guyana/ Venezuelan tensions risk their key low cost production facility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Weak industrial demand worldwide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34" title="0.gif"/>
          <p:cNvPicPr preferRelativeResize="0"/>
          <p:nvPr/>
        </p:nvPicPr>
        <p:blipFill rotWithShape="1">
          <a:blip r:embed="rId4">
            <a:alphaModFix/>
          </a:blip>
          <a:srcRect b="65401" l="0" r="22922" t="0"/>
          <a:stretch/>
        </p:blipFill>
        <p:spPr>
          <a:xfrm>
            <a:off x="5630463" y="3769388"/>
            <a:ext cx="3318412" cy="10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5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5"/>
          <p:cNvSpPr txBox="1"/>
          <p:nvPr/>
        </p:nvSpPr>
        <p:spPr>
          <a:xfrm>
            <a:off x="2798000" y="226725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ConocoPhilips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35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/>
        </p:nvSpPr>
        <p:spPr>
          <a:xfrm>
            <a:off x="3024700" y="181175"/>
            <a:ext cx="3973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36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375" name="Google Shape;375;p3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76" name="Google Shape;376;p3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6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378" name="Google Shape;378;p3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79" name="Google Shape;379;p3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381" name="Google Shape;381;p3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82" name="Google Shape;382;p3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36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384" name="Google Shape;384;p36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85" name="Google Shape;385;p3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36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387" name="Google Shape;387;p36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88" name="Google Shape;388;p3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36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390" name="Google Shape;390;p3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91" name="Google Shape;391;p3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2" name="Google Shape;392;p36" title="dfe58114-0ac1-4da8-ba05-8537f73970a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00" y="135300"/>
            <a:ext cx="2759501" cy="6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6"/>
          <p:cNvSpPr txBox="1"/>
          <p:nvPr/>
        </p:nvSpPr>
        <p:spPr>
          <a:xfrm>
            <a:off x="137388" y="760826"/>
            <a:ext cx="88896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F2F2F2"/>
                </a:highlight>
              </a:rPr>
              <a:t>Business Analysis:</a:t>
            </a: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  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Large independent E&amp;G company - upstream activities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Investing in NA crude/bitumen/natural gas (</a:t>
            </a: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Delaware</a:t>
            </a: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 Basin, Alaska), Qatari LNG - all priced in 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Strong fundamentals - low volatility</a:t>
            </a:r>
            <a:endParaRPr b="1"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Business Drivers: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North American operations:  Produces 63% of consolidated liquid and 74% of consolidated natural gas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Natural gas is a growth driver due to COP’s diversified points of investment: Qatar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:NFE, NFS, PALNG on Gulf Coast and Port Arthur - coupled with relatively high prices and growing demand in Europe and Asia - all are already priced in (80% complete physically)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Stock Performance: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Poor performance 1-year decline = 20.96%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Volatility in oil and gas prices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Weak prior income statements, did not beat estimates in Q1 and Q2 of 2024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Risks: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OPEC+ increasing production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Middle Eastern conflicts hurting logistical routes - Qatari LNG projects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Concentration in Lower 48 geographic segment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Synergization issues with Marathon Oil 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/>
        </p:nvSpPr>
        <p:spPr>
          <a:xfrm>
            <a:off x="3110300" y="186250"/>
            <a:ext cx="4096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Financial Analysis</a:t>
            </a:r>
            <a:endParaRPr b="1" i="1" sz="33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37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400" name="Google Shape;400;p3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01" name="Google Shape;401;p3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7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403" name="Google Shape;403;p3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04" name="Google Shape;404;p3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37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406" name="Google Shape;406;p3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07" name="Google Shape;407;p3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37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409" name="Google Shape;409;p37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10" name="Google Shape;410;p3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37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412" name="Google Shape;412;p37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13" name="Google Shape;413;p3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7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415" name="Google Shape;415;p3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16" name="Google Shape;416;p3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7" name="Google Shape;417;p37" title="dfe58114-0ac1-4da8-ba05-8537f73970a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75" y="182250"/>
            <a:ext cx="2759501" cy="64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7" title="Screenshot 2025-11-18 at 4.51.4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04426"/>
            <a:ext cx="3947246" cy="31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7"/>
          <p:cNvSpPr txBox="1"/>
          <p:nvPr/>
        </p:nvSpPr>
        <p:spPr>
          <a:xfrm>
            <a:off x="301150" y="985150"/>
            <a:ext cx="70068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Revenue Growth:  </a:t>
            </a:r>
            <a:r>
              <a:rPr lang="en" sz="1300">
                <a:solidFill>
                  <a:schemeClr val="dk1"/>
                </a:solidFill>
              </a:rPr>
              <a:t>Consensus expectations of &gt;7% annual revenue growth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Competitive FCF yield: 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DCF forecasts a 6.0%-7.5% yield in 2025. 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Gross Margin: 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24%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Net Income:  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Strong forecasted yearly growth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ROE: 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Decreasing YOY since 2023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Not surprising due to significant investment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          in physical assets (LNG) and Marathon Oil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/>
          <p:nvPr/>
        </p:nvSpPr>
        <p:spPr>
          <a:xfrm>
            <a:off x="3070000" y="191250"/>
            <a:ext cx="2345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Valuation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p38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426" name="Google Shape;426;p3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27" name="Google Shape;427;p3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38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429" name="Google Shape;429;p3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30" name="Google Shape;430;p3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38"/>
          <p:cNvGrpSpPr/>
          <p:nvPr/>
        </p:nvGrpSpPr>
        <p:grpSpPr>
          <a:xfrm>
            <a:off x="0" y="-88475"/>
            <a:ext cx="7307945" cy="135842"/>
            <a:chOff x="0" y="-28580"/>
            <a:chExt cx="7796805" cy="1524600"/>
          </a:xfrm>
        </p:grpSpPr>
        <p:sp>
          <p:nvSpPr>
            <p:cNvPr id="432" name="Google Shape;432;p3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33" name="Google Shape;433;p3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38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435" name="Google Shape;435;p38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36" name="Google Shape;436;p3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38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438" name="Google Shape;438;p38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39" name="Google Shape;439;p3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441" name="Google Shape;441;p3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42" name="Google Shape;442;p3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38"/>
          <p:cNvSpPr txBox="1"/>
          <p:nvPr/>
        </p:nvSpPr>
        <p:spPr>
          <a:xfrm>
            <a:off x="186100" y="744588"/>
            <a:ext cx="8112900" cy="4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Business Model:</a:t>
            </a:r>
            <a:endParaRPr b="1" sz="13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Implied Equity Value: $129.66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Current Price (11/11/2025): $89.60 | SIM Buy Price $87.31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Implied Upside: 47.49% (off SIM price)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DCF: 9% discount rate, 2.50% terminal growth rate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Potential Price Appreciation: </a:t>
            </a:r>
            <a:endParaRPr b="1" sz="12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Dependent</a:t>
            </a:r>
            <a:r>
              <a:rPr lang="en" sz="1100">
                <a:solidFill>
                  <a:schemeClr val="dk1"/>
                </a:solidFill>
              </a:rPr>
              <a:t> on oil prices and </a:t>
            </a:r>
            <a:r>
              <a:rPr lang="en" sz="1100">
                <a:solidFill>
                  <a:schemeClr val="dk1"/>
                </a:solidFill>
              </a:rPr>
              <a:t>natural</a:t>
            </a:r>
            <a:r>
              <a:rPr lang="en" sz="1100">
                <a:solidFill>
                  <a:schemeClr val="dk1"/>
                </a:solidFill>
              </a:rPr>
              <a:t> gas prices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High upside potential comparative to other stocks in energy sector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Historical Valuation Ratios:</a:t>
            </a:r>
            <a:endParaRPr b="1" sz="11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P/E: 12.5415 (sector average 16.52)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P/S: 1.9492 (sector average 1.29)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P/B: 1.7496 (sector average 1.56)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P/CF: 5.6608 (sector average 6.61)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EV/EBITDA: 4.7661 (sector average 6.65)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Overall:  </a:t>
            </a:r>
            <a:r>
              <a:rPr lang="en" sz="1200">
                <a:solidFill>
                  <a:schemeClr val="dk1"/>
                </a:solidFill>
              </a:rPr>
              <a:t>Trades at a discount in most valuation metrics in comparison to peers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38" title="dfe58114-0ac1-4da8-ba05-8537f73970a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00" y="135300"/>
            <a:ext cx="2759501" cy="64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067527"/>
            <a:ext cx="4263175" cy="147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9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9"/>
          <p:cNvSpPr txBox="1"/>
          <p:nvPr/>
        </p:nvSpPr>
        <p:spPr>
          <a:xfrm>
            <a:off x="2823150" y="226725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Energy Transfer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39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"/>
          <p:cNvSpPr txBox="1"/>
          <p:nvPr/>
        </p:nvSpPr>
        <p:spPr>
          <a:xfrm>
            <a:off x="2491900" y="232625"/>
            <a:ext cx="3135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459;p40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460" name="Google Shape;460;p4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61" name="Google Shape;461;p4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40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463" name="Google Shape;463;p4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64" name="Google Shape;464;p4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40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466" name="Google Shape;466;p4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67" name="Google Shape;467;p4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40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469" name="Google Shape;469;p40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70" name="Google Shape;470;p4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40"/>
          <p:cNvGrpSpPr/>
          <p:nvPr/>
        </p:nvGrpSpPr>
        <p:grpSpPr>
          <a:xfrm rot="5400000">
            <a:off x="6928847" y="2852974"/>
            <a:ext cx="4343905" cy="127152"/>
            <a:chOff x="-3120288" y="-28580"/>
            <a:chExt cx="10917077" cy="1524600"/>
          </a:xfrm>
        </p:grpSpPr>
        <p:sp>
          <p:nvSpPr>
            <p:cNvPr id="472" name="Google Shape;472;p40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73" name="Google Shape;473;p4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40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475" name="Google Shape;475;p4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76" name="Google Shape;476;p4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7" name="Google Shape;4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26" y="232622"/>
            <a:ext cx="2049376" cy="5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0"/>
          <p:cNvSpPr txBox="1"/>
          <p:nvPr/>
        </p:nvSpPr>
        <p:spPr>
          <a:xfrm>
            <a:off x="358025" y="1654325"/>
            <a:ext cx="2436600" cy="2720100"/>
          </a:xfrm>
          <a:prstGeom prst="rect">
            <a:avLst/>
          </a:prstGeom>
          <a:noFill/>
          <a:ln cap="flat" cmpd="sng" w="19050">
            <a:solidFill>
              <a:srgbClr val="3A85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is one of the largest U.S. midstream operators with a fully integrated network 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diversified than peers such as KMI or WMB, with exposure to gas, NGLs, and crude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Export footprint gives ET a major global advantage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benefits from scale that allows it to capture volumes across every major U.S. basin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40"/>
          <p:cNvSpPr txBox="1"/>
          <p:nvPr/>
        </p:nvSpPr>
        <p:spPr>
          <a:xfrm>
            <a:off x="623100" y="1145213"/>
            <a:ext cx="2049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b="1" sz="18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0"/>
          <p:cNvSpPr txBox="1"/>
          <p:nvPr/>
        </p:nvSpPr>
        <p:spPr>
          <a:xfrm>
            <a:off x="3557538" y="1145188"/>
            <a:ext cx="2049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Key Driver’s</a:t>
            </a:r>
            <a:endParaRPr b="1" sz="18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 txBox="1"/>
          <p:nvPr/>
        </p:nvSpPr>
        <p:spPr>
          <a:xfrm>
            <a:off x="6492000" y="1145188"/>
            <a:ext cx="2049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Performance</a:t>
            </a:r>
            <a:endParaRPr b="1" sz="18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0"/>
          <p:cNvSpPr txBox="1"/>
          <p:nvPr/>
        </p:nvSpPr>
        <p:spPr>
          <a:xfrm>
            <a:off x="3298575" y="1654275"/>
            <a:ext cx="2436600" cy="2720100"/>
          </a:xfrm>
          <a:prstGeom prst="rect">
            <a:avLst/>
          </a:prstGeom>
          <a:noFill/>
          <a:ln cap="flat" cmpd="sng" w="19050">
            <a:solidFill>
              <a:srgbClr val="3A85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Rising U.S. natural gas demand from LNG, power generation, and data centers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NGL export growth supported by world-scale terminals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Multi-year infrastructure projects increasing capacity and long-term cash flow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Fee-based contracts provide stable revenue despite commodity volatility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40"/>
          <p:cNvSpPr txBox="1"/>
          <p:nvPr/>
        </p:nvSpPr>
        <p:spPr>
          <a:xfrm>
            <a:off x="6167900" y="1654300"/>
            <a:ext cx="2436600" cy="2720100"/>
          </a:xfrm>
          <a:prstGeom prst="rect">
            <a:avLst/>
          </a:prstGeom>
          <a:noFill/>
          <a:ln cap="flat" cmpd="sng" w="19050">
            <a:solidFill>
              <a:srgbClr val="3A85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Stock underperformed due to sector weakness and a recent earnings miss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Q3 EPS fell 12.5 percent as interest expense increased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down about 14 percent YTD even though operational volumes hit record highs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Pullback reflects market sentiment, not deterioration in ET’s core business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41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489" name="Google Shape;489;p41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90" name="Google Shape;490;p41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41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492" name="Google Shape;492;p41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93" name="Google Shape;493;p41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41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495" name="Google Shape;495;p41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96" name="Google Shape;496;p41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41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498" name="Google Shape;498;p41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499" name="Google Shape;499;p41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41"/>
          <p:cNvGrpSpPr/>
          <p:nvPr/>
        </p:nvGrpSpPr>
        <p:grpSpPr>
          <a:xfrm rot="5400000">
            <a:off x="6908472" y="2852974"/>
            <a:ext cx="4343905" cy="127152"/>
            <a:chOff x="-3120288" y="-28580"/>
            <a:chExt cx="10917077" cy="1524600"/>
          </a:xfrm>
        </p:grpSpPr>
        <p:sp>
          <p:nvSpPr>
            <p:cNvPr id="501" name="Google Shape;501;p41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02" name="Google Shape;502;p41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41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504" name="Google Shape;504;p41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05" name="Google Shape;505;p41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41"/>
          <p:cNvSpPr txBox="1"/>
          <p:nvPr/>
        </p:nvSpPr>
        <p:spPr>
          <a:xfrm>
            <a:off x="294600" y="1382025"/>
            <a:ext cx="38376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Revenue projected to grow from $82.7B to $93.5B</a:t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Net income rising from $4.39B to $5.54B over the same period </a:t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EPS increasing from $1.28 to $1.66, </a:t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Free cash flow growing from $3.4B to $3.9B, supporting distributions </a:t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ET recovered sharply after the 2020 downturn that reduced volumes and cash flow </a:t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Revenues and earnings have more than doubled since pandemic lows </a:t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Current environment is supported by stronger LNG, NGL, and natural gas demand </a:t>
            </a:r>
            <a:endParaRPr sz="1200">
              <a:solidFill>
                <a:schemeClr val="dk1"/>
              </a:solidFill>
              <a:highlight>
                <a:srgbClr val="F2F2F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Future growth driven by export expansion, industrial demand, and new projects entering service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41"/>
          <p:cNvSpPr txBox="1"/>
          <p:nvPr/>
        </p:nvSpPr>
        <p:spPr>
          <a:xfrm>
            <a:off x="2491900" y="232625"/>
            <a:ext cx="3284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Financial </a:t>
            </a: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26" y="232622"/>
            <a:ext cx="2049376" cy="5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1" title="c28095152af9a068e27f93a15e7193c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100" y="982618"/>
            <a:ext cx="4641125" cy="2755657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1"/>
          <p:cNvSpPr txBox="1"/>
          <p:nvPr/>
        </p:nvSpPr>
        <p:spPr>
          <a:xfrm>
            <a:off x="3934050" y="3738275"/>
            <a:ext cx="4465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CEO also serves as Board Chairman reduces independent oversight and weakens checks on major decisions.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ET’s large debt load increases sensitivity to interest rates and refinancing costs, which could pressure cash flow and maintain its valuation discount.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42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516" name="Google Shape;516;p4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17" name="Google Shape;517;p4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42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519" name="Google Shape;519;p4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20" name="Google Shape;520;p4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42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522" name="Google Shape;522;p4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23" name="Google Shape;523;p4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42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525" name="Google Shape;525;p42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26" name="Google Shape;526;p4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2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528" name="Google Shape;528;p42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29" name="Google Shape;529;p4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42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531" name="Google Shape;531;p4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32" name="Google Shape;532;p4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42"/>
          <p:cNvSpPr txBox="1"/>
          <p:nvPr/>
        </p:nvSpPr>
        <p:spPr>
          <a:xfrm>
            <a:off x="2491900" y="232625"/>
            <a:ext cx="3590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Valuation </a:t>
            </a: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4" name="Google Shape;5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26" y="232622"/>
            <a:ext cx="2049376" cy="5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2" title="Screenshot 2025-11-11 182544.png"/>
          <p:cNvPicPr preferRelativeResize="0"/>
          <p:nvPr/>
        </p:nvPicPr>
        <p:blipFill rotWithShape="1">
          <a:blip r:embed="rId4">
            <a:alphaModFix/>
          </a:blip>
          <a:srcRect b="0" l="0" r="0" t="3716"/>
          <a:stretch/>
        </p:blipFill>
        <p:spPr>
          <a:xfrm>
            <a:off x="4252825" y="2391425"/>
            <a:ext cx="4542175" cy="15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2"/>
          <p:cNvSpPr txBox="1"/>
          <p:nvPr/>
        </p:nvSpPr>
        <p:spPr>
          <a:xfrm>
            <a:off x="378950" y="1159625"/>
            <a:ext cx="42606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Price: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$28.43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Yield: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8.04 %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Upside: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75.24%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7" name="Google Shape;537;p42" title="Screenshot 2025-11-11 184620.png"/>
          <p:cNvPicPr preferRelativeResize="0"/>
          <p:nvPr/>
        </p:nvPicPr>
        <p:blipFill rotWithShape="1">
          <a:blip r:embed="rId5">
            <a:alphaModFix/>
          </a:blip>
          <a:srcRect b="52994" l="0" r="0" t="0"/>
          <a:stretch/>
        </p:blipFill>
        <p:spPr>
          <a:xfrm>
            <a:off x="3507649" y="1159623"/>
            <a:ext cx="5287351" cy="85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2"/>
          <p:cNvSpPr txBox="1"/>
          <p:nvPr/>
        </p:nvSpPr>
        <p:spPr>
          <a:xfrm>
            <a:off x="378950" y="2126600"/>
            <a:ext cx="3519000" cy="24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trades below peer averages across all major multiples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P/E: 13.47 vs. peer avg 17.78, P/S: 0.73 vs. 3.04, EV/EBITDA: 9.38 vs. 12.59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Sector multiples also sit below 10-year averages, signaling broader undervaluation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ET’s discount reflects sentiment on leverage rather than operating performance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has traded in a downtrend since February but is stabilizing above $16 support, Resistance remains near $17.50–$18.00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3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2798000" y="226725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SLB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43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6"/>
          <p:cNvGrpSpPr/>
          <p:nvPr/>
        </p:nvGrpSpPr>
        <p:grpSpPr>
          <a:xfrm>
            <a:off x="3628525" y="1512500"/>
            <a:ext cx="3183540" cy="2817055"/>
            <a:chOff x="0" y="0"/>
            <a:chExt cx="1102601" cy="1396725"/>
          </a:xfrm>
        </p:grpSpPr>
        <p:sp>
          <p:nvSpPr>
            <p:cNvPr id="144" name="Google Shape;144;p26"/>
            <p:cNvSpPr/>
            <p:nvPr/>
          </p:nvSpPr>
          <p:spPr>
            <a:xfrm>
              <a:off x="0" y="0"/>
              <a:ext cx="1102601" cy="1396725"/>
            </a:xfrm>
            <a:custGeom>
              <a:rect b="b" l="l" r="r" t="t"/>
              <a:pathLst>
                <a:path extrusionOk="0" h="1396725" w="1102601">
                  <a:moveTo>
                    <a:pt x="29498" y="0"/>
                  </a:moveTo>
                  <a:lnTo>
                    <a:pt x="1073102" y="0"/>
                  </a:lnTo>
                  <a:cubicBezTo>
                    <a:pt x="1080926" y="0"/>
                    <a:pt x="1088429" y="3108"/>
                    <a:pt x="1093961" y="8640"/>
                  </a:cubicBezTo>
                  <a:cubicBezTo>
                    <a:pt x="1099493" y="14172"/>
                    <a:pt x="1102601" y="21675"/>
                    <a:pt x="1102601" y="29498"/>
                  </a:cubicBezTo>
                  <a:lnTo>
                    <a:pt x="1102601" y="1367226"/>
                  </a:lnTo>
                  <a:cubicBezTo>
                    <a:pt x="1102601" y="1383518"/>
                    <a:pt x="1089394" y="1396725"/>
                    <a:pt x="1073102" y="1396725"/>
                  </a:cubicBezTo>
                  <a:lnTo>
                    <a:pt x="29498" y="1396725"/>
                  </a:lnTo>
                  <a:cubicBezTo>
                    <a:pt x="13207" y="1396725"/>
                    <a:pt x="0" y="1383518"/>
                    <a:pt x="0" y="1367226"/>
                  </a:cubicBezTo>
                  <a:lnTo>
                    <a:pt x="0" y="29498"/>
                  </a:lnTo>
                  <a:cubicBezTo>
                    <a:pt x="0" y="13207"/>
                    <a:pt x="13207" y="0"/>
                    <a:pt x="29498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62475" lIns="62475" spcFirstLastPara="1" rIns="62475" wrap="square" tIns="62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4"/>
            </a:p>
          </p:txBody>
        </p:sp>
        <p:sp>
          <p:nvSpPr>
            <p:cNvPr id="145" name="Google Shape;145;p26"/>
            <p:cNvSpPr txBox="1"/>
            <p:nvPr/>
          </p:nvSpPr>
          <p:spPr>
            <a:xfrm>
              <a:off x="0" y="85725"/>
              <a:ext cx="1102500" cy="13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700" lIns="34700" spcFirstLastPara="1" rIns="34700" wrap="square" tIns="347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26"/>
          <p:cNvSpPr txBox="1"/>
          <p:nvPr/>
        </p:nvSpPr>
        <p:spPr>
          <a:xfrm>
            <a:off x="3669900" y="1782875"/>
            <a:ext cx="3275400" cy="29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Sector Recap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Portfolio Review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Stock Discussion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 Recommendations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3647200" y="744600"/>
            <a:ext cx="3183760" cy="551706"/>
          </a:xfrm>
          <a:custGeom>
            <a:rect b="b" l="l" r="r" t="t"/>
            <a:pathLst>
              <a:path extrusionOk="0" h="1396725" w="1102601">
                <a:moveTo>
                  <a:pt x="29498" y="0"/>
                </a:moveTo>
                <a:lnTo>
                  <a:pt x="1073102" y="0"/>
                </a:lnTo>
                <a:cubicBezTo>
                  <a:pt x="1080926" y="0"/>
                  <a:pt x="1088429" y="3108"/>
                  <a:pt x="1093961" y="8640"/>
                </a:cubicBezTo>
                <a:cubicBezTo>
                  <a:pt x="1099493" y="14172"/>
                  <a:pt x="1102601" y="21675"/>
                  <a:pt x="1102601" y="29498"/>
                </a:cubicBezTo>
                <a:lnTo>
                  <a:pt x="1102601" y="1367226"/>
                </a:lnTo>
                <a:cubicBezTo>
                  <a:pt x="1102601" y="1383518"/>
                  <a:pt x="1089394" y="1396725"/>
                  <a:pt x="1073102" y="1396725"/>
                </a:cubicBezTo>
                <a:lnTo>
                  <a:pt x="29498" y="1396725"/>
                </a:lnTo>
                <a:cubicBezTo>
                  <a:pt x="13207" y="1396725"/>
                  <a:pt x="0" y="1383518"/>
                  <a:pt x="0" y="1367226"/>
                </a:cubicBezTo>
                <a:lnTo>
                  <a:pt x="0" y="29498"/>
                </a:lnTo>
                <a:cubicBezTo>
                  <a:pt x="0" y="13207"/>
                  <a:pt x="13207" y="0"/>
                  <a:pt x="29498" y="0"/>
                </a:cubicBezTo>
                <a:close/>
              </a:path>
            </a:pathLst>
          </a:custGeom>
          <a:solidFill>
            <a:srgbClr val="3A855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Agenda</a:t>
            </a:r>
            <a:endParaRPr b="1" sz="2400">
              <a:solidFill>
                <a:schemeClr val="lt1"/>
              </a:solidFill>
            </a:endParaRPr>
          </a:p>
        </p:txBody>
      </p:sp>
      <p:pic>
        <p:nvPicPr>
          <p:cNvPr id="148" name="Google Shape;148;p26" title="981ce11a-8028-456d-a582-b1171c162f8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25" y="1489700"/>
            <a:ext cx="2736399" cy="2736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26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150" name="Google Shape;150;p2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51" name="Google Shape;151;p2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26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153" name="Google Shape;153;p26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54" name="Google Shape;154;p2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26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156" name="Google Shape;156;p26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57" name="Google Shape;157;p2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26"/>
          <p:cNvGrpSpPr/>
          <p:nvPr/>
        </p:nvGrpSpPr>
        <p:grpSpPr>
          <a:xfrm>
            <a:off x="0" y="0"/>
            <a:ext cx="7307945" cy="135842"/>
            <a:chOff x="0" y="-28580"/>
            <a:chExt cx="7796805" cy="1524600"/>
          </a:xfrm>
        </p:grpSpPr>
        <p:sp>
          <p:nvSpPr>
            <p:cNvPr id="159" name="Google Shape;159;p2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60" name="Google Shape;160;p2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162" name="Google Shape;162;p2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63" name="Google Shape;163;p2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26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165" name="Google Shape;165;p2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66" name="Google Shape;166;p2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/>
          <p:nvPr/>
        </p:nvSpPr>
        <p:spPr>
          <a:xfrm>
            <a:off x="291800" y="181175"/>
            <a:ext cx="4740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SLB</a:t>
            </a: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 Business Analysis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p44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553" name="Google Shape;553;p4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54" name="Google Shape;554;p4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4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556" name="Google Shape;556;p4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57" name="Google Shape;557;p4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44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559" name="Google Shape;559;p4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60" name="Google Shape;560;p4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44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562" name="Google Shape;562;p44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63" name="Google Shape;563;p4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44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565" name="Google Shape;565;p44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66" name="Google Shape;566;p4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44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568" name="Google Shape;568;p44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69" name="Google Shape;569;p44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0" name="Google Shape;570;p44"/>
          <p:cNvSpPr txBox="1"/>
          <p:nvPr/>
        </p:nvSpPr>
        <p:spPr>
          <a:xfrm>
            <a:off x="254400" y="830350"/>
            <a:ext cx="4317600" cy="2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en" sz="1300">
                <a:solidFill>
                  <a:schemeClr val="dk1"/>
                </a:solidFill>
              </a:rPr>
              <a:t>Resilient international markets</a:t>
            </a:r>
            <a:endParaRPr b="1"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HSD-LDD growth in international markets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82% of revenues outside the U.S.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en" sz="1300">
                <a:solidFill>
                  <a:schemeClr val="dk1"/>
                </a:solidFill>
              </a:rPr>
              <a:t>Energy security</a:t>
            </a:r>
            <a:endParaRPr b="1"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SLB positioning for “Energy Trilemma”</a:t>
            </a:r>
            <a:endParaRPr sz="1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→ </a:t>
            </a:r>
            <a:r>
              <a:rPr lang="en" sz="1300">
                <a:solidFill>
                  <a:schemeClr val="dk1"/>
                </a:solidFill>
              </a:rPr>
              <a:t>Security</a:t>
            </a:r>
            <a:r>
              <a:rPr lang="en" sz="1300">
                <a:solidFill>
                  <a:schemeClr val="dk1"/>
                </a:solidFill>
              </a:rPr>
              <a:t>, affordability, &amp; </a:t>
            </a:r>
            <a:r>
              <a:rPr lang="en" sz="1300">
                <a:solidFill>
                  <a:schemeClr val="dk1"/>
                </a:solidFill>
              </a:rPr>
              <a:t>decarbonization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en" sz="1300">
                <a:solidFill>
                  <a:schemeClr val="dk1"/>
                </a:solidFill>
              </a:rPr>
              <a:t>Digital</a:t>
            </a:r>
            <a:endParaRPr b="1"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Higher margins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Cap-light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</p:txBody>
      </p:sp>
      <p:pic>
        <p:nvPicPr>
          <p:cNvPr id="571" name="Google Shape;5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700" y="977050"/>
            <a:ext cx="4508777" cy="22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4"/>
          <p:cNvSpPr txBox="1"/>
          <p:nvPr/>
        </p:nvSpPr>
        <p:spPr>
          <a:xfrm>
            <a:off x="1960603" y="3547175"/>
            <a:ext cx="61566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F2F2F2"/>
                </a:highlight>
              </a:rPr>
              <a:t>First week of April: Tariffs announced, OPEC+ meeting</a:t>
            </a:r>
            <a:endParaRPr b="1"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April 4th: Aker BP, Stimwell and SLB extend alliance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April 8th: Wells Fargo upgrade to OW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2F2F2"/>
                </a:highlight>
              </a:rPr>
              <a:t>→ “Digital segment and heavy exposure to international markets”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/>
          <p:nvPr/>
        </p:nvSpPr>
        <p:spPr>
          <a:xfrm>
            <a:off x="291800" y="181175"/>
            <a:ext cx="5785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SLB</a:t>
            </a: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 Financial Analysis: ROE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8" name="Google Shape;578;p45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579" name="Google Shape;579;p45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80" name="Google Shape;580;p45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45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582" name="Google Shape;582;p45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83" name="Google Shape;583;p45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45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585" name="Google Shape;585;p45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86" name="Google Shape;586;p45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45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588" name="Google Shape;588;p45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89" name="Google Shape;589;p45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45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591" name="Google Shape;591;p45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92" name="Google Shape;592;p45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45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594" name="Google Shape;594;p45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595" name="Google Shape;595;p45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6" name="Google Shape;5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50" y="830350"/>
            <a:ext cx="5466547" cy="2546251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5"/>
          <p:cNvSpPr txBox="1"/>
          <p:nvPr/>
        </p:nvSpPr>
        <p:spPr>
          <a:xfrm>
            <a:off x="5572325" y="1034563"/>
            <a:ext cx="29838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 trending lower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margins (60%)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leverage (40%)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50" y="3503250"/>
            <a:ext cx="8369574" cy="14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5"/>
          <p:cNvSpPr txBox="1"/>
          <p:nvPr/>
        </p:nvSpPr>
        <p:spPr>
          <a:xfrm>
            <a:off x="5572325" y="1749263"/>
            <a:ext cx="40071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Margins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Non-recurring charges 2x 2024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ChampionX &amp; Aker Subsea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45"/>
          <p:cNvSpPr txBox="1"/>
          <p:nvPr/>
        </p:nvSpPr>
        <p:spPr>
          <a:xfrm>
            <a:off x="5572325" y="2444063"/>
            <a:ext cx="3394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Leverage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 ROE of 21.1% if 2022 leverage ratio used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/>
          <p:nvPr/>
        </p:nvSpPr>
        <p:spPr>
          <a:xfrm>
            <a:off x="226150" y="188475"/>
            <a:ext cx="8441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9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SLB Valuation - </a:t>
            </a:r>
            <a:r>
              <a:rPr i="1" lang="en" sz="29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$57 price target - 50% upside</a:t>
            </a:r>
            <a:endParaRPr i="1" sz="29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p46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607" name="Google Shape;607;p4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08" name="Google Shape;608;p4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46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610" name="Google Shape;610;p4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11" name="Google Shape;611;p4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46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613" name="Google Shape;613;p4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14" name="Google Shape;614;p4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46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616" name="Google Shape;616;p46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17" name="Google Shape;617;p4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46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619" name="Google Shape;619;p46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20" name="Google Shape;620;p4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46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622" name="Google Shape;622;p46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23" name="Google Shape;623;p46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988" y="830350"/>
            <a:ext cx="3621417" cy="23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447" y="3311075"/>
            <a:ext cx="6646526" cy="15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7"/>
          <p:cNvSpPr txBox="1"/>
          <p:nvPr/>
        </p:nvSpPr>
        <p:spPr>
          <a:xfrm>
            <a:off x="291800" y="181175"/>
            <a:ext cx="5493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SLB Valuation: FCF Yield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1" name="Google Shape;631;p47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632" name="Google Shape;632;p4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33" name="Google Shape;633;p4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7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635" name="Google Shape;635;p4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36" name="Google Shape;636;p4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47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638" name="Google Shape;638;p4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39" name="Google Shape;639;p4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47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641" name="Google Shape;641;p47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42" name="Google Shape;642;p4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47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644" name="Google Shape;644;p47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45" name="Google Shape;645;p4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47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647" name="Google Shape;647;p47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48" name="Google Shape;648;p47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9" name="Google Shape;6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75" y="873425"/>
            <a:ext cx="6889000" cy="36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7"/>
          <p:cNvSpPr txBox="1"/>
          <p:nvPr/>
        </p:nvSpPr>
        <p:spPr>
          <a:xfrm>
            <a:off x="961225" y="4549425"/>
            <a:ext cx="99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30BB"/>
                </a:solidFill>
                <a:latin typeface="Calibri"/>
                <a:ea typeface="Calibri"/>
                <a:cs typeface="Calibri"/>
                <a:sym typeface="Calibri"/>
              </a:rPr>
              <a:t>SPX: 2.59</a:t>
            </a:r>
            <a:endParaRPr b="1" sz="1600">
              <a:solidFill>
                <a:srgbClr val="F33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47"/>
          <p:cNvSpPr txBox="1"/>
          <p:nvPr/>
        </p:nvSpPr>
        <p:spPr>
          <a:xfrm>
            <a:off x="2787400" y="4549425"/>
            <a:ext cx="189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Energy Index: 5.21</a:t>
            </a:r>
            <a:endParaRPr b="1" sz="1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47"/>
          <p:cNvSpPr txBox="1"/>
          <p:nvPr/>
        </p:nvSpPr>
        <p:spPr>
          <a:xfrm>
            <a:off x="5311400" y="4549425"/>
            <a:ext cx="99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2C6DB"/>
                </a:solidFill>
                <a:latin typeface="Calibri"/>
                <a:ea typeface="Calibri"/>
                <a:cs typeface="Calibri"/>
                <a:sym typeface="Calibri"/>
              </a:rPr>
              <a:t>SLB: 7.58</a:t>
            </a:r>
            <a:endParaRPr b="1" sz="1600">
              <a:solidFill>
                <a:srgbClr val="12C6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47"/>
          <p:cNvSpPr txBox="1"/>
          <p:nvPr/>
        </p:nvSpPr>
        <p:spPr>
          <a:xfrm>
            <a:off x="6644275" y="1562438"/>
            <a:ext cx="23361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Attractive FCF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than energy sector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than S&amp;P 500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8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8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8"/>
          <p:cNvSpPr txBox="1"/>
          <p:nvPr/>
        </p:nvSpPr>
        <p:spPr>
          <a:xfrm>
            <a:off x="2233350" y="2031600"/>
            <a:ext cx="4677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48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9"/>
          <p:cNvSpPr txBox="1"/>
          <p:nvPr/>
        </p:nvSpPr>
        <p:spPr>
          <a:xfrm>
            <a:off x="396875" y="142313"/>
            <a:ext cx="68421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Stocks Currently in Portfolio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49"/>
          <p:cNvGrpSpPr/>
          <p:nvPr/>
        </p:nvGrpSpPr>
        <p:grpSpPr>
          <a:xfrm>
            <a:off x="336925" y="1100150"/>
            <a:ext cx="1573592" cy="1647240"/>
            <a:chOff x="0" y="0"/>
            <a:chExt cx="2342700" cy="857625"/>
          </a:xfrm>
        </p:grpSpPr>
        <p:sp>
          <p:nvSpPr>
            <p:cNvPr id="668" name="Google Shape;668;p49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 txBox="1"/>
            <p:nvPr/>
          </p:nvSpPr>
          <p:spPr>
            <a:xfrm>
              <a:off x="0" y="85725"/>
              <a:ext cx="2342700" cy="7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p49"/>
          <p:cNvSpPr txBox="1"/>
          <p:nvPr/>
        </p:nvSpPr>
        <p:spPr>
          <a:xfrm>
            <a:off x="741450" y="1167775"/>
            <a:ext cx="637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Stock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71" name="Google Shape;671;p49"/>
          <p:cNvSpPr txBox="1"/>
          <p:nvPr/>
        </p:nvSpPr>
        <p:spPr>
          <a:xfrm>
            <a:off x="374200" y="1433875"/>
            <a:ext cx="157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ConocoPhillips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Transfer LP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Schlumberger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2" name="Google Shape;672;p49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673" name="Google Shape;673;p4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74" name="Google Shape;674;p4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49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676" name="Google Shape;676;p49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77" name="Google Shape;677;p4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9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679" name="Google Shape;679;p4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80" name="Google Shape;680;p4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49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682" name="Google Shape;682;p4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83" name="Google Shape;683;p4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9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685" name="Google Shape;685;p49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86" name="Google Shape;686;p4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-10187" y="5054073"/>
            <a:ext cx="9164365" cy="135842"/>
            <a:chOff x="0" y="-28580"/>
            <a:chExt cx="7796805" cy="1524600"/>
          </a:xfrm>
        </p:grpSpPr>
        <p:sp>
          <p:nvSpPr>
            <p:cNvPr id="688" name="Google Shape;688;p4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689" name="Google Shape;689;p4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49"/>
          <p:cNvGrpSpPr/>
          <p:nvPr/>
        </p:nvGrpSpPr>
        <p:grpSpPr>
          <a:xfrm>
            <a:off x="2066875" y="1100150"/>
            <a:ext cx="786679" cy="1647240"/>
            <a:chOff x="0" y="0"/>
            <a:chExt cx="2342700" cy="857625"/>
          </a:xfrm>
        </p:grpSpPr>
        <p:sp>
          <p:nvSpPr>
            <p:cNvPr id="691" name="Google Shape;691;p49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 txBox="1"/>
            <p:nvPr/>
          </p:nvSpPr>
          <p:spPr>
            <a:xfrm>
              <a:off x="0" y="85725"/>
              <a:ext cx="2342700" cy="7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3" name="Google Shape;693;p49"/>
          <p:cNvSpPr txBox="1"/>
          <p:nvPr/>
        </p:nvSpPr>
        <p:spPr>
          <a:xfrm>
            <a:off x="2139200" y="1167775"/>
            <a:ext cx="637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Ticker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94" name="Google Shape;694;p49"/>
          <p:cNvSpPr txBox="1"/>
          <p:nvPr/>
        </p:nvSpPr>
        <p:spPr>
          <a:xfrm>
            <a:off x="2104150" y="1433875"/>
            <a:ext cx="70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SLB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5" name="Google Shape;695;p49"/>
          <p:cNvGrpSpPr/>
          <p:nvPr/>
        </p:nvGrpSpPr>
        <p:grpSpPr>
          <a:xfrm>
            <a:off x="3009900" y="1100150"/>
            <a:ext cx="786679" cy="1647240"/>
            <a:chOff x="0" y="0"/>
            <a:chExt cx="2342700" cy="857625"/>
          </a:xfrm>
        </p:grpSpPr>
        <p:sp>
          <p:nvSpPr>
            <p:cNvPr id="696" name="Google Shape;696;p49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9"/>
            <p:cNvSpPr txBox="1"/>
            <p:nvPr/>
          </p:nvSpPr>
          <p:spPr>
            <a:xfrm>
              <a:off x="0" y="85725"/>
              <a:ext cx="2342700" cy="7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Google Shape;698;p49"/>
          <p:cNvSpPr txBox="1"/>
          <p:nvPr/>
        </p:nvSpPr>
        <p:spPr>
          <a:xfrm>
            <a:off x="3082225" y="1167775"/>
            <a:ext cx="637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Qnty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99" name="Google Shape;699;p49"/>
          <p:cNvSpPr txBox="1"/>
          <p:nvPr/>
        </p:nvSpPr>
        <p:spPr>
          <a:xfrm>
            <a:off x="3047175" y="1433875"/>
            <a:ext cx="70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1,530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5,880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6,460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0" name="Google Shape;700;p49"/>
          <p:cNvGrpSpPr/>
          <p:nvPr/>
        </p:nvGrpSpPr>
        <p:grpSpPr>
          <a:xfrm>
            <a:off x="3952925" y="1100150"/>
            <a:ext cx="1034536" cy="1647240"/>
            <a:chOff x="0" y="0"/>
            <a:chExt cx="2342700" cy="857625"/>
          </a:xfrm>
        </p:grpSpPr>
        <p:sp>
          <p:nvSpPr>
            <p:cNvPr id="701" name="Google Shape;701;p49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 txBox="1"/>
            <p:nvPr/>
          </p:nvSpPr>
          <p:spPr>
            <a:xfrm>
              <a:off x="0" y="85725"/>
              <a:ext cx="2342700" cy="7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3" name="Google Shape;703;p49"/>
          <p:cNvSpPr txBox="1"/>
          <p:nvPr/>
        </p:nvSpPr>
        <p:spPr>
          <a:xfrm>
            <a:off x="4025250" y="1167775"/>
            <a:ext cx="10074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Unit Cost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04" name="Google Shape;704;p49"/>
          <p:cNvSpPr txBox="1"/>
          <p:nvPr/>
        </p:nvSpPr>
        <p:spPr>
          <a:xfrm>
            <a:off x="3990200" y="1433875"/>
            <a:ext cx="957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$87.31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$17.82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$30.60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5" name="Google Shape;705;p49"/>
          <p:cNvGrpSpPr/>
          <p:nvPr/>
        </p:nvGrpSpPr>
        <p:grpSpPr>
          <a:xfrm>
            <a:off x="6375438" y="1100150"/>
            <a:ext cx="1152374" cy="1647240"/>
            <a:chOff x="0" y="0"/>
            <a:chExt cx="2342700" cy="857625"/>
          </a:xfrm>
        </p:grpSpPr>
        <p:sp>
          <p:nvSpPr>
            <p:cNvPr id="706" name="Google Shape;706;p49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 txBox="1"/>
            <p:nvPr/>
          </p:nvSpPr>
          <p:spPr>
            <a:xfrm>
              <a:off x="0" y="85725"/>
              <a:ext cx="2342700" cy="7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49"/>
          <p:cNvSpPr txBox="1"/>
          <p:nvPr/>
        </p:nvSpPr>
        <p:spPr>
          <a:xfrm>
            <a:off x="6447763" y="1167775"/>
            <a:ext cx="10800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Total Cost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09" name="Google Shape;709;p49"/>
          <p:cNvSpPr txBox="1"/>
          <p:nvPr/>
        </p:nvSpPr>
        <p:spPr>
          <a:xfrm>
            <a:off x="6412713" y="1433875"/>
            <a:ext cx="957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$133,584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$104,776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$197,702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0" name="Google Shape;710;p49"/>
          <p:cNvGrpSpPr/>
          <p:nvPr/>
        </p:nvGrpSpPr>
        <p:grpSpPr>
          <a:xfrm>
            <a:off x="5180125" y="1100150"/>
            <a:ext cx="1034536" cy="1647240"/>
            <a:chOff x="0" y="0"/>
            <a:chExt cx="2342700" cy="857625"/>
          </a:xfrm>
        </p:grpSpPr>
        <p:sp>
          <p:nvSpPr>
            <p:cNvPr id="711" name="Google Shape;711;p49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 txBox="1"/>
            <p:nvPr/>
          </p:nvSpPr>
          <p:spPr>
            <a:xfrm>
              <a:off x="0" y="85725"/>
              <a:ext cx="2342700" cy="7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3" name="Google Shape;713;p49"/>
          <p:cNvSpPr txBox="1"/>
          <p:nvPr/>
        </p:nvSpPr>
        <p:spPr>
          <a:xfrm>
            <a:off x="5252450" y="1167775"/>
            <a:ext cx="10074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Mkt Price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14" name="Google Shape;714;p49"/>
          <p:cNvSpPr txBox="1"/>
          <p:nvPr/>
        </p:nvSpPr>
        <p:spPr>
          <a:xfrm>
            <a:off x="5217400" y="1433875"/>
            <a:ext cx="957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$88.86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$16.83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$36.06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5" name="Google Shape;715;p49"/>
          <p:cNvGrpSpPr/>
          <p:nvPr/>
        </p:nvGrpSpPr>
        <p:grpSpPr>
          <a:xfrm>
            <a:off x="7643400" y="1100150"/>
            <a:ext cx="1152374" cy="1647240"/>
            <a:chOff x="0" y="0"/>
            <a:chExt cx="2342700" cy="857625"/>
          </a:xfrm>
        </p:grpSpPr>
        <p:sp>
          <p:nvSpPr>
            <p:cNvPr id="716" name="Google Shape;716;p49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 txBox="1"/>
            <p:nvPr/>
          </p:nvSpPr>
          <p:spPr>
            <a:xfrm>
              <a:off x="0" y="85725"/>
              <a:ext cx="2342700" cy="7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49"/>
          <p:cNvSpPr txBox="1"/>
          <p:nvPr/>
        </p:nvSpPr>
        <p:spPr>
          <a:xfrm>
            <a:off x="7715725" y="1167775"/>
            <a:ext cx="10800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Mkt Value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19" name="Google Shape;719;p49"/>
          <p:cNvSpPr txBox="1"/>
          <p:nvPr/>
        </p:nvSpPr>
        <p:spPr>
          <a:xfrm>
            <a:off x="7680675" y="1433875"/>
            <a:ext cx="957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$135,955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$98,960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$232,947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Google Shape;720;p49" title="dfe58114-0ac1-4da8-ba05-8537f73970a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00" y="2843891"/>
            <a:ext cx="3444675" cy="8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488" y="3844066"/>
            <a:ext cx="3061101" cy="89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9" title="Y4LYDKEHQRLSNOHYNUXYH7CI3Q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2356" y="3017188"/>
            <a:ext cx="2340843" cy="16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50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728" name="Google Shape;728;p5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729" name="Google Shape;729;p5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50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731" name="Google Shape;731;p5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732" name="Google Shape;732;p5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50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734" name="Google Shape;734;p5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735" name="Google Shape;735;p5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50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737" name="Google Shape;737;p50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738" name="Google Shape;738;p5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50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740" name="Google Shape;740;p50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741" name="Google Shape;741;p5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50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743" name="Google Shape;743;p5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744" name="Google Shape;744;p5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5" name="Google Shape;745;p50"/>
          <p:cNvSpPr txBox="1"/>
          <p:nvPr/>
        </p:nvSpPr>
        <p:spPr>
          <a:xfrm>
            <a:off x="265725" y="203075"/>
            <a:ext cx="3973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b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46" name="Google Shape;746;p50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{7D86DFBB-A80E-4F74-8329-AD29919FEBD7}</a:tableStyleId>
              </a:tblPr>
              <a:tblGrid>
                <a:gridCol w="1707575"/>
                <a:gridCol w="1188025"/>
                <a:gridCol w="1447800"/>
                <a:gridCol w="1520775"/>
                <a:gridCol w="1374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Company: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Exxon Mobil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ConocoPhilips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Energy Transfer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SLB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Price: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$87.31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Weighting: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1.296%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0.943%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2.22%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Buy/Sell/Hold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Hold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Hold - 25 Bps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Buy - 25 Bps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Buy - 50 Bps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Weighting (post)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1.546%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1.193%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2.72%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Target Price: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$132.11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$129.66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$28.43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Upside/Downside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+11.01%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+47.91%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+67.20%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+58%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1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1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1"/>
          <p:cNvSpPr txBox="1"/>
          <p:nvPr/>
        </p:nvSpPr>
        <p:spPr>
          <a:xfrm>
            <a:off x="2233350" y="2031600"/>
            <a:ext cx="4677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4" name="Google Shape;754;p51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2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52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2"/>
          <p:cNvSpPr txBox="1"/>
          <p:nvPr/>
        </p:nvSpPr>
        <p:spPr>
          <a:xfrm>
            <a:off x="2233350" y="2031600"/>
            <a:ext cx="4677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 Cited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2" name="Google Shape;762;p52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53" title="Screenshot 2025-11-11 21094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283376" y="-708475"/>
            <a:ext cx="4427799" cy="6764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53"/>
          <p:cNvSpPr txBox="1"/>
          <p:nvPr/>
        </p:nvSpPr>
        <p:spPr>
          <a:xfrm>
            <a:off x="115025" y="74775"/>
            <a:ext cx="6584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Energy Transfer LP DCF</a:t>
            </a:r>
            <a:endParaRPr b="1" sz="1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2798000" y="226725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Sector Recap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7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12888" y="536063"/>
            <a:ext cx="4146825" cy="46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4"/>
          <p:cNvSpPr txBox="1"/>
          <p:nvPr/>
        </p:nvSpPr>
        <p:spPr>
          <a:xfrm>
            <a:off x="170400" y="245900"/>
            <a:ext cx="6584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Exxon Mobil</a:t>
            </a:r>
            <a:r>
              <a:rPr b="1" lang="en" sz="1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 DCF</a:t>
            </a:r>
            <a:endParaRPr b="1" sz="1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4125"/>
            <a:ext cx="8839200" cy="359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55"/>
          <p:cNvSpPr txBox="1"/>
          <p:nvPr/>
        </p:nvSpPr>
        <p:spPr>
          <a:xfrm>
            <a:off x="170400" y="245900"/>
            <a:ext cx="6584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SLB </a:t>
            </a:r>
            <a:r>
              <a:rPr b="1" lang="en" sz="1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Mobil DCF</a:t>
            </a:r>
            <a:endParaRPr b="1" sz="1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6"/>
          <p:cNvSpPr txBox="1"/>
          <p:nvPr/>
        </p:nvSpPr>
        <p:spPr>
          <a:xfrm>
            <a:off x="115025" y="74775"/>
            <a:ext cx="6584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Conoco Phillips</a:t>
            </a:r>
            <a:r>
              <a:rPr b="1" lang="en" sz="1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 DCF</a:t>
            </a:r>
            <a:endParaRPr b="1" sz="1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6" name="Google Shape;786;p56" title="Screenshot 2025-11-11 at 9.38.0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425" y="600975"/>
            <a:ext cx="5427574" cy="42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7"/>
          <p:cNvSpPr txBox="1"/>
          <p:nvPr/>
        </p:nvSpPr>
        <p:spPr>
          <a:xfrm>
            <a:off x="296925" y="246600"/>
            <a:ext cx="70509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https://finance.yahoo.com/quote/%5EGSPE/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https://finance.yahoo.com/quote/CL=F/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https://www.ft.com/content/60e0e850-98bd-4617-bce7-5de7d442d158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https://www.macrotrends.net/stocks/charts/XOM/exxon/roe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291800" y="181175"/>
            <a:ext cx="32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Economic Trends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291800" y="1043875"/>
            <a:ext cx="4536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Cyclical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Thrives during economic expansions, contracts in recessions.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291800" y="1960350"/>
            <a:ext cx="5026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growth dependence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and China remain dominant demand drivers, while Europe’s sluggish recovery limits upside.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317050" y="2876825"/>
            <a:ext cx="50868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Inflation and high interest rates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capital costs for exploration, refining, and new infrastructure, discouraging reinvestment.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291800" y="3739513"/>
            <a:ext cx="53448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GDP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Remains the strongest correlating factor for energy sector returns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28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185" name="Google Shape;185;p2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86" name="Google Shape;186;p2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28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188" name="Google Shape;188;p2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89" name="Google Shape;189;p2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8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191" name="Google Shape;191;p2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92" name="Google Shape;192;p2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28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194" name="Google Shape;194;p28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95" name="Google Shape;195;p2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28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197" name="Google Shape;197;p28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198" name="Google Shape;198;p2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8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200" name="Google Shape;200;p28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01" name="Google Shape;201;p28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325" y="2786250"/>
            <a:ext cx="1933757" cy="205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609" y="1080638"/>
            <a:ext cx="3956027" cy="16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/>
        </p:nvSpPr>
        <p:spPr>
          <a:xfrm>
            <a:off x="291800" y="181175"/>
            <a:ext cx="32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Supply &amp; Demand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91800" y="1043875"/>
            <a:ext cx="4536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OPEC+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Crude oil dropped to 5 year low, pause on oil output for Q1 of 2026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291800" y="1960350"/>
            <a:ext cx="5026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Uncertainty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Persists due to ongoing conflicts in Ukraine and the Middle East.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291800" y="2886875"/>
            <a:ext cx="50868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LNG demand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in East Asia and Europe offsets reduced Russian gas imports, keeping global demand steady.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291800" y="3739513"/>
            <a:ext cx="53448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Renewable Energy Growth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Slows fossil fuel expansion, placing the traditional energy sector in a mature life cycle.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29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214" name="Google Shape;214;p2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15" name="Google Shape;215;p2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29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217" name="Google Shape;217;p2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18" name="Google Shape;218;p2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9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220" name="Google Shape;220;p2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21" name="Google Shape;221;p2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29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223" name="Google Shape;223;p29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24" name="Google Shape;224;p2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29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226" name="Google Shape;226;p29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27" name="Google Shape;227;p2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9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229" name="Google Shape;229;p29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30" name="Google Shape;230;p29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588" y="1222095"/>
            <a:ext cx="3567017" cy="16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5772600" y="870675"/>
            <a:ext cx="25869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Crude Oil Price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6650" y="3219596"/>
            <a:ext cx="3075449" cy="113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/>
        </p:nvSpPr>
        <p:spPr>
          <a:xfrm>
            <a:off x="291800" y="181175"/>
            <a:ext cx="4740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Margins &amp; Profitability </a:t>
            </a:r>
            <a:endParaRPr b="1" i="1" sz="32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291800" y="1043875"/>
            <a:ext cx="4934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Margins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margins compressed to 28.7% from 32.8% five year average and net margins went to 13% vs 17.9%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280850" y="2077850"/>
            <a:ext cx="5026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pandemic tailwinds fading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price normalization pressures revenue growth.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291800" y="2751000"/>
            <a:ext cx="50868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cash flows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free cash flow yields persist, but limited reinvestment is a red flag.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291800" y="3739513"/>
            <a:ext cx="53448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 R&amp;D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0.34% of sales which shows a dependence on commodity pricing vs innovation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" name="Google Shape;243;p30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244" name="Google Shape;244;p3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45" name="Google Shape;245;p3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30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247" name="Google Shape;247;p3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48" name="Google Shape;248;p3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30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250" name="Google Shape;250;p3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51" name="Google Shape;251;p3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30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253" name="Google Shape;253;p30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54" name="Google Shape;254;p3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30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256" name="Google Shape;256;p30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57" name="Google Shape;257;p3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30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259" name="Google Shape;259;p30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60" name="Google Shape;260;p30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1" name="Google Shape;2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058" y="1398250"/>
            <a:ext cx="3517443" cy="21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/>
          <p:nvPr/>
        </p:nvSpPr>
        <p:spPr>
          <a:xfrm>
            <a:off x="2798000" y="192250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0" y="17550"/>
            <a:ext cx="9144000" cy="5108400"/>
          </a:xfrm>
          <a:prstGeom prst="bevel">
            <a:avLst>
              <a:gd fmla="val 12500" name="adj"/>
            </a:avLst>
          </a:prstGeom>
          <a:solidFill>
            <a:srgbClr val="3A85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2798000" y="2267250"/>
            <a:ext cx="34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Exxon Mobil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1" title="small_Fisher_College_of_Business_c9da36803c_8030646e29_eeeff04e1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0"/>
            <a:ext cx="1770975" cy="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1F1F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/>
        </p:nvSpPr>
        <p:spPr>
          <a:xfrm>
            <a:off x="1947600" y="135300"/>
            <a:ext cx="384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7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Business Analysis</a:t>
            </a:r>
            <a:endParaRPr b="1" i="1" sz="37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32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276" name="Google Shape;276;p3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77" name="Google Shape;277;p3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32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279" name="Google Shape;279;p3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80" name="Google Shape;280;p3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32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282" name="Google Shape;282;p3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83" name="Google Shape;283;p3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32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285" name="Google Shape;285;p32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86" name="Google Shape;286;p3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32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288" name="Google Shape;288;p32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89" name="Google Shape;289;p3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291" name="Google Shape;291;p32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292" name="Google Shape;292;p32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32"/>
          <p:cNvSpPr txBox="1"/>
          <p:nvPr/>
        </p:nvSpPr>
        <p:spPr>
          <a:xfrm>
            <a:off x="254400" y="977050"/>
            <a:ext cx="5573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F2F2F2"/>
                </a:highlight>
              </a:rPr>
              <a:t>Integrated business model</a:t>
            </a:r>
            <a:endParaRPr b="1"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100">
                <a:solidFill>
                  <a:schemeClr val="dk1"/>
                </a:solidFill>
              </a:rPr>
              <a:t>Balanced exposure across Upstream, Downstream, and Chemical segments</a:t>
            </a:r>
            <a:endParaRPr sz="1100">
              <a:solidFill>
                <a:schemeClr val="dk1"/>
              </a:solidFill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100">
                <a:solidFill>
                  <a:schemeClr val="dk1"/>
                </a:solidFill>
              </a:rPr>
              <a:t>Low Volatility</a:t>
            </a:r>
            <a:endParaRPr sz="1100">
              <a:solidFill>
                <a:schemeClr val="dk1"/>
              </a:solidFill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100">
                <a:solidFill>
                  <a:schemeClr val="dk1"/>
                </a:solidFill>
              </a:rPr>
              <a:t>Strong project pipeline growth (Permian, Guyana) but already priced in</a:t>
            </a:r>
            <a:endParaRPr sz="1350">
              <a:solidFill>
                <a:schemeClr val="dk1"/>
              </a:solidFill>
              <a:highlight>
                <a:srgbClr val="F2F2F2"/>
              </a:highlight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291800" y="2016763"/>
            <a:ext cx="55737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F2F2F2"/>
                </a:highlight>
              </a:rPr>
              <a:t>Compared to Peers</a:t>
            </a:r>
            <a:endParaRPr b="1"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Chevron- similar scale, but CVX benefits more from refining margin tailwinds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Exxon is balanced and stable, but doesnt have high upside compared to peers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305788" y="2705488"/>
            <a:ext cx="55737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F2F2F2"/>
                </a:highlight>
              </a:rPr>
              <a:t>Key Business Drivers</a:t>
            </a:r>
            <a:endParaRPr b="1"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Economic: Revenue and EPS growth is moderate compared to recent years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Supply: Rising OPEC production lowers the </a:t>
            </a: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upside to crude oil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Demand: Stable long term demand, but decarbonization puts pressure on chemical segment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Margins: Upstream tied to mid $70 oil bands, refining margins steady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</p:txBody>
      </p:sp>
      <p:sp>
        <p:nvSpPr>
          <p:cNvPr id="296" name="Google Shape;296;p32"/>
          <p:cNvSpPr txBox="1"/>
          <p:nvPr/>
        </p:nvSpPr>
        <p:spPr>
          <a:xfrm>
            <a:off x="291800" y="3890175"/>
            <a:ext cx="55737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F2F2F2"/>
                </a:highlight>
              </a:rPr>
              <a:t>If the stock has performed poorly, why?</a:t>
            </a:r>
            <a:endParaRPr b="1" sz="13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Price has traded pretty flat for months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Crude oil prices at a 5 year low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2F2F2"/>
                </a:highlight>
              </a:rPr>
              <a:t>Most upside is already priced in</a:t>
            </a:r>
            <a:endParaRPr sz="1100">
              <a:solidFill>
                <a:schemeClr val="dk1"/>
              </a:solidFill>
              <a:highlight>
                <a:srgbClr val="F2F2F2"/>
              </a:highlight>
            </a:endParaRPr>
          </a:p>
        </p:txBody>
      </p:sp>
      <p:pic>
        <p:nvPicPr>
          <p:cNvPr id="297" name="Google Shape;2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969" y="896525"/>
            <a:ext cx="1965856" cy="204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264" y="3064150"/>
            <a:ext cx="2193736" cy="18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 title="Exxon_logo_2016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00" y="279963"/>
            <a:ext cx="1424886" cy="55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1F1F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/>
        </p:nvSpPr>
        <p:spPr>
          <a:xfrm>
            <a:off x="1872075" y="80350"/>
            <a:ext cx="4740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3A855D"/>
                </a:solidFill>
                <a:latin typeface="Calibri"/>
                <a:ea typeface="Calibri"/>
                <a:cs typeface="Calibri"/>
                <a:sym typeface="Calibri"/>
              </a:rPr>
              <a:t>Valuation</a:t>
            </a:r>
            <a:endParaRPr b="1" i="1" sz="3600">
              <a:solidFill>
                <a:srgbClr val="3A85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33"/>
          <p:cNvGrpSpPr/>
          <p:nvPr/>
        </p:nvGrpSpPr>
        <p:grpSpPr>
          <a:xfrm rot="5400000">
            <a:off x="6872077" y="308716"/>
            <a:ext cx="744595" cy="127152"/>
            <a:chOff x="0" y="-28580"/>
            <a:chExt cx="7796805" cy="1524600"/>
          </a:xfrm>
        </p:grpSpPr>
        <p:sp>
          <p:nvSpPr>
            <p:cNvPr id="306" name="Google Shape;306;p33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07" name="Google Shape;307;p33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33"/>
          <p:cNvGrpSpPr/>
          <p:nvPr/>
        </p:nvGrpSpPr>
        <p:grpSpPr>
          <a:xfrm>
            <a:off x="7180800" y="703200"/>
            <a:ext cx="1983507" cy="127152"/>
            <a:chOff x="0" y="-28580"/>
            <a:chExt cx="7796805" cy="1524600"/>
          </a:xfrm>
        </p:grpSpPr>
        <p:sp>
          <p:nvSpPr>
            <p:cNvPr id="309" name="Google Shape;309;p33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10" name="Google Shape;310;p33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33"/>
          <p:cNvGrpSpPr/>
          <p:nvPr/>
        </p:nvGrpSpPr>
        <p:grpSpPr>
          <a:xfrm>
            <a:off x="0" y="-550"/>
            <a:ext cx="7307945" cy="135842"/>
            <a:chOff x="0" y="-28580"/>
            <a:chExt cx="7796805" cy="1524600"/>
          </a:xfrm>
        </p:grpSpPr>
        <p:sp>
          <p:nvSpPr>
            <p:cNvPr id="312" name="Google Shape;312;p33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13" name="Google Shape;313;p33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33"/>
          <p:cNvGrpSpPr/>
          <p:nvPr/>
        </p:nvGrpSpPr>
        <p:grpSpPr>
          <a:xfrm rot="5400000">
            <a:off x="-2520498" y="2495464"/>
            <a:ext cx="5168144" cy="127152"/>
            <a:chOff x="-3120288" y="-28580"/>
            <a:chExt cx="10917077" cy="1524600"/>
          </a:xfrm>
        </p:grpSpPr>
        <p:sp>
          <p:nvSpPr>
            <p:cNvPr id="315" name="Google Shape;315;p33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16" name="Google Shape;316;p33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33"/>
          <p:cNvGrpSpPr/>
          <p:nvPr/>
        </p:nvGrpSpPr>
        <p:grpSpPr>
          <a:xfrm rot="5400000">
            <a:off x="6908472" y="2863399"/>
            <a:ext cx="4343905" cy="127152"/>
            <a:chOff x="-3120288" y="-28580"/>
            <a:chExt cx="10917077" cy="1524600"/>
          </a:xfrm>
        </p:grpSpPr>
        <p:sp>
          <p:nvSpPr>
            <p:cNvPr id="318" name="Google Shape;318;p33"/>
            <p:cNvSpPr/>
            <p:nvPr/>
          </p:nvSpPr>
          <p:spPr>
            <a:xfrm>
              <a:off x="-3120288" y="-7"/>
              <a:ext cx="10915527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19" name="Google Shape;319;p33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33"/>
          <p:cNvGrpSpPr/>
          <p:nvPr/>
        </p:nvGrpSpPr>
        <p:grpSpPr>
          <a:xfrm>
            <a:off x="0" y="5007648"/>
            <a:ext cx="9164365" cy="135842"/>
            <a:chOff x="0" y="-28580"/>
            <a:chExt cx="7796805" cy="1524600"/>
          </a:xfrm>
        </p:grpSpPr>
        <p:sp>
          <p:nvSpPr>
            <p:cNvPr id="321" name="Google Shape;321;p33"/>
            <p:cNvSpPr/>
            <p:nvPr/>
          </p:nvSpPr>
          <p:spPr>
            <a:xfrm>
              <a:off x="0" y="0"/>
              <a:ext cx="7796805" cy="1495993"/>
            </a:xfrm>
            <a:custGeom>
              <a:rect b="b" l="l" r="r" t="t"/>
              <a:pathLst>
                <a:path extrusionOk="0" h="1495993" w="7796805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  <a:ln>
              <a:noFill/>
            </a:ln>
          </p:spPr>
        </p:sp>
        <p:sp>
          <p:nvSpPr>
            <p:cNvPr id="322" name="Google Shape;322;p33"/>
            <p:cNvSpPr txBox="1"/>
            <p:nvPr/>
          </p:nvSpPr>
          <p:spPr>
            <a:xfrm>
              <a:off x="621388" y="-28580"/>
              <a:ext cx="7175400" cy="15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33"/>
          <p:cNvSpPr txBox="1"/>
          <p:nvPr/>
        </p:nvSpPr>
        <p:spPr>
          <a:xfrm>
            <a:off x="291800" y="703200"/>
            <a:ext cx="51738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Integrated business model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100">
                <a:solidFill>
                  <a:schemeClr val="dk1"/>
                </a:solidFill>
              </a:rPr>
              <a:t>Implied Equity Value: $132.11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Current Price 11/6/25: $</a:t>
            </a:r>
            <a:r>
              <a:rPr lang="en" sz="1100">
                <a:solidFill>
                  <a:schemeClr val="dk1"/>
                </a:solidFill>
              </a:rPr>
              <a:t>119.01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Implied Upside: +11.01%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DCF: used 10% discount rate, 3.75% terminal growth rate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327025" y="1803350"/>
            <a:ext cx="51738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Potential Price Appreciation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100">
                <a:solidFill>
                  <a:schemeClr val="dk1"/>
                </a:solidFill>
              </a:rPr>
              <a:t>Exxon upside capped by 5 year low oil prices/ OPEC+ increases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Other energy stocks have much higher appreciation potential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327025" y="2517150"/>
            <a:ext cx="39306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Historical Valuation Ratios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P/E: 15.96 (below long term average of 31.3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EV/</a:t>
            </a:r>
            <a:r>
              <a:rPr lang="en" sz="1100">
                <a:solidFill>
                  <a:schemeClr val="dk1"/>
                </a:solidFill>
              </a:rPr>
              <a:t>EBITDA</a:t>
            </a:r>
            <a:r>
              <a:rPr lang="en" sz="1100">
                <a:solidFill>
                  <a:schemeClr val="dk1"/>
                </a:solidFill>
              </a:rPr>
              <a:t>: 7.92 (below long term average of 9.12)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P/B: 1.81 (in line with long term average)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P/S: 1.49 (slightly above historical average)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327025" y="3603850"/>
            <a:ext cx="49473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Current Valuation vs Sector and </a:t>
            </a: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S&amp;P 500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Trades at a premium to peers on P/CF, P/B, EV/EBITDA (excluding CVX)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Trades at a discount to CVX on P/E and EV/EBITDA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3"/>
          <p:cNvSpPr txBox="1"/>
          <p:nvPr/>
        </p:nvSpPr>
        <p:spPr>
          <a:xfrm>
            <a:off x="327025" y="4303150"/>
            <a:ext cx="49473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highlight>
                  <a:srgbClr val="F2F2F2"/>
                </a:highlight>
              </a:rPr>
              <a:t>Expected Future Valuation Direction</a:t>
            </a:r>
            <a:endParaRPr b="1" sz="1150">
              <a:solidFill>
                <a:schemeClr val="dk1"/>
              </a:solidFill>
              <a:highlight>
                <a:srgbClr val="F2F2F2"/>
              </a:highlight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Multiples likely to remain steady and slightly contract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DCF shows long term value, near term value expansion is unlikely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702" y="1296948"/>
            <a:ext cx="3826899" cy="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700" y="2464363"/>
            <a:ext cx="3545324" cy="12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 title="Exxon_logo_2016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750" y="224613"/>
            <a:ext cx="1424886" cy="55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