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5143500" cx="9144000"/>
  <p:notesSz cx="6858000" cy="9144000"/>
  <p:embeddedFontLst>
    <p:embeddedFont>
      <p:font typeface="Roboto"/>
      <p:regular r:id="rId50"/>
      <p:bold r:id="rId51"/>
      <p:italic r:id="rId52"/>
      <p:boldItalic r:id="rId53"/>
    </p:embeddedFont>
    <p:embeddedFont>
      <p:font typeface="Public Sans Medium"/>
      <p:regular r:id="rId54"/>
      <p:bold r:id="rId55"/>
      <p:italic r:id="rId56"/>
      <p:boldItalic r:id="rId57"/>
    </p:embeddedFont>
    <p:embeddedFont>
      <p:font typeface="Public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70BB81-5563-4F97-856F-0293D3B7DA82}">
  <a:tblStyle styleId="{F670BB81-5563-4F97-856F-0293D3B7DA8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3962F22-90D9-46BC-8290-299D704B38F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1" Type="http://schemas.openxmlformats.org/officeDocument/2006/relationships/font" Target="fonts/PublicSans-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PublicSans-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4.xml"/><Relationship Id="rId55" Type="http://schemas.openxmlformats.org/officeDocument/2006/relationships/font" Target="fonts/PublicSansMedium-bold.fntdata"/><Relationship Id="rId10" Type="http://schemas.openxmlformats.org/officeDocument/2006/relationships/slide" Target="slides/slide3.xml"/><Relationship Id="rId54" Type="http://schemas.openxmlformats.org/officeDocument/2006/relationships/font" Target="fonts/PublicSansMedium-regular.fntdata"/><Relationship Id="rId13" Type="http://schemas.openxmlformats.org/officeDocument/2006/relationships/slide" Target="slides/slide6.xml"/><Relationship Id="rId57" Type="http://schemas.openxmlformats.org/officeDocument/2006/relationships/font" Target="fonts/PublicSansMedium-boldItalic.fntdata"/><Relationship Id="rId12" Type="http://schemas.openxmlformats.org/officeDocument/2006/relationships/slide" Target="slides/slide5.xml"/><Relationship Id="rId56" Type="http://schemas.openxmlformats.org/officeDocument/2006/relationships/font" Target="fonts/PublicSansMedium-italic.fntdata"/><Relationship Id="rId15" Type="http://schemas.openxmlformats.org/officeDocument/2006/relationships/slide" Target="slides/slide8.xml"/><Relationship Id="rId59" Type="http://schemas.openxmlformats.org/officeDocument/2006/relationships/font" Target="fonts/PublicSans-bold.fntdata"/><Relationship Id="rId14" Type="http://schemas.openxmlformats.org/officeDocument/2006/relationships/slide" Target="slides/slide7.xml"/><Relationship Id="rId58" Type="http://schemas.openxmlformats.org/officeDocument/2006/relationships/font" Target="fonts/PublicSans-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sight.factset.com/sp-500-earnings-season-update-october-17-2025#:~:text=On%20the%20other%20hand%2C%20the%20Energy%20sector,are%20predicting%20(year%2Dover%2Dyear)%20earnings%20growth%20of%2011.0%25."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sight.factset.com/sp-500-energy-and-utilities-sectors-earnings-preview-q3-2025"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simarket.com/Industry/Industry_Growth.php?s=600"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crotrends.net/stocks/charts/XOM/exxon/revenue" TargetMode="External"/><Relationship Id="rId3" Type="http://schemas.openxmlformats.org/officeDocument/2006/relationships/hyperlink" Target="https://www.macrotrends.net/stocks/charts/COP/conocophillips/revenue" TargetMode="External"/><Relationship Id="rId4" Type="http://schemas.openxmlformats.org/officeDocument/2006/relationships/hyperlink" Target="https://www.macrotrends.net/stocks/charts/CVX/chevron/revenu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ges.stern.nyu.edu/~adamodar/New_Home_Page/datafile/histgr.html"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ges.stern.nyu.edu/~adamodar/New_Home_Page/datafile/histgr.html"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crotrends.net/stocks/charts/SPGI/s-p-global/profit-margins"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8c43d8c071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8c43d8c071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860ce7602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3860ce76029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9b0c9f3d93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39b0c9f3d93_2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9b0c9f3d93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39b0c9f3d93_2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950219cd4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not an exhaustive list (in particular downstream and renewables) as this is an unbelievably expansive industry</a:t>
            </a:r>
            <a:endParaRPr/>
          </a:p>
        </p:txBody>
      </p:sp>
      <p:sp>
        <p:nvSpPr>
          <p:cNvPr id="475" name="Google Shape;475;g3950219cd49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950219cd4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950219cd4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9b7800a68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39b7800a683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9b7800a683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39b7800a683_3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9b7800a683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39b7800a683_3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9b7800a683_3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39b7800a683_3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9b4f8881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39b4f88810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8c43d8c071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8c43d8c071_2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9b8900ba9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39b8900ba9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https://insight.factset.com/sp-500-earnings-season-update-october-17-2025#:~:text=On%20the%20other%20hand%2C%20the%20Energy%20sector,are%20predicting%20(year%2Dover%2Dyear)%20earnings%20growth%20of%2011.0%25.</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9b8900ba9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39b8900ba9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https://insight.factset.com/sp-500-energy-and-utilities-sectors-earnings-preview-q3-2025</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950d2efc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950d2efc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Source: Bloomberg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3950d2efc6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3950d2efc6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Source: Bloomberg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950d2efc6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3950d2efc6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Source: Bloomberg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3950d2efc6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3950d2efc6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Source: Bloomberg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950d2efc6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3950d2efc6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Source: Bloomberg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950d2efc6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3950d2efc6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Source: Bloomberg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9b8900ba9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39b8900ba9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https://csimarket.com/Industry/Industry_Growth.php?s=600</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39b8900ba9f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39b8900ba9f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https://www.macrotrends.net/stocks/charts/XOM/exxon/revenue</a:t>
            </a:r>
            <a:endParaRPr/>
          </a:p>
          <a:p>
            <a:pPr indent="0" lvl="0" marL="0" rtl="0" algn="l">
              <a:spcBef>
                <a:spcPts val="0"/>
              </a:spcBef>
              <a:spcAft>
                <a:spcPts val="0"/>
              </a:spcAft>
              <a:buNone/>
            </a:pPr>
            <a:r>
              <a:rPr lang="en" u="sng">
                <a:solidFill>
                  <a:schemeClr val="hlink"/>
                </a:solidFill>
                <a:hlinkClick r:id="rId3"/>
              </a:rPr>
              <a:t>https://www.macrotrends.net/stocks/charts/COP/conocophillips/revenue</a:t>
            </a:r>
            <a:endParaRPr/>
          </a:p>
          <a:p>
            <a:pPr indent="0" lvl="0" marL="0" rtl="0" algn="l">
              <a:spcBef>
                <a:spcPts val="0"/>
              </a:spcBef>
              <a:spcAft>
                <a:spcPts val="0"/>
              </a:spcAft>
              <a:buNone/>
            </a:pPr>
            <a:r>
              <a:rPr lang="en" u="sng">
                <a:solidFill>
                  <a:schemeClr val="hlink"/>
                </a:solidFill>
                <a:hlinkClick r:id="rId4"/>
              </a:rPr>
              <a:t>https://www.macrotrends.net/stocks/charts/CVX/chevron/revenue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9b8900ba9f_4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9b8900ba9f_4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9b8900ba9f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39b8900ba9f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https://pages.stern.nyu.edu/~adamodar/New_Home_Page/datafile/histgr.html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39b8900ba9f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39b8900ba9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https://pages.stern.nyu.edu/~adamodar/New_Home_Page/datafile/histgr.html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39b8900ba9f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39b8900ba9f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444746"/>
                </a:solidFill>
                <a:highlight>
                  <a:srgbClr val="FFFFFF"/>
                </a:highlight>
                <a:latin typeface="Roboto"/>
                <a:ea typeface="Roboto"/>
                <a:cs typeface="Roboto"/>
                <a:sym typeface="Roboto"/>
              </a:rPr>
              <a:t>Gross: 69.56 Operating: 39.95</a:t>
            </a:r>
            <a:endParaRPr/>
          </a:p>
          <a:p>
            <a:pPr indent="0" lvl="0" marL="0" rtl="0" algn="l">
              <a:spcBef>
                <a:spcPts val="0"/>
              </a:spcBef>
              <a:spcAft>
                <a:spcPts val="0"/>
              </a:spcAft>
              <a:buClr>
                <a:schemeClr val="dk1"/>
              </a:buClr>
              <a:buSzPts val="1100"/>
              <a:buFont typeface="Arial"/>
              <a:buNone/>
            </a:pPr>
            <a:r>
              <a:rPr lang="en" u="sng">
                <a:solidFill>
                  <a:srgbClr val="0000FF"/>
                </a:solidFill>
                <a:hlinkClick r:id="rId2">
                  <a:extLst>
                    <a:ext uri="{A12FA001-AC4F-418D-AE19-62706E023703}">
                      <ahyp:hlinkClr val="tx"/>
                    </a:ext>
                  </a:extLst>
                </a:hlinkClick>
              </a:rPr>
              <a:t>https://www.macrotrends.net/stocks/charts/SPGI/s-p-global/profit-margins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39b4f88810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g39b4f88810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39b740ea93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39b740ea93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39b740ea93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39b740ea93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39b740ea93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39b740ea93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39b4f88810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g39b4f88810c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39be1d1bb2f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39be1d1bb2f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38c43d8c071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g38c43d8c071_0_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8c43d8c071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38c43d8c071_0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39b0c9f3d93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39b0c9f3d93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3950219cd4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3950219cd4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39be1d1bb2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39be1d1bb2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8c43d8c07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8c43d8c071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8c43d8c07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8c43d8c071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8c43d8c071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8c43d8c071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860ce760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860ce7602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860ce7602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S&amp;P energy sector is in a mature stage for fossil fuels due to its established players such as exxon and chevron with stable demand, and strong revenue streams. Its enertering a growth </a:t>
            </a:r>
            <a:r>
              <a:rPr lang="en"/>
              <a:t>phase when it comes to renewable resources.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8" name="Google Shape;318;g3860ce76029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0" name="Google Shape;60;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3" name="Google Shape;63;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4" name="Google Shape;64;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6" name="Google Shape;66;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9" name="Google Shape;69;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0" name="Google Shape;70;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2" name="Google Shape;72;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5" name="Google Shape;75;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6" name="Google Shape;76;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8" name="Google Shape;78;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1" name="Google Shape;81;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3" name="Google Shape;83;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8" name="Google Shape;88;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9" name="Google Shape;89;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0" name="Google Shape;90;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1" name="Google Shape;91;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2" name="Google Shape;92;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4" name="Google Shape;94;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7" name="Google Shape;97;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2" name="Google Shape;102;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3" name="Google Shape;103;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4" name="Google Shape;104;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7" name="Shape 107"/>
        <p:cNvGrpSpPr/>
        <p:nvPr/>
      </p:nvGrpSpPr>
      <p:grpSpPr>
        <a:xfrm>
          <a:off x="0" y="0"/>
          <a:ext cx="0" cy="0"/>
          <a:chOff x="0" y="0"/>
          <a:chExt cx="0" cy="0"/>
        </a:xfrm>
      </p:grpSpPr>
      <p:sp>
        <p:nvSpPr>
          <p:cNvPr id="108" name="Google Shape;108;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9" name="Google Shape;109;p22"/>
          <p:cNvSpPr/>
          <p:nvPr>
            <p:ph idx="2" type="pic"/>
          </p:nvPr>
        </p:nvSpPr>
        <p:spPr>
          <a:xfrm>
            <a:off x="896144" y="306388"/>
            <a:ext cx="2743200" cy="2057400"/>
          </a:xfrm>
          <a:prstGeom prst="rect">
            <a:avLst/>
          </a:prstGeom>
          <a:noFill/>
          <a:ln>
            <a:noFill/>
          </a:ln>
        </p:spPr>
      </p:sp>
      <p:sp>
        <p:nvSpPr>
          <p:cNvPr id="110" name="Google Shape;110;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1" name="Google Shape;11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7" name="Google Shape;117;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2" name="Google Shape;122;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3" name="Google Shape;123;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3" title="small_Fisher_College_of_Business_c9da36803c_8030646e29_eeeff04e1a.png"/>
          <p:cNvPicPr preferRelativeResize="0"/>
          <p:nvPr/>
        </p:nvPicPr>
        <p:blipFill>
          <a:blip r:embed="rId1">
            <a:alphaModFix/>
          </a:blip>
          <a:stretch>
            <a:fillRect/>
          </a:stretch>
        </p:blipFill>
        <p:spPr>
          <a:xfrm>
            <a:off x="7354000" y="0"/>
            <a:ext cx="1790000" cy="694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buckeyemailosu-my.sharepoint.com/:x:/g/personal/gorman_218_buckeyemail_osu_edu/EVpt_2s5q5ZEiYifT6eyCooBhC4uW2X16isui5sn28lShA?e=Ru6S7g"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buckeyemailosu-my.sharepoint.com/:x:/g/personal/gorman_218_buckeyemail_osu_edu/Ea8ViOOkAkROh9zPxMvkkRcB7UE6gT_ftlALbeWXJVb69A?e=XNwTp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hyperlink" Target="https://buckeyemailosu-my.sharepoint.com/:x:/g/personal/gorman_218_buckeyemail_osu_edu/EW7U1QBGfJpHiucjtX4H7t4BJfiQzQ9-UT5kdDFaW1x6Lw?e=jburV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7.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0" Type="http://schemas.openxmlformats.org/officeDocument/2006/relationships/hyperlink" Target="https://finance.yahoo.com/quote/%5EGSPE/" TargetMode="External"/><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hyperlink" Target="https://www.spglobal.com/spdji/en/indices/equity/sp-500-energy-sector/" TargetMode="External"/><Relationship Id="rId4" Type="http://schemas.openxmlformats.org/officeDocument/2006/relationships/hyperlink" Target="https://www.spglobal.com/spdji/en/indices/equity/sp-500-energy-sector/" TargetMode="External"/><Relationship Id="rId9" Type="http://schemas.openxmlformats.org/officeDocument/2006/relationships/hyperlink" Target="https://finance.yahoo.com/quote/%5EGSPE/" TargetMode="External"/><Relationship Id="rId5" Type="http://schemas.openxmlformats.org/officeDocument/2006/relationships/hyperlink" Target="https://www.eia.gov/international/rankings/world?pa=34&amp;u=0&amp;f=A&amp;v=none&amp;y=01%2F01%2F2023&amp;ev=false" TargetMode="External"/><Relationship Id="rId6" Type="http://schemas.openxmlformats.org/officeDocument/2006/relationships/hyperlink" Target="https://www.eia.gov/international/rankings/world?pa=34&amp;u=0&amp;f=A&amp;v=none&amp;y=01%2F01%2F2023&amp;ev=false" TargetMode="External"/><Relationship Id="rId7" Type="http://schemas.openxmlformats.org/officeDocument/2006/relationships/hyperlink" Target="https://finance.yahoo.com/sectors/energy/" TargetMode="External"/><Relationship Id="rId8" Type="http://schemas.openxmlformats.org/officeDocument/2006/relationships/hyperlink" Target="https://finance.yahoo.com/sectors/ener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hyperlink" Target="https://www.eia.gov/todayinenergy/detail.php?id=64264&amp;utm_source=chatgpt.com" TargetMode="External"/><Relationship Id="rId10" Type="http://schemas.openxmlformats.org/officeDocument/2006/relationships/hyperlink" Target="https://www.spglobal.com/commodity-insights/en/news-research/latest-news/electric-power/042325-energy-security-in-focus-as-trade-tensions-and-geopolitics-intensify-supply-demand-risks?utm_source=chatgpt.com" TargetMode="External"/><Relationship Id="rId12" Type="http://schemas.openxmlformats.org/officeDocument/2006/relationships/hyperlink" Target="https://www.eia.gov/todayinenergy/detail.php?id=64264&amp;utm_source=chatgpt.com" TargetMode="External"/><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hyperlink" Target="https://www.deloitte.com/us/en/insights/industry/power-and-utilities/power-and-utilities-industry-outlook.html?utm_source=chatgpt.com" TargetMode="External"/><Relationship Id="rId4" Type="http://schemas.openxmlformats.org/officeDocument/2006/relationships/hyperlink" Target="https://www.deloitte.com/us/en/insights/industry/power-and-utilities/power-and-utilities-industry-outlook.html?utm_source=chatgpt.com" TargetMode="External"/><Relationship Id="rId9" Type="http://schemas.openxmlformats.org/officeDocument/2006/relationships/hyperlink" Target="https://www.spglobal.com/commodity-insights/en/news-research/latest-news/electric-power/042325-energy-security-in-focus-as-trade-tensions-and-geopolitics-intensify-supply-demand-risks?utm_source=chatgpt.com" TargetMode="External"/><Relationship Id="rId5" Type="http://schemas.openxmlformats.org/officeDocument/2006/relationships/hyperlink" Target="https://www.edwardjones.com/sites/default/files/acquiadam/2023-05/investing-in-energy.pdf?utm_source=chatgpt.com" TargetMode="External"/><Relationship Id="rId6" Type="http://schemas.openxmlformats.org/officeDocument/2006/relationships/hyperlink" Target="https://www.edwardjones.com/sites/default/files/acquiadam/2023-05/investing-in-energy.pdf?utm_source=chatgpt.com" TargetMode="External"/><Relationship Id="rId7" Type="http://schemas.openxmlformats.org/officeDocument/2006/relationships/hyperlink" Target="https://www.fidelity.com/learning-center/trading-investing/outlook-energy?utm_source=chatgpt.com" TargetMode="External"/><Relationship Id="rId8" Type="http://schemas.openxmlformats.org/officeDocument/2006/relationships/hyperlink" Target="https://www.fidelity.com/learning-center/trading-investing/outlook-energy?utm_source=chatgpt.com" TargetMode="External"/></Relationships>
</file>

<file path=ppt/slides/_rels/slide41.xml.rels><?xml version="1.0" encoding="UTF-8" standalone="yes"?><Relationships xmlns="http://schemas.openxmlformats.org/package/2006/relationships"><Relationship Id="rId11" Type="http://schemas.openxmlformats.org/officeDocument/2006/relationships/hyperlink" Target="https://mainoakcapital.com/blog/an-introductory-guide-to-oil-and-gas-industry-segments/" TargetMode="External"/><Relationship Id="rId10" Type="http://schemas.openxmlformats.org/officeDocument/2006/relationships/hyperlink" Target="https://corporate.exxonmobil.com/what-we-do/delivering-industrial-solutions/carbon-capture-and-storage?gclsrc=aw.ds&amp;gad_source=1&amp;gad_campaignid=20619037198&amp;gbraid=0AAAAADDxKVhIeCNwycY2SwuNLCyxLXgP5&amp;gclid=CjwKCAjwu9fHBhAWEiwAzGRC_xBUIYAffStkTUuoSBhIIPvQzIxDG37vOqCE-olrbaz-ezZjQCEEKhoCVFAQAvD_BwE" TargetMode="External"/><Relationship Id="rId13" Type="http://schemas.openxmlformats.org/officeDocument/2006/relationships/hyperlink" Target="https://umbrex.com/resources/industry-overviews/energy-industry-overviews/downstream-oil-and-gas-industry-overview/" TargetMode="External"/><Relationship Id="rId12" Type="http://schemas.openxmlformats.org/officeDocument/2006/relationships/hyperlink" Target="https://mainoakcapital.com/blog/an-introductory-guide-to-oil-and-gas-industry-segments/" TargetMode="External"/><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https://www.bp.com/en_us/united-states/home/what-we-do/gas-and-low-carbon-energy/archaea-energy.html?gad_source=1&amp;gad_campaignid=23096677872&amp;gbraid=0AAAAAD-wlis4ZPBkwuA-u0ZGNtZtGZ1mt&amp;gclid=CjwKCAjwu9fHBhAWEiwAzGRC_4T7Uqgod9u2SKR_Yjz0CEU7Z3DELmGq-PVwLzsWg2dPiIb371o_ZRoCv7cQAvD_BwE" TargetMode="External"/><Relationship Id="rId4" Type="http://schemas.openxmlformats.org/officeDocument/2006/relationships/hyperlink" Target="https://www.bp.com/en_us/united-states/home/what-we-do/gas-and-low-carbon-energy/archaea-energy.html?gad_source=1&amp;gad_campaignid=23096677872&amp;gbraid=0AAAAAD-wlis4ZPBkwuA-u0ZGNtZtGZ1mt&amp;gclid=CjwKCAjwu9fHBhAWEiwAzGRC_4T7Uqgod9u2SKR_Yjz0CEU7Z3DELmGq-PVwLzsWg2dPiIb371o_ZRoCv7cQAvD_BwE" TargetMode="External"/><Relationship Id="rId9" Type="http://schemas.openxmlformats.org/officeDocument/2006/relationships/hyperlink" Target="https://corporate.exxonmobil.com/what-we-do/delivering-industrial-solutions/carbon-capture-and-storage?gclsrc=aw.ds&amp;gad_source=1&amp;gad_campaignid=20619037198&amp;gbraid=0AAAAADDxKVhIeCNwycY2SwuNLCyxLXgP5&amp;gclid=CjwKCAjwu9fHBhAWEiwAzGRC_xBUIYAffStkTUuoSBhIIPvQzIxDG37vOqCE-olrbaz-ezZjQCEEKhoCVFAQAvD_BwE" TargetMode="External"/><Relationship Id="rId15" Type="http://schemas.openxmlformats.org/officeDocument/2006/relationships/hyperlink" Target="https://umbrex.com/resources/industry-overviews/energy-industry-overviews/midstream-oil-and-gas-industry-overview/" TargetMode="External"/><Relationship Id="rId14" Type="http://schemas.openxmlformats.org/officeDocument/2006/relationships/hyperlink" Target="https://umbrex.com/resources/industry-overviews/energy-industry-overviews/downstream-oil-and-gas-industry-overview/" TargetMode="External"/><Relationship Id="rId17" Type="http://schemas.openxmlformats.org/officeDocument/2006/relationships/hyperlink" Target="https://umbrex.com/resources/industry-overviews/energy-industry-overviews/upstream-oil-and-gas-industry-overview/" TargetMode="External"/><Relationship Id="rId16" Type="http://schemas.openxmlformats.org/officeDocument/2006/relationships/hyperlink" Target="https://umbrex.com/resources/industry-overviews/energy-industry-overviews/midstream-oil-and-gas-industry-overview/" TargetMode="External"/><Relationship Id="rId5" Type="http://schemas.openxmlformats.org/officeDocument/2006/relationships/hyperlink" Target="https://www.datamintelligence.com/research-report/oil-gas-upstream-market" TargetMode="External"/><Relationship Id="rId6" Type="http://schemas.openxmlformats.org/officeDocument/2006/relationships/hyperlink" Target="https://www.datamintelligence.com/research-report/oil-gas-upstream-market" TargetMode="External"/><Relationship Id="rId18" Type="http://schemas.openxmlformats.org/officeDocument/2006/relationships/hyperlink" Target="https://umbrex.com/resources/industry-overviews/energy-industry-overviews/upstream-oil-and-gas-industry-overview/" TargetMode="External"/><Relationship Id="rId7" Type="http://schemas.openxmlformats.org/officeDocument/2006/relationships/hyperlink" Target="https://ektinteractive.com/what-is-upstream/" TargetMode="External"/><Relationship Id="rId8" Type="http://schemas.openxmlformats.org/officeDocument/2006/relationships/hyperlink" Target="https://ektinteractive.com/what-is-upstream/" TargetMode="External"/></Relationships>
</file>

<file path=ppt/slides/_rels/slide42.xml.rels><?xml version="1.0" encoding="UTF-8" standalone="yes"?><Relationships xmlns="http://schemas.openxmlformats.org/package/2006/relationships"><Relationship Id="rId10" Type="http://schemas.openxmlformats.org/officeDocument/2006/relationships/hyperlink" Target="http://www.macrotrends.net/stocks/charts/SPGI/s-p-global/profit-margins" TargetMode="External"/><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hyperlink" Target="http://insight.factset.com/sp-500-earnings-season-update-october-17-2025#:~:text=On%20the%20other%20hand%2C%20the%20Energy%20sector,are%20predicting%20(year%2Dover%2Dyear)%20earnings%20growth%20of%2011.0%25" TargetMode="External"/><Relationship Id="rId4" Type="http://schemas.openxmlformats.org/officeDocument/2006/relationships/hyperlink" Target="http://insight.factset.com/sp-500-energy-and-utilities-sectors-earnings-preview-q3-2025" TargetMode="External"/><Relationship Id="rId9" Type="http://schemas.openxmlformats.org/officeDocument/2006/relationships/hyperlink" Target="http://pages.stern.nyu.edu/~adamodar/New_Home_Page/datafile/histgr.html" TargetMode="External"/><Relationship Id="rId5" Type="http://schemas.openxmlformats.org/officeDocument/2006/relationships/hyperlink" Target="http://www.macrotrends.net/stocks/charts/CVX/chevron/revenue" TargetMode="External"/><Relationship Id="rId6" Type="http://schemas.openxmlformats.org/officeDocument/2006/relationships/hyperlink" Target="http://www.macrotrends.net/stocks/charts/COP/conocophillips/revenue" TargetMode="External"/><Relationship Id="rId7" Type="http://schemas.openxmlformats.org/officeDocument/2006/relationships/hyperlink" Target="http://csimarket.com/Industry/Industry_Growth.php?s=600" TargetMode="External"/><Relationship Id="rId8" Type="http://schemas.openxmlformats.org/officeDocument/2006/relationships/hyperlink" Target="http://www.macrotrends.net/stocks/charts/XOM/exxon/reven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34.png"/><Relationship Id="rId7"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29" name="Shape 129"/>
        <p:cNvGrpSpPr/>
        <p:nvPr/>
      </p:nvGrpSpPr>
      <p:grpSpPr>
        <a:xfrm>
          <a:off x="0" y="0"/>
          <a:ext cx="0" cy="0"/>
          <a:chOff x="0" y="0"/>
          <a:chExt cx="0" cy="0"/>
        </a:xfrm>
      </p:grpSpPr>
      <p:grpSp>
        <p:nvGrpSpPr>
          <p:cNvPr id="130" name="Google Shape;130;p25"/>
          <p:cNvGrpSpPr/>
          <p:nvPr/>
        </p:nvGrpSpPr>
        <p:grpSpPr>
          <a:xfrm>
            <a:off x="-13" y="3016375"/>
            <a:ext cx="9164365" cy="2127122"/>
            <a:chOff x="0" y="-28580"/>
            <a:chExt cx="7796805" cy="1524600"/>
          </a:xfrm>
        </p:grpSpPr>
        <p:sp>
          <p:nvSpPr>
            <p:cNvPr id="131" name="Google Shape;131;p2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32" name="Google Shape;132;p2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3" name="Google Shape;133;p25"/>
          <p:cNvSpPr txBox="1"/>
          <p:nvPr/>
        </p:nvSpPr>
        <p:spPr>
          <a:xfrm>
            <a:off x="1747013" y="1169300"/>
            <a:ext cx="5670300" cy="975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 sz="6600">
                <a:solidFill>
                  <a:srgbClr val="3A855D"/>
                </a:solidFill>
                <a:latin typeface="Public Sans"/>
                <a:ea typeface="Public Sans"/>
                <a:cs typeface="Public Sans"/>
                <a:sym typeface="Public Sans"/>
              </a:rPr>
              <a:t>Energy Sector</a:t>
            </a:r>
            <a:endParaRPr sz="700"/>
          </a:p>
        </p:txBody>
      </p:sp>
      <p:sp>
        <p:nvSpPr>
          <p:cNvPr id="134" name="Google Shape;134;p25"/>
          <p:cNvSpPr txBox="1"/>
          <p:nvPr/>
        </p:nvSpPr>
        <p:spPr>
          <a:xfrm>
            <a:off x="1291793" y="2716323"/>
            <a:ext cx="6560400" cy="189600"/>
          </a:xfrm>
          <a:prstGeom prst="rect">
            <a:avLst/>
          </a:prstGeom>
          <a:noFill/>
          <a:ln>
            <a:noFill/>
          </a:ln>
        </p:spPr>
        <p:txBody>
          <a:bodyPr anchorCtr="0" anchor="t" bIns="0" lIns="0" spcFirstLastPara="1" rIns="0" wrap="square" tIns="0">
            <a:spAutoFit/>
          </a:bodyPr>
          <a:lstStyle/>
          <a:p>
            <a:pPr indent="0" lvl="0" marL="0" marR="0" rtl="0" algn="ctr">
              <a:lnSpc>
                <a:spcPct val="77000"/>
              </a:lnSpc>
              <a:spcBef>
                <a:spcPts val="0"/>
              </a:spcBef>
              <a:spcAft>
                <a:spcPts val="0"/>
              </a:spcAft>
              <a:buNone/>
            </a:pPr>
            <a:r>
              <a:rPr lang="en" sz="1600">
                <a:solidFill>
                  <a:srgbClr val="3A855D"/>
                </a:solidFill>
                <a:latin typeface="Public Sans"/>
                <a:ea typeface="Public Sans"/>
                <a:cs typeface="Public Sans"/>
                <a:sym typeface="Public Sans"/>
              </a:rPr>
              <a:t>Chase Gorman, Joey Grecenuk, Marsel Gataulin, Matthew Fryman</a:t>
            </a:r>
            <a:endParaRPr sz="100"/>
          </a:p>
        </p:txBody>
      </p:sp>
      <p:sp>
        <p:nvSpPr>
          <p:cNvPr id="135" name="Google Shape;135;p25"/>
          <p:cNvSpPr/>
          <p:nvPr/>
        </p:nvSpPr>
        <p:spPr>
          <a:xfrm>
            <a:off x="8522626" y="1667561"/>
            <a:ext cx="851521" cy="1385612"/>
          </a:xfrm>
          <a:custGeom>
            <a:rect b="b" l="l" r="r" t="t"/>
            <a:pathLst>
              <a:path extrusionOk="0" h="2771224" w="1703043">
                <a:moveTo>
                  <a:pt x="0" y="0"/>
                </a:moveTo>
                <a:lnTo>
                  <a:pt x="1703043" y="0"/>
                </a:lnTo>
                <a:lnTo>
                  <a:pt x="1703043" y="2771224"/>
                </a:lnTo>
                <a:lnTo>
                  <a:pt x="0" y="2771224"/>
                </a:lnTo>
                <a:lnTo>
                  <a:pt x="0" y="0"/>
                </a:lnTo>
                <a:close/>
              </a:path>
            </a:pathLst>
          </a:custGeom>
          <a:blipFill rotWithShape="1">
            <a:blip r:embed="rId3">
              <a:alphaModFix/>
            </a:blip>
            <a:stretch>
              <a:fillRect b="0" l="0" r="0" t="0"/>
            </a:stretch>
          </a:blipFill>
          <a:ln>
            <a:noFill/>
          </a:ln>
        </p:spPr>
      </p:sp>
      <p:sp>
        <p:nvSpPr>
          <p:cNvPr id="136" name="Google Shape;136;p25"/>
          <p:cNvSpPr/>
          <p:nvPr/>
        </p:nvSpPr>
        <p:spPr>
          <a:xfrm rot="7402332">
            <a:off x="-613975" y="-353943"/>
            <a:ext cx="1691704" cy="1424108"/>
          </a:xfrm>
          <a:custGeom>
            <a:rect b="b" l="l" r="r" t="t"/>
            <a:pathLst>
              <a:path extrusionOk="0" h="2848607" w="3383874">
                <a:moveTo>
                  <a:pt x="0" y="0"/>
                </a:moveTo>
                <a:lnTo>
                  <a:pt x="3383875" y="0"/>
                </a:lnTo>
                <a:lnTo>
                  <a:pt x="3383875" y="2848606"/>
                </a:lnTo>
                <a:lnTo>
                  <a:pt x="0" y="2848606"/>
                </a:lnTo>
                <a:lnTo>
                  <a:pt x="0" y="0"/>
                </a:lnTo>
                <a:close/>
              </a:path>
            </a:pathLst>
          </a:custGeom>
          <a:blipFill rotWithShape="1">
            <a:blip r:embed="rId4">
              <a:alphaModFix/>
            </a:blip>
            <a:stretch>
              <a:fillRect b="0" l="0" r="0" t="0"/>
            </a:stretch>
          </a:blipFill>
          <a:ln>
            <a:noFill/>
          </a:ln>
        </p:spPr>
      </p:sp>
      <p:pic>
        <p:nvPicPr>
          <p:cNvPr id="137" name="Google Shape;137;p25" title="7bc3baf2-e8ad-4270-9c5c-e68cbf2031e9.png"/>
          <p:cNvPicPr preferRelativeResize="0"/>
          <p:nvPr/>
        </p:nvPicPr>
        <p:blipFill rotWithShape="1">
          <a:blip r:embed="rId5">
            <a:alphaModFix/>
          </a:blip>
          <a:srcRect b="26996" l="0" r="0" t="26263"/>
          <a:stretch/>
        </p:blipFill>
        <p:spPr>
          <a:xfrm>
            <a:off x="-360825" y="3477652"/>
            <a:ext cx="6137476" cy="1912451"/>
          </a:xfrm>
          <a:prstGeom prst="rect">
            <a:avLst/>
          </a:prstGeom>
          <a:noFill/>
          <a:ln>
            <a:noFill/>
          </a:ln>
        </p:spPr>
      </p:pic>
      <p:pic>
        <p:nvPicPr>
          <p:cNvPr id="138" name="Google Shape;138;p25" title="7bc3baf2-e8ad-4270-9c5c-e68cbf2031e9.png"/>
          <p:cNvPicPr preferRelativeResize="0"/>
          <p:nvPr/>
        </p:nvPicPr>
        <p:blipFill rotWithShape="1">
          <a:blip r:embed="rId5">
            <a:alphaModFix/>
          </a:blip>
          <a:srcRect b="27366" l="0" r="28217" t="25893"/>
          <a:stretch/>
        </p:blipFill>
        <p:spPr>
          <a:xfrm>
            <a:off x="4758875" y="3457475"/>
            <a:ext cx="4405475" cy="1912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48" name="Shape 348"/>
        <p:cNvGrpSpPr/>
        <p:nvPr/>
      </p:nvGrpSpPr>
      <p:grpSpPr>
        <a:xfrm>
          <a:off x="0" y="0"/>
          <a:ext cx="0" cy="0"/>
          <a:chOff x="0" y="0"/>
          <a:chExt cx="0" cy="0"/>
        </a:xfrm>
      </p:grpSpPr>
      <p:sp>
        <p:nvSpPr>
          <p:cNvPr id="349" name="Google Shape;349;p34"/>
          <p:cNvSpPr txBox="1"/>
          <p:nvPr/>
        </p:nvSpPr>
        <p:spPr>
          <a:xfrm>
            <a:off x="266725" y="463025"/>
            <a:ext cx="39708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200">
                <a:solidFill>
                  <a:srgbClr val="3A855D"/>
                </a:solidFill>
                <a:latin typeface="Calibri"/>
                <a:ea typeface="Calibri"/>
                <a:cs typeface="Calibri"/>
                <a:sym typeface="Calibri"/>
              </a:rPr>
              <a:t>Porter's Five Forces</a:t>
            </a:r>
            <a:endParaRPr b="1" i="1" sz="3200">
              <a:solidFill>
                <a:srgbClr val="3A855D"/>
              </a:solidFill>
              <a:latin typeface="Calibri"/>
              <a:ea typeface="Calibri"/>
              <a:cs typeface="Calibri"/>
              <a:sym typeface="Calibri"/>
            </a:endParaRPr>
          </a:p>
        </p:txBody>
      </p:sp>
      <p:grpSp>
        <p:nvGrpSpPr>
          <p:cNvPr id="350" name="Google Shape;350;p34"/>
          <p:cNvGrpSpPr/>
          <p:nvPr/>
        </p:nvGrpSpPr>
        <p:grpSpPr>
          <a:xfrm>
            <a:off x="145950" y="2367512"/>
            <a:ext cx="1706055" cy="2161153"/>
            <a:chOff x="0" y="0"/>
            <a:chExt cx="1102601" cy="1396725"/>
          </a:xfrm>
        </p:grpSpPr>
        <p:sp>
          <p:nvSpPr>
            <p:cNvPr id="351" name="Google Shape;351;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52" name="Google Shape;352;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53" name="Google Shape;353;p34"/>
          <p:cNvGrpSpPr/>
          <p:nvPr/>
        </p:nvGrpSpPr>
        <p:grpSpPr>
          <a:xfrm>
            <a:off x="1921788" y="2367512"/>
            <a:ext cx="1706055" cy="2161153"/>
            <a:chOff x="0" y="0"/>
            <a:chExt cx="1102601" cy="1396725"/>
          </a:xfrm>
        </p:grpSpPr>
        <p:sp>
          <p:nvSpPr>
            <p:cNvPr id="354" name="Google Shape;354;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55" name="Google Shape;355;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56" name="Google Shape;356;p34"/>
          <p:cNvGrpSpPr/>
          <p:nvPr/>
        </p:nvGrpSpPr>
        <p:grpSpPr>
          <a:xfrm>
            <a:off x="3697715" y="2367512"/>
            <a:ext cx="1706055" cy="2161153"/>
            <a:chOff x="0" y="0"/>
            <a:chExt cx="1102601" cy="1396725"/>
          </a:xfrm>
        </p:grpSpPr>
        <p:sp>
          <p:nvSpPr>
            <p:cNvPr id="357" name="Google Shape;357;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58" name="Google Shape;358;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sp>
        <p:nvSpPr>
          <p:cNvPr id="359" name="Google Shape;359;p34"/>
          <p:cNvSpPr txBox="1"/>
          <p:nvPr/>
        </p:nvSpPr>
        <p:spPr>
          <a:xfrm>
            <a:off x="7468015" y="3038212"/>
            <a:ext cx="1351800" cy="1578900"/>
          </a:xfrm>
          <a:prstGeom prst="rect">
            <a:avLst/>
          </a:prstGeom>
          <a:noFill/>
          <a:ln>
            <a:noFill/>
          </a:ln>
        </p:spPr>
        <p:txBody>
          <a:bodyPr anchorCtr="0" anchor="t" bIns="0" lIns="0" spcFirstLastPara="1" rIns="0" wrap="square" tIns="0">
            <a:spAutoFit/>
          </a:bodyPr>
          <a:lstStyle/>
          <a:p>
            <a:pPr indent="0" lvl="0" marL="0" marR="0" rtl="0" algn="just">
              <a:lnSpc>
                <a:spcPct val="135000"/>
              </a:lnSpc>
              <a:spcBef>
                <a:spcPts val="0"/>
              </a:spcBef>
              <a:spcAft>
                <a:spcPts val="0"/>
              </a:spcAft>
              <a:buNone/>
            </a:pPr>
            <a:r>
              <a:rPr b="1" i="0" lang="en" sz="780" u="none" cap="none" strike="noStrike">
                <a:solidFill>
                  <a:schemeClr val="lt1"/>
                </a:solidFill>
                <a:latin typeface="Public Sans Medium"/>
                <a:ea typeface="Public Sans Medium"/>
                <a:cs typeface="Public Sans Medium"/>
                <a:sym typeface="Public Sans Medium"/>
              </a:rPr>
              <a:t>Lorem ipsum dolor sit amet, consectetur adipiscing elit, sed do eiusmod tempor incididunt ut labore et dolore magna aliqua. Ut enim ad minim veniam, quis nostrud exercitation ullamco laboris nisi ut aliquip ex ea commodo consequat.</a:t>
            </a:r>
            <a:endParaRPr sz="606">
              <a:solidFill>
                <a:schemeClr val="lt1"/>
              </a:solidFill>
            </a:endParaRPr>
          </a:p>
        </p:txBody>
      </p:sp>
      <p:sp>
        <p:nvSpPr>
          <p:cNvPr id="360" name="Google Shape;360;p34"/>
          <p:cNvSpPr txBox="1"/>
          <p:nvPr/>
        </p:nvSpPr>
        <p:spPr>
          <a:xfrm>
            <a:off x="7581133" y="2613043"/>
            <a:ext cx="1125300" cy="4227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rPr b="0" i="0" lang="en" sz="2860" u="none" cap="none" strike="noStrike">
                <a:solidFill>
                  <a:schemeClr val="lt1"/>
                </a:solidFill>
                <a:latin typeface="Public Sans"/>
                <a:ea typeface="Public Sans"/>
                <a:cs typeface="Public Sans"/>
                <a:sym typeface="Public Sans"/>
              </a:rPr>
              <a:t>2030</a:t>
            </a:r>
            <a:endParaRPr sz="606">
              <a:solidFill>
                <a:schemeClr val="lt1"/>
              </a:solidFill>
            </a:endParaRPr>
          </a:p>
        </p:txBody>
      </p:sp>
      <p:grpSp>
        <p:nvGrpSpPr>
          <p:cNvPr id="361" name="Google Shape;361;p34"/>
          <p:cNvGrpSpPr/>
          <p:nvPr/>
        </p:nvGrpSpPr>
        <p:grpSpPr>
          <a:xfrm>
            <a:off x="7290217" y="2367512"/>
            <a:ext cx="1706055" cy="2161153"/>
            <a:chOff x="0" y="0"/>
            <a:chExt cx="1102601" cy="1396725"/>
          </a:xfrm>
        </p:grpSpPr>
        <p:sp>
          <p:nvSpPr>
            <p:cNvPr id="362" name="Google Shape;362;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63" name="Google Shape;363;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sp>
        <p:nvSpPr>
          <p:cNvPr id="364" name="Google Shape;364;p34"/>
          <p:cNvSpPr txBox="1"/>
          <p:nvPr/>
        </p:nvSpPr>
        <p:spPr>
          <a:xfrm>
            <a:off x="5988403" y="2367500"/>
            <a:ext cx="1706100" cy="20283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nvGrpSpPr>
          <p:cNvPr id="365" name="Google Shape;365;p34"/>
          <p:cNvGrpSpPr/>
          <p:nvPr/>
        </p:nvGrpSpPr>
        <p:grpSpPr>
          <a:xfrm>
            <a:off x="5487431" y="2367512"/>
            <a:ext cx="1706055" cy="2161153"/>
            <a:chOff x="0" y="0"/>
            <a:chExt cx="1102601" cy="1396725"/>
          </a:xfrm>
        </p:grpSpPr>
        <p:sp>
          <p:nvSpPr>
            <p:cNvPr id="366" name="Google Shape;366;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67" name="Google Shape;367;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68" name="Google Shape;368;p34"/>
          <p:cNvGrpSpPr/>
          <p:nvPr/>
        </p:nvGrpSpPr>
        <p:grpSpPr>
          <a:xfrm>
            <a:off x="132188" y="1823460"/>
            <a:ext cx="1706055" cy="388988"/>
            <a:chOff x="0" y="0"/>
            <a:chExt cx="1102601" cy="1396725"/>
          </a:xfrm>
        </p:grpSpPr>
        <p:sp>
          <p:nvSpPr>
            <p:cNvPr id="369" name="Google Shape;369;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70" name="Google Shape;370;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71" name="Google Shape;371;p34"/>
          <p:cNvGrpSpPr/>
          <p:nvPr/>
        </p:nvGrpSpPr>
        <p:grpSpPr>
          <a:xfrm>
            <a:off x="1908038" y="1823460"/>
            <a:ext cx="1706055" cy="388988"/>
            <a:chOff x="0" y="0"/>
            <a:chExt cx="1102601" cy="1396725"/>
          </a:xfrm>
        </p:grpSpPr>
        <p:sp>
          <p:nvSpPr>
            <p:cNvPr id="372" name="Google Shape;372;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73" name="Google Shape;373;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74" name="Google Shape;374;p34"/>
          <p:cNvGrpSpPr/>
          <p:nvPr/>
        </p:nvGrpSpPr>
        <p:grpSpPr>
          <a:xfrm>
            <a:off x="3705213" y="1823460"/>
            <a:ext cx="1706055" cy="388988"/>
            <a:chOff x="0" y="0"/>
            <a:chExt cx="1102601" cy="1396725"/>
          </a:xfrm>
        </p:grpSpPr>
        <p:sp>
          <p:nvSpPr>
            <p:cNvPr id="375" name="Google Shape;375;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76" name="Google Shape;376;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77" name="Google Shape;377;p34"/>
          <p:cNvGrpSpPr/>
          <p:nvPr/>
        </p:nvGrpSpPr>
        <p:grpSpPr>
          <a:xfrm>
            <a:off x="7277138" y="1823460"/>
            <a:ext cx="1706055" cy="388988"/>
            <a:chOff x="0" y="0"/>
            <a:chExt cx="1102601" cy="1396725"/>
          </a:xfrm>
        </p:grpSpPr>
        <p:sp>
          <p:nvSpPr>
            <p:cNvPr id="378" name="Google Shape;378;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79" name="Google Shape;379;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80" name="Google Shape;380;p34"/>
          <p:cNvGrpSpPr/>
          <p:nvPr/>
        </p:nvGrpSpPr>
        <p:grpSpPr>
          <a:xfrm>
            <a:off x="5473663" y="1823460"/>
            <a:ext cx="1706055" cy="388988"/>
            <a:chOff x="0" y="0"/>
            <a:chExt cx="1102601" cy="1396725"/>
          </a:xfrm>
        </p:grpSpPr>
        <p:sp>
          <p:nvSpPr>
            <p:cNvPr id="381" name="Google Shape;381;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82" name="Google Shape;382;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sp>
        <p:nvSpPr>
          <p:cNvPr id="383" name="Google Shape;383;p34"/>
          <p:cNvSpPr txBox="1"/>
          <p:nvPr/>
        </p:nvSpPr>
        <p:spPr>
          <a:xfrm>
            <a:off x="337813" y="1843500"/>
            <a:ext cx="12948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Low</a:t>
            </a:r>
            <a:endParaRPr sz="1600">
              <a:solidFill>
                <a:schemeClr val="lt1"/>
              </a:solidFill>
              <a:latin typeface="Calibri"/>
              <a:ea typeface="Calibri"/>
              <a:cs typeface="Calibri"/>
              <a:sym typeface="Calibri"/>
            </a:endParaRPr>
          </a:p>
        </p:txBody>
      </p:sp>
      <p:sp>
        <p:nvSpPr>
          <p:cNvPr id="384" name="Google Shape;384;p34"/>
          <p:cNvSpPr txBox="1"/>
          <p:nvPr/>
        </p:nvSpPr>
        <p:spPr>
          <a:xfrm>
            <a:off x="2113663" y="1843500"/>
            <a:ext cx="12948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Low</a:t>
            </a:r>
            <a:endParaRPr sz="1600">
              <a:solidFill>
                <a:schemeClr val="lt1"/>
              </a:solidFill>
              <a:latin typeface="Calibri"/>
              <a:ea typeface="Calibri"/>
              <a:cs typeface="Calibri"/>
              <a:sym typeface="Calibri"/>
            </a:endParaRPr>
          </a:p>
        </p:txBody>
      </p:sp>
      <p:sp>
        <p:nvSpPr>
          <p:cNvPr id="385" name="Google Shape;385;p34"/>
          <p:cNvSpPr txBox="1"/>
          <p:nvPr/>
        </p:nvSpPr>
        <p:spPr>
          <a:xfrm>
            <a:off x="3808088" y="1843500"/>
            <a:ext cx="15003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High	</a:t>
            </a:r>
            <a:endParaRPr sz="1600">
              <a:solidFill>
                <a:schemeClr val="lt1"/>
              </a:solidFill>
              <a:latin typeface="Calibri"/>
              <a:ea typeface="Calibri"/>
              <a:cs typeface="Calibri"/>
              <a:sym typeface="Calibri"/>
            </a:endParaRPr>
          </a:p>
        </p:txBody>
      </p:sp>
      <p:sp>
        <p:nvSpPr>
          <p:cNvPr id="386" name="Google Shape;386;p34"/>
          <p:cNvSpPr txBox="1"/>
          <p:nvPr/>
        </p:nvSpPr>
        <p:spPr>
          <a:xfrm>
            <a:off x="7379338" y="1843500"/>
            <a:ext cx="15003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High</a:t>
            </a:r>
            <a:endParaRPr sz="1600">
              <a:solidFill>
                <a:schemeClr val="lt1"/>
              </a:solidFill>
              <a:latin typeface="Calibri"/>
              <a:ea typeface="Calibri"/>
              <a:cs typeface="Calibri"/>
              <a:sym typeface="Calibri"/>
            </a:endParaRPr>
          </a:p>
        </p:txBody>
      </p:sp>
      <p:sp>
        <p:nvSpPr>
          <p:cNvPr id="387" name="Google Shape;387;p34"/>
          <p:cNvSpPr txBox="1"/>
          <p:nvPr/>
        </p:nvSpPr>
        <p:spPr>
          <a:xfrm>
            <a:off x="5576538" y="1843500"/>
            <a:ext cx="15003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Medium</a:t>
            </a:r>
            <a:endParaRPr sz="1600">
              <a:solidFill>
                <a:schemeClr val="lt1"/>
              </a:solidFill>
              <a:latin typeface="Calibri"/>
              <a:ea typeface="Calibri"/>
              <a:cs typeface="Calibri"/>
              <a:sym typeface="Calibri"/>
            </a:endParaRPr>
          </a:p>
        </p:txBody>
      </p:sp>
      <p:grpSp>
        <p:nvGrpSpPr>
          <p:cNvPr id="388" name="Google Shape;388;p34"/>
          <p:cNvGrpSpPr/>
          <p:nvPr/>
        </p:nvGrpSpPr>
        <p:grpSpPr>
          <a:xfrm>
            <a:off x="132175" y="1279423"/>
            <a:ext cx="1706055" cy="388988"/>
            <a:chOff x="0" y="0"/>
            <a:chExt cx="1102601" cy="1396725"/>
          </a:xfrm>
        </p:grpSpPr>
        <p:sp>
          <p:nvSpPr>
            <p:cNvPr id="389" name="Google Shape;389;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90" name="Google Shape;390;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91" name="Google Shape;391;p34"/>
          <p:cNvGrpSpPr/>
          <p:nvPr/>
        </p:nvGrpSpPr>
        <p:grpSpPr>
          <a:xfrm>
            <a:off x="1908025" y="1279423"/>
            <a:ext cx="1706055" cy="388988"/>
            <a:chOff x="0" y="0"/>
            <a:chExt cx="1102601" cy="1396725"/>
          </a:xfrm>
        </p:grpSpPr>
        <p:sp>
          <p:nvSpPr>
            <p:cNvPr id="392" name="Google Shape;392;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93" name="Google Shape;393;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94" name="Google Shape;394;p34"/>
          <p:cNvGrpSpPr/>
          <p:nvPr/>
        </p:nvGrpSpPr>
        <p:grpSpPr>
          <a:xfrm>
            <a:off x="3705200" y="1279423"/>
            <a:ext cx="1706055" cy="388988"/>
            <a:chOff x="0" y="0"/>
            <a:chExt cx="1102601" cy="1396725"/>
          </a:xfrm>
        </p:grpSpPr>
        <p:sp>
          <p:nvSpPr>
            <p:cNvPr id="395" name="Google Shape;395;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96" name="Google Shape;396;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397" name="Google Shape;397;p34"/>
          <p:cNvGrpSpPr/>
          <p:nvPr/>
        </p:nvGrpSpPr>
        <p:grpSpPr>
          <a:xfrm>
            <a:off x="7277125" y="1279423"/>
            <a:ext cx="1706055" cy="388988"/>
            <a:chOff x="0" y="0"/>
            <a:chExt cx="1102601" cy="1396725"/>
          </a:xfrm>
        </p:grpSpPr>
        <p:sp>
          <p:nvSpPr>
            <p:cNvPr id="398" name="Google Shape;398;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399" name="Google Shape;399;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grpSp>
        <p:nvGrpSpPr>
          <p:cNvPr id="400" name="Google Shape;400;p34"/>
          <p:cNvGrpSpPr/>
          <p:nvPr/>
        </p:nvGrpSpPr>
        <p:grpSpPr>
          <a:xfrm>
            <a:off x="5473650" y="1279423"/>
            <a:ext cx="1706055" cy="388988"/>
            <a:chOff x="0" y="0"/>
            <a:chExt cx="1102601" cy="1396725"/>
          </a:xfrm>
        </p:grpSpPr>
        <p:sp>
          <p:nvSpPr>
            <p:cNvPr id="401" name="Google Shape;401;p34"/>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39625" lIns="39625" spcFirstLastPara="1" rIns="39625" wrap="square" tIns="39625">
              <a:noAutofit/>
            </a:bodyPr>
            <a:lstStyle/>
            <a:p>
              <a:pPr indent="0" lvl="0" marL="0" rtl="0" algn="l">
                <a:spcBef>
                  <a:spcPts val="0"/>
                </a:spcBef>
                <a:spcAft>
                  <a:spcPts val="0"/>
                </a:spcAft>
                <a:buNone/>
              </a:pPr>
              <a:r>
                <a:t/>
              </a:r>
              <a:endParaRPr>
                <a:solidFill>
                  <a:schemeClr val="lt1"/>
                </a:solidFill>
              </a:endParaRPr>
            </a:p>
          </p:txBody>
        </p:sp>
        <p:sp>
          <p:nvSpPr>
            <p:cNvPr id="402" name="Google Shape;402;p34"/>
            <p:cNvSpPr txBox="1"/>
            <p:nvPr/>
          </p:nvSpPr>
          <p:spPr>
            <a:xfrm>
              <a:off x="0" y="85725"/>
              <a:ext cx="1102500" cy="1311000"/>
            </a:xfrm>
            <a:prstGeom prst="rect">
              <a:avLst/>
            </a:prstGeom>
            <a:noFill/>
            <a:ln>
              <a:noFill/>
            </a:ln>
          </p:spPr>
          <p:txBody>
            <a:bodyPr anchorCtr="0" anchor="ctr" bIns="22025" lIns="22025" spcFirstLastPara="1" rIns="22025" wrap="square" tIns="22025">
              <a:noAutofit/>
            </a:bodyPr>
            <a:lstStyle/>
            <a:p>
              <a:pPr indent="0" lvl="0" marL="0" marR="0" rtl="0" algn="ctr">
                <a:lnSpc>
                  <a:spcPct val="106944"/>
                </a:lnSpc>
                <a:spcBef>
                  <a:spcPts val="0"/>
                </a:spcBef>
                <a:spcAft>
                  <a:spcPts val="0"/>
                </a:spcAft>
                <a:buNone/>
              </a:pPr>
              <a:r>
                <a:t/>
              </a:r>
              <a:endParaRPr b="0" i="0" sz="780" u="none" cap="none" strike="noStrike">
                <a:solidFill>
                  <a:schemeClr val="lt1"/>
                </a:solidFill>
                <a:latin typeface="Calibri"/>
                <a:ea typeface="Calibri"/>
                <a:cs typeface="Calibri"/>
                <a:sym typeface="Calibri"/>
              </a:endParaRPr>
            </a:p>
          </p:txBody>
        </p:sp>
      </p:grpSp>
      <p:sp>
        <p:nvSpPr>
          <p:cNvPr id="403" name="Google Shape;403;p34"/>
          <p:cNvSpPr txBox="1"/>
          <p:nvPr/>
        </p:nvSpPr>
        <p:spPr>
          <a:xfrm>
            <a:off x="337800" y="1299463"/>
            <a:ext cx="12948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Ease of Entry</a:t>
            </a:r>
            <a:endParaRPr sz="1600">
              <a:solidFill>
                <a:schemeClr val="lt1"/>
              </a:solidFill>
              <a:latin typeface="Calibri"/>
              <a:ea typeface="Calibri"/>
              <a:cs typeface="Calibri"/>
              <a:sym typeface="Calibri"/>
            </a:endParaRPr>
          </a:p>
        </p:txBody>
      </p:sp>
      <p:sp>
        <p:nvSpPr>
          <p:cNvPr id="404" name="Google Shape;404;p34"/>
          <p:cNvSpPr txBox="1"/>
          <p:nvPr/>
        </p:nvSpPr>
        <p:spPr>
          <a:xfrm>
            <a:off x="2113650" y="1299463"/>
            <a:ext cx="12948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Buyer Power</a:t>
            </a:r>
            <a:endParaRPr sz="1600">
              <a:solidFill>
                <a:schemeClr val="lt1"/>
              </a:solidFill>
              <a:latin typeface="Calibri"/>
              <a:ea typeface="Calibri"/>
              <a:cs typeface="Calibri"/>
              <a:sym typeface="Calibri"/>
            </a:endParaRPr>
          </a:p>
        </p:txBody>
      </p:sp>
      <p:sp>
        <p:nvSpPr>
          <p:cNvPr id="405" name="Google Shape;405;p34"/>
          <p:cNvSpPr txBox="1"/>
          <p:nvPr/>
        </p:nvSpPr>
        <p:spPr>
          <a:xfrm>
            <a:off x="3808075" y="1299463"/>
            <a:ext cx="15003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Supplier Power</a:t>
            </a:r>
            <a:endParaRPr sz="1600">
              <a:solidFill>
                <a:schemeClr val="lt1"/>
              </a:solidFill>
              <a:latin typeface="Calibri"/>
              <a:ea typeface="Calibri"/>
              <a:cs typeface="Calibri"/>
              <a:sym typeface="Calibri"/>
            </a:endParaRPr>
          </a:p>
        </p:txBody>
      </p:sp>
      <p:sp>
        <p:nvSpPr>
          <p:cNvPr id="406" name="Google Shape;406;p34"/>
          <p:cNvSpPr txBox="1"/>
          <p:nvPr/>
        </p:nvSpPr>
        <p:spPr>
          <a:xfrm>
            <a:off x="7379325" y="1299463"/>
            <a:ext cx="15003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Industry Rivalry</a:t>
            </a:r>
            <a:endParaRPr sz="1600">
              <a:solidFill>
                <a:schemeClr val="lt1"/>
              </a:solidFill>
              <a:latin typeface="Calibri"/>
              <a:ea typeface="Calibri"/>
              <a:cs typeface="Calibri"/>
              <a:sym typeface="Calibri"/>
            </a:endParaRPr>
          </a:p>
        </p:txBody>
      </p:sp>
      <p:sp>
        <p:nvSpPr>
          <p:cNvPr id="407" name="Google Shape;407;p34"/>
          <p:cNvSpPr txBox="1"/>
          <p:nvPr/>
        </p:nvSpPr>
        <p:spPr>
          <a:xfrm>
            <a:off x="5576525" y="1299463"/>
            <a:ext cx="1500300" cy="3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Calibri"/>
                <a:ea typeface="Calibri"/>
                <a:cs typeface="Calibri"/>
                <a:sym typeface="Calibri"/>
              </a:rPr>
              <a:t>Substitution</a:t>
            </a:r>
            <a:endParaRPr sz="1600">
              <a:solidFill>
                <a:schemeClr val="lt1"/>
              </a:solidFill>
              <a:latin typeface="Calibri"/>
              <a:ea typeface="Calibri"/>
              <a:cs typeface="Calibri"/>
              <a:sym typeface="Calibri"/>
            </a:endParaRPr>
          </a:p>
        </p:txBody>
      </p:sp>
      <p:sp>
        <p:nvSpPr>
          <p:cNvPr id="408" name="Google Shape;408;p34"/>
          <p:cNvSpPr txBox="1"/>
          <p:nvPr/>
        </p:nvSpPr>
        <p:spPr>
          <a:xfrm>
            <a:off x="281825" y="2440900"/>
            <a:ext cx="14496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High capital Costs, heavy regulations, established players, and resource constraints make it very difficult for new companies to get into the energy sector.</a:t>
            </a:r>
            <a:endParaRPr sz="1200">
              <a:solidFill>
                <a:schemeClr val="lt1"/>
              </a:solidFill>
              <a:latin typeface="Calibri"/>
              <a:ea typeface="Calibri"/>
              <a:cs typeface="Calibri"/>
              <a:sym typeface="Calibri"/>
            </a:endParaRPr>
          </a:p>
        </p:txBody>
      </p:sp>
      <p:sp>
        <p:nvSpPr>
          <p:cNvPr id="409" name="Google Shape;409;p34"/>
          <p:cNvSpPr txBox="1"/>
          <p:nvPr/>
        </p:nvSpPr>
        <p:spPr>
          <a:xfrm>
            <a:off x="2036250" y="2470688"/>
            <a:ext cx="14496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Oil and gas are some of the most used commodities in the world and their demand is inelastic- consumers need energy regardless of price swings.</a:t>
            </a:r>
            <a:endParaRPr sz="1200">
              <a:solidFill>
                <a:schemeClr val="lt1"/>
              </a:solidFill>
              <a:latin typeface="Calibri"/>
              <a:ea typeface="Calibri"/>
              <a:cs typeface="Calibri"/>
              <a:sym typeface="Calibri"/>
            </a:endParaRPr>
          </a:p>
        </p:txBody>
      </p:sp>
      <p:sp>
        <p:nvSpPr>
          <p:cNvPr id="410" name="Google Shape;410;p34"/>
          <p:cNvSpPr txBox="1"/>
          <p:nvPr/>
        </p:nvSpPr>
        <p:spPr>
          <a:xfrm>
            <a:off x="3825950" y="2440888"/>
            <a:ext cx="14496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Key Suppliers in oil fields, drilling, and OPEC nations hold significant leverage. OPEC+ has very high control on global output and can manipulate oil prices.</a:t>
            </a:r>
            <a:endParaRPr sz="1200">
              <a:solidFill>
                <a:schemeClr val="lt1"/>
              </a:solidFill>
              <a:latin typeface="Calibri"/>
              <a:ea typeface="Calibri"/>
              <a:cs typeface="Calibri"/>
              <a:sym typeface="Calibri"/>
            </a:endParaRPr>
          </a:p>
        </p:txBody>
      </p:sp>
      <p:sp>
        <p:nvSpPr>
          <p:cNvPr id="411" name="Google Shape;411;p34"/>
          <p:cNvSpPr txBox="1"/>
          <p:nvPr/>
        </p:nvSpPr>
        <p:spPr>
          <a:xfrm>
            <a:off x="7432175" y="2440888"/>
            <a:ext cx="14496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There are many large global players such as Exxon, Chevron, and Shell who all compete for market share.</a:t>
            </a:r>
            <a:endParaRPr sz="1200">
              <a:solidFill>
                <a:schemeClr val="lt1"/>
              </a:solidFill>
              <a:latin typeface="Calibri"/>
              <a:ea typeface="Calibri"/>
              <a:cs typeface="Calibri"/>
              <a:sym typeface="Calibri"/>
            </a:endParaRPr>
          </a:p>
        </p:txBody>
      </p:sp>
      <p:sp>
        <p:nvSpPr>
          <p:cNvPr id="412" name="Google Shape;412;p34"/>
          <p:cNvSpPr txBox="1"/>
          <p:nvPr/>
        </p:nvSpPr>
        <p:spPr>
          <a:xfrm>
            <a:off x="5588200" y="2470675"/>
            <a:ext cx="14496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The risk of substitution rises as the world transitions toward cleaner energy with the rise of electric vehicles for example.</a:t>
            </a:r>
            <a:endParaRPr sz="12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16" name="Shape 416"/>
        <p:cNvGrpSpPr/>
        <p:nvPr/>
      </p:nvGrpSpPr>
      <p:grpSpPr>
        <a:xfrm>
          <a:off x="0" y="0"/>
          <a:ext cx="0" cy="0"/>
          <a:chOff x="0" y="0"/>
          <a:chExt cx="0" cy="0"/>
        </a:xfrm>
      </p:grpSpPr>
      <p:sp>
        <p:nvSpPr>
          <p:cNvPr id="417" name="Google Shape;417;p35"/>
          <p:cNvSpPr txBox="1"/>
          <p:nvPr/>
        </p:nvSpPr>
        <p:spPr>
          <a:xfrm>
            <a:off x="73175" y="870625"/>
            <a:ext cx="4108500" cy="8571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lang="en" sz="2900">
                <a:solidFill>
                  <a:srgbClr val="3A855D"/>
                </a:solidFill>
                <a:latin typeface="Calibri"/>
                <a:ea typeface="Calibri"/>
                <a:cs typeface="Calibri"/>
                <a:sym typeface="Calibri"/>
              </a:rPr>
              <a:t>Supply Expansions</a:t>
            </a:r>
            <a:endParaRPr sz="2900">
              <a:solidFill>
                <a:srgbClr val="3A855D"/>
              </a:solidFill>
              <a:latin typeface="Calibri"/>
              <a:ea typeface="Calibri"/>
              <a:cs typeface="Calibri"/>
              <a:sym typeface="Calibri"/>
            </a:endParaRPr>
          </a:p>
          <a:p>
            <a:pPr indent="0" lvl="0" marL="0" marR="0" rtl="0" algn="l">
              <a:lnSpc>
                <a:spcPct val="95999"/>
              </a:lnSpc>
              <a:spcBef>
                <a:spcPts val="0"/>
              </a:spcBef>
              <a:spcAft>
                <a:spcPts val="0"/>
              </a:spcAft>
              <a:buNone/>
            </a:pPr>
            <a:r>
              <a:t/>
            </a:r>
            <a:endParaRPr sz="2900">
              <a:solidFill>
                <a:srgbClr val="3A855D"/>
              </a:solidFill>
              <a:latin typeface="Public Sans"/>
              <a:ea typeface="Public Sans"/>
              <a:cs typeface="Public Sans"/>
              <a:sym typeface="Public Sans"/>
            </a:endParaRPr>
          </a:p>
        </p:txBody>
      </p:sp>
      <p:grpSp>
        <p:nvGrpSpPr>
          <p:cNvPr id="418" name="Google Shape;418;p35"/>
          <p:cNvGrpSpPr/>
          <p:nvPr/>
        </p:nvGrpSpPr>
        <p:grpSpPr>
          <a:xfrm rot="5400000">
            <a:off x="4703193" y="-3418787"/>
            <a:ext cx="130617" cy="9536990"/>
            <a:chOff x="0" y="-107300"/>
            <a:chExt cx="87993" cy="3469384"/>
          </a:xfrm>
        </p:grpSpPr>
        <p:sp>
          <p:nvSpPr>
            <p:cNvPr id="419" name="Google Shape;419;p35"/>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420" name="Google Shape;420;p35"/>
            <p:cNvSpPr txBox="1"/>
            <p:nvPr/>
          </p:nvSpPr>
          <p:spPr>
            <a:xfrm>
              <a:off x="0" y="-107300"/>
              <a:ext cx="87900" cy="34692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grpSp>
        <p:nvGrpSpPr>
          <p:cNvPr id="421" name="Google Shape;421;p35"/>
          <p:cNvGrpSpPr/>
          <p:nvPr/>
        </p:nvGrpSpPr>
        <p:grpSpPr>
          <a:xfrm>
            <a:off x="4514875" y="1258203"/>
            <a:ext cx="114250" cy="3915547"/>
            <a:chOff x="0" y="-107300"/>
            <a:chExt cx="87993" cy="3469384"/>
          </a:xfrm>
        </p:grpSpPr>
        <p:sp>
          <p:nvSpPr>
            <p:cNvPr id="422" name="Google Shape;422;p35"/>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423" name="Google Shape;423;p35"/>
            <p:cNvSpPr txBox="1"/>
            <p:nvPr/>
          </p:nvSpPr>
          <p:spPr>
            <a:xfrm>
              <a:off x="0" y="-107300"/>
              <a:ext cx="87900" cy="34692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sp>
        <p:nvSpPr>
          <p:cNvPr id="424" name="Google Shape;424;p35"/>
          <p:cNvSpPr txBox="1"/>
          <p:nvPr/>
        </p:nvSpPr>
        <p:spPr>
          <a:xfrm>
            <a:off x="4643750" y="752500"/>
            <a:ext cx="4225500" cy="5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3A855D"/>
                </a:solidFill>
                <a:latin typeface="Calibri"/>
                <a:ea typeface="Calibri"/>
                <a:cs typeface="Calibri"/>
                <a:sym typeface="Calibri"/>
              </a:rPr>
              <a:t>Supply Constraints</a:t>
            </a:r>
            <a:endParaRPr sz="2900">
              <a:solidFill>
                <a:srgbClr val="3A855D"/>
              </a:solidFill>
              <a:latin typeface="Calibri"/>
              <a:ea typeface="Calibri"/>
              <a:cs typeface="Calibri"/>
              <a:sym typeface="Calibri"/>
            </a:endParaRPr>
          </a:p>
        </p:txBody>
      </p:sp>
      <p:sp>
        <p:nvSpPr>
          <p:cNvPr id="425" name="Google Shape;425;p35"/>
          <p:cNvSpPr txBox="1"/>
          <p:nvPr/>
        </p:nvSpPr>
        <p:spPr>
          <a:xfrm>
            <a:off x="126875" y="1415025"/>
            <a:ext cx="4001100" cy="4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-Increased investiture into offshore drilling efforts in areas with low regulatory thresholds Brazil, Gayana and Middle East</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26" name="Google Shape;426;p35"/>
          <p:cNvSpPr txBox="1"/>
          <p:nvPr/>
        </p:nvSpPr>
        <p:spPr>
          <a:xfrm>
            <a:off x="126875" y="2327700"/>
            <a:ext cx="3815700" cy="4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-LNG facility moratorium lifted by Trump administration lends itself to increased supply within 3-7 years</a:t>
            </a:r>
            <a:endParaRPr sz="1600">
              <a:solidFill>
                <a:schemeClr val="dk1"/>
              </a:solidFill>
              <a:latin typeface="Calibri"/>
              <a:ea typeface="Calibri"/>
              <a:cs typeface="Calibri"/>
              <a:sym typeface="Calibri"/>
            </a:endParaRPr>
          </a:p>
        </p:txBody>
      </p:sp>
      <p:sp>
        <p:nvSpPr>
          <p:cNvPr id="427" name="Google Shape;427;p35"/>
          <p:cNvSpPr txBox="1"/>
          <p:nvPr/>
        </p:nvSpPr>
        <p:spPr>
          <a:xfrm>
            <a:off x="126875" y="3181825"/>
            <a:ext cx="3786300" cy="5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-Discovery of offshore deposits in Brazil, Gayana, Gulf of Mexico, extended shale layer in Permian Basin, coast of Poland and numerous in the Middle East</a:t>
            </a:r>
            <a:endParaRPr sz="1600">
              <a:solidFill>
                <a:schemeClr val="dk1"/>
              </a:solidFill>
              <a:latin typeface="Calibri"/>
              <a:ea typeface="Calibri"/>
              <a:cs typeface="Calibri"/>
              <a:sym typeface="Calibri"/>
            </a:endParaRPr>
          </a:p>
        </p:txBody>
      </p:sp>
      <p:sp>
        <p:nvSpPr>
          <p:cNvPr id="428" name="Google Shape;428;p35"/>
          <p:cNvSpPr txBox="1"/>
          <p:nvPr/>
        </p:nvSpPr>
        <p:spPr>
          <a:xfrm>
            <a:off x="126875" y="4352425"/>
            <a:ext cx="3688800" cy="6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-Growing demand in East Asia and Europe for LNG  </a:t>
            </a:r>
            <a:endParaRPr sz="1600">
              <a:solidFill>
                <a:schemeClr val="dk1"/>
              </a:solidFill>
              <a:latin typeface="Calibri"/>
              <a:ea typeface="Calibri"/>
              <a:cs typeface="Calibri"/>
              <a:sym typeface="Calibri"/>
            </a:endParaRPr>
          </a:p>
        </p:txBody>
      </p:sp>
      <p:sp>
        <p:nvSpPr>
          <p:cNvPr id="429" name="Google Shape;429;p35"/>
          <p:cNvSpPr txBox="1"/>
          <p:nvPr/>
        </p:nvSpPr>
        <p:spPr>
          <a:xfrm>
            <a:off x="4811100" y="1415025"/>
            <a:ext cx="4225500" cy="8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-Geopolitical tensions:  Wars in the Middle East and Ukraine fuel uncertainty and strain supply lines (i.e. Ukraine hitting Russian oil infrastructure and Iranian supply issues)</a:t>
            </a:r>
            <a:endParaRPr sz="1600">
              <a:solidFill>
                <a:schemeClr val="dk1"/>
              </a:solidFill>
              <a:latin typeface="Calibri"/>
              <a:ea typeface="Calibri"/>
              <a:cs typeface="Calibri"/>
              <a:sym typeface="Calibri"/>
            </a:endParaRPr>
          </a:p>
        </p:txBody>
      </p:sp>
      <p:sp>
        <p:nvSpPr>
          <p:cNvPr id="430" name="Google Shape;430;p35"/>
          <p:cNvSpPr txBox="1"/>
          <p:nvPr/>
        </p:nvSpPr>
        <p:spPr>
          <a:xfrm>
            <a:off x="4780400" y="2620900"/>
            <a:ext cx="4059600" cy="4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-Self imposed production limits (from both OPEC+ and the US) goal is to keep oil prices high but can lead to a supply shock if Russian and Iranian supplies (or the Red Sea supply route) are simultaneously disrupted</a:t>
            </a:r>
            <a:endParaRPr sz="1600">
              <a:solidFill>
                <a:schemeClr val="dk1"/>
              </a:solidFill>
              <a:latin typeface="Calibri"/>
              <a:ea typeface="Calibri"/>
              <a:cs typeface="Calibri"/>
              <a:sym typeface="Calibri"/>
            </a:endParaRPr>
          </a:p>
        </p:txBody>
      </p:sp>
      <p:sp>
        <p:nvSpPr>
          <p:cNvPr id="431" name="Google Shape;431;p35"/>
          <p:cNvSpPr txBox="1"/>
          <p:nvPr/>
        </p:nvSpPr>
        <p:spPr>
          <a:xfrm>
            <a:off x="4780400" y="4008425"/>
            <a:ext cx="3952200" cy="5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-Inconsistent policy and regulatory landscapes have left midstream constraints (pipeline capacity and LNG terminals) underdeveloped </a:t>
            </a:r>
            <a:endParaRPr sz="1600">
              <a:solidFill>
                <a:schemeClr val="dk1"/>
              </a:solidFill>
              <a:latin typeface="Calibri"/>
              <a:ea typeface="Calibri"/>
              <a:cs typeface="Calibri"/>
              <a:sym typeface="Calibri"/>
            </a:endParaRPr>
          </a:p>
        </p:txBody>
      </p:sp>
      <p:grpSp>
        <p:nvGrpSpPr>
          <p:cNvPr id="432" name="Google Shape;432;p35"/>
          <p:cNvGrpSpPr/>
          <p:nvPr/>
        </p:nvGrpSpPr>
        <p:grpSpPr>
          <a:xfrm rot="5400000">
            <a:off x="6872077" y="308716"/>
            <a:ext cx="744595" cy="127152"/>
            <a:chOff x="0" y="-28580"/>
            <a:chExt cx="7796805" cy="1524600"/>
          </a:xfrm>
        </p:grpSpPr>
        <p:sp>
          <p:nvSpPr>
            <p:cNvPr id="433" name="Google Shape;433;p3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34" name="Google Shape;434;p3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5" name="Google Shape;435;p35"/>
          <p:cNvGrpSpPr/>
          <p:nvPr/>
        </p:nvGrpSpPr>
        <p:grpSpPr>
          <a:xfrm>
            <a:off x="7180800" y="703200"/>
            <a:ext cx="1983507" cy="127152"/>
            <a:chOff x="0" y="-28580"/>
            <a:chExt cx="7796805" cy="1524600"/>
          </a:xfrm>
        </p:grpSpPr>
        <p:sp>
          <p:nvSpPr>
            <p:cNvPr id="436" name="Google Shape;436;p3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37" name="Google Shape;437;p3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41" name="Shape 441"/>
        <p:cNvGrpSpPr/>
        <p:nvPr/>
      </p:nvGrpSpPr>
      <p:grpSpPr>
        <a:xfrm>
          <a:off x="0" y="0"/>
          <a:ext cx="0" cy="0"/>
          <a:chOff x="0" y="0"/>
          <a:chExt cx="0" cy="0"/>
        </a:xfrm>
      </p:grpSpPr>
      <p:grpSp>
        <p:nvGrpSpPr>
          <p:cNvPr id="442" name="Google Shape;442;p36"/>
          <p:cNvGrpSpPr/>
          <p:nvPr/>
        </p:nvGrpSpPr>
        <p:grpSpPr>
          <a:xfrm>
            <a:off x="571750" y="1688276"/>
            <a:ext cx="2172675" cy="3174197"/>
            <a:chOff x="0" y="0"/>
            <a:chExt cx="1102601" cy="1396725"/>
          </a:xfrm>
        </p:grpSpPr>
        <p:sp>
          <p:nvSpPr>
            <p:cNvPr id="443" name="Google Shape;443;p36"/>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50475" lIns="50475" spcFirstLastPara="1" rIns="50475" wrap="square" tIns="50475">
              <a:noAutofit/>
            </a:bodyPr>
            <a:lstStyle/>
            <a:p>
              <a:pPr indent="0" lvl="0" marL="0" rtl="0" algn="l">
                <a:spcBef>
                  <a:spcPts val="0"/>
                </a:spcBef>
                <a:spcAft>
                  <a:spcPts val="0"/>
                </a:spcAft>
                <a:buNone/>
              </a:pPr>
              <a:r>
                <a:t/>
              </a:r>
              <a:endParaRPr/>
            </a:p>
          </p:txBody>
        </p:sp>
        <p:sp>
          <p:nvSpPr>
            <p:cNvPr id="444" name="Google Shape;444;p36"/>
            <p:cNvSpPr txBox="1"/>
            <p:nvPr/>
          </p:nvSpPr>
          <p:spPr>
            <a:xfrm>
              <a:off x="0" y="85725"/>
              <a:ext cx="1102500" cy="1311000"/>
            </a:xfrm>
            <a:prstGeom prst="rect">
              <a:avLst/>
            </a:prstGeom>
            <a:noFill/>
            <a:ln>
              <a:noFill/>
            </a:ln>
          </p:spPr>
          <p:txBody>
            <a:bodyPr anchorCtr="0" anchor="ctr" bIns="28025" lIns="28025" spcFirstLastPara="1" rIns="28025" wrap="square" tIns="28025">
              <a:noAutofit/>
            </a:bodyPr>
            <a:lstStyle/>
            <a:p>
              <a:pPr indent="0" lvl="0" marL="0" marR="0" rtl="0" algn="ctr">
                <a:lnSpc>
                  <a:spcPct val="106944"/>
                </a:lnSpc>
                <a:spcBef>
                  <a:spcPts val="0"/>
                </a:spcBef>
                <a:spcAft>
                  <a:spcPts val="0"/>
                </a:spcAft>
                <a:buNone/>
              </a:pPr>
              <a:r>
                <a:t/>
              </a:r>
              <a:endParaRPr b="0" i="0" sz="993" u="none" cap="none" strike="noStrike">
                <a:solidFill>
                  <a:schemeClr val="dk1"/>
                </a:solidFill>
                <a:latin typeface="Calibri"/>
                <a:ea typeface="Calibri"/>
                <a:cs typeface="Calibri"/>
                <a:sym typeface="Calibri"/>
              </a:endParaRPr>
            </a:p>
          </p:txBody>
        </p:sp>
      </p:grpSp>
      <p:grpSp>
        <p:nvGrpSpPr>
          <p:cNvPr id="445" name="Google Shape;445;p36"/>
          <p:cNvGrpSpPr/>
          <p:nvPr/>
        </p:nvGrpSpPr>
        <p:grpSpPr>
          <a:xfrm>
            <a:off x="3485655" y="1688276"/>
            <a:ext cx="2172675" cy="3174197"/>
            <a:chOff x="0" y="0"/>
            <a:chExt cx="1102601" cy="1396725"/>
          </a:xfrm>
        </p:grpSpPr>
        <p:sp>
          <p:nvSpPr>
            <p:cNvPr id="446" name="Google Shape;446;p36"/>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50475" lIns="50475" spcFirstLastPara="1" rIns="50475" wrap="square" tIns="50475">
              <a:noAutofit/>
            </a:bodyPr>
            <a:lstStyle/>
            <a:p>
              <a:pPr indent="0" lvl="0" marL="0" rtl="0" algn="l">
                <a:spcBef>
                  <a:spcPts val="0"/>
                </a:spcBef>
                <a:spcAft>
                  <a:spcPts val="0"/>
                </a:spcAft>
                <a:buNone/>
              </a:pPr>
              <a:r>
                <a:t/>
              </a:r>
              <a:endParaRPr/>
            </a:p>
          </p:txBody>
        </p:sp>
        <p:sp>
          <p:nvSpPr>
            <p:cNvPr id="447" name="Google Shape;447;p36"/>
            <p:cNvSpPr txBox="1"/>
            <p:nvPr/>
          </p:nvSpPr>
          <p:spPr>
            <a:xfrm>
              <a:off x="0" y="85725"/>
              <a:ext cx="1102500" cy="1311000"/>
            </a:xfrm>
            <a:prstGeom prst="rect">
              <a:avLst/>
            </a:prstGeom>
            <a:noFill/>
            <a:ln>
              <a:noFill/>
            </a:ln>
          </p:spPr>
          <p:txBody>
            <a:bodyPr anchorCtr="0" anchor="ctr" bIns="28025" lIns="28025" spcFirstLastPara="1" rIns="28025" wrap="square" tIns="28025">
              <a:noAutofit/>
            </a:bodyPr>
            <a:lstStyle/>
            <a:p>
              <a:pPr indent="0" lvl="0" marL="0" marR="0" rtl="0" algn="ctr">
                <a:lnSpc>
                  <a:spcPct val="106944"/>
                </a:lnSpc>
                <a:spcBef>
                  <a:spcPts val="0"/>
                </a:spcBef>
                <a:spcAft>
                  <a:spcPts val="0"/>
                </a:spcAft>
                <a:buNone/>
              </a:pPr>
              <a:r>
                <a:t/>
              </a:r>
              <a:endParaRPr b="0" i="0" sz="993" u="none" cap="none" strike="noStrike">
                <a:solidFill>
                  <a:schemeClr val="dk1"/>
                </a:solidFill>
                <a:latin typeface="Calibri"/>
                <a:ea typeface="Calibri"/>
                <a:cs typeface="Calibri"/>
                <a:sym typeface="Calibri"/>
              </a:endParaRPr>
            </a:p>
          </p:txBody>
        </p:sp>
      </p:grpSp>
      <p:grpSp>
        <p:nvGrpSpPr>
          <p:cNvPr id="448" name="Google Shape;448;p36"/>
          <p:cNvGrpSpPr/>
          <p:nvPr/>
        </p:nvGrpSpPr>
        <p:grpSpPr>
          <a:xfrm>
            <a:off x="6399549" y="1651826"/>
            <a:ext cx="2172675" cy="3174197"/>
            <a:chOff x="0" y="0"/>
            <a:chExt cx="1102601" cy="1396725"/>
          </a:xfrm>
        </p:grpSpPr>
        <p:sp>
          <p:nvSpPr>
            <p:cNvPr id="449" name="Google Shape;449;p36"/>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50475" lIns="50475" spcFirstLastPara="1" rIns="50475" wrap="square" tIns="50475">
              <a:noAutofit/>
            </a:bodyPr>
            <a:lstStyle/>
            <a:p>
              <a:pPr indent="0" lvl="0" marL="0" rtl="0" algn="l">
                <a:spcBef>
                  <a:spcPts val="0"/>
                </a:spcBef>
                <a:spcAft>
                  <a:spcPts val="0"/>
                </a:spcAft>
                <a:buNone/>
              </a:pPr>
              <a:r>
                <a:t/>
              </a:r>
              <a:endParaRPr/>
            </a:p>
          </p:txBody>
        </p:sp>
        <p:sp>
          <p:nvSpPr>
            <p:cNvPr id="450" name="Google Shape;450;p36"/>
            <p:cNvSpPr txBox="1"/>
            <p:nvPr/>
          </p:nvSpPr>
          <p:spPr>
            <a:xfrm>
              <a:off x="0" y="85725"/>
              <a:ext cx="1102500" cy="1311000"/>
            </a:xfrm>
            <a:prstGeom prst="rect">
              <a:avLst/>
            </a:prstGeom>
            <a:noFill/>
            <a:ln>
              <a:noFill/>
            </a:ln>
          </p:spPr>
          <p:txBody>
            <a:bodyPr anchorCtr="0" anchor="ctr" bIns="28025" lIns="28025" spcFirstLastPara="1" rIns="28025" wrap="square" tIns="28025">
              <a:noAutofit/>
            </a:bodyPr>
            <a:lstStyle/>
            <a:p>
              <a:pPr indent="0" lvl="0" marL="0" marR="0" rtl="0" algn="ctr">
                <a:lnSpc>
                  <a:spcPct val="106944"/>
                </a:lnSpc>
                <a:spcBef>
                  <a:spcPts val="0"/>
                </a:spcBef>
                <a:spcAft>
                  <a:spcPts val="0"/>
                </a:spcAft>
                <a:buNone/>
              </a:pPr>
              <a:r>
                <a:t/>
              </a:r>
              <a:endParaRPr b="0" i="0" sz="993" u="none" cap="none" strike="noStrike">
                <a:solidFill>
                  <a:schemeClr val="dk1"/>
                </a:solidFill>
                <a:latin typeface="Calibri"/>
                <a:ea typeface="Calibri"/>
                <a:cs typeface="Calibri"/>
                <a:sym typeface="Calibri"/>
              </a:endParaRPr>
            </a:p>
          </p:txBody>
        </p:sp>
      </p:grpSp>
      <p:sp>
        <p:nvSpPr>
          <p:cNvPr id="451" name="Google Shape;451;p36"/>
          <p:cNvSpPr txBox="1"/>
          <p:nvPr/>
        </p:nvSpPr>
        <p:spPr>
          <a:xfrm>
            <a:off x="1083138" y="764975"/>
            <a:ext cx="6977700" cy="6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200">
                <a:solidFill>
                  <a:srgbClr val="3A855D"/>
                </a:solidFill>
                <a:latin typeface="Calibri"/>
                <a:ea typeface="Calibri"/>
                <a:cs typeface="Calibri"/>
                <a:sym typeface="Calibri"/>
              </a:rPr>
              <a:t>Supply-Demand Interaction</a:t>
            </a:r>
            <a:endParaRPr sz="4200">
              <a:solidFill>
                <a:srgbClr val="3A855D"/>
              </a:solidFill>
              <a:latin typeface="Calibri"/>
              <a:ea typeface="Calibri"/>
              <a:cs typeface="Calibri"/>
              <a:sym typeface="Calibri"/>
            </a:endParaRPr>
          </a:p>
        </p:txBody>
      </p:sp>
      <p:sp>
        <p:nvSpPr>
          <p:cNvPr id="452" name="Google Shape;452;p36"/>
          <p:cNvSpPr txBox="1"/>
          <p:nvPr/>
        </p:nvSpPr>
        <p:spPr>
          <a:xfrm>
            <a:off x="706650" y="1781377"/>
            <a:ext cx="1902900" cy="29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Calibri"/>
                <a:ea typeface="Calibri"/>
                <a:cs typeface="Calibri"/>
                <a:sym typeface="Calibri"/>
              </a:rPr>
              <a:t>-Companies globally (excluding Russia) are practicing a disciplined approach to feeding demand in an attempt to keep crude oil prices (Brent) within the $70-$90 range</a:t>
            </a:r>
            <a:endParaRPr sz="1600">
              <a:solidFill>
                <a:schemeClr val="lt1"/>
              </a:solidFill>
              <a:latin typeface="Calibri"/>
              <a:ea typeface="Calibri"/>
              <a:cs typeface="Calibri"/>
              <a:sym typeface="Calibri"/>
            </a:endParaRPr>
          </a:p>
        </p:txBody>
      </p:sp>
      <p:sp>
        <p:nvSpPr>
          <p:cNvPr id="453" name="Google Shape;453;p36"/>
          <p:cNvSpPr txBox="1"/>
          <p:nvPr/>
        </p:nvSpPr>
        <p:spPr>
          <a:xfrm>
            <a:off x="3571044" y="1781377"/>
            <a:ext cx="2001900" cy="28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Calibri"/>
                <a:ea typeface="Calibri"/>
                <a:cs typeface="Calibri"/>
                <a:sym typeface="Calibri"/>
              </a:rPr>
              <a:t>-This approach is successful as Russian and Iranian supply remain uncertain  (bombing, sanctions, terrorism, etc.) therefore </a:t>
            </a:r>
            <a:r>
              <a:rPr lang="en" sz="1600">
                <a:solidFill>
                  <a:schemeClr val="lt1"/>
                </a:solidFill>
                <a:latin typeface="Calibri"/>
                <a:ea typeface="Calibri"/>
                <a:cs typeface="Calibri"/>
                <a:sym typeface="Calibri"/>
              </a:rPr>
              <a:t>supply has</a:t>
            </a:r>
            <a:r>
              <a:rPr lang="en" sz="1600">
                <a:solidFill>
                  <a:schemeClr val="lt1"/>
                </a:solidFill>
                <a:latin typeface="Calibri"/>
                <a:ea typeface="Calibri"/>
                <a:cs typeface="Calibri"/>
                <a:sym typeface="Calibri"/>
              </a:rPr>
              <a:t> been artificially lowered while Europe has </a:t>
            </a:r>
            <a:r>
              <a:rPr lang="en" sz="1600">
                <a:solidFill>
                  <a:schemeClr val="lt1"/>
                </a:solidFill>
                <a:latin typeface="Calibri"/>
                <a:ea typeface="Calibri"/>
                <a:cs typeface="Calibri"/>
                <a:sym typeface="Calibri"/>
              </a:rPr>
              <a:t>largely reentered the market (much less Russian gas)</a:t>
            </a:r>
            <a:endParaRPr sz="1600">
              <a:solidFill>
                <a:schemeClr val="lt1"/>
              </a:solidFill>
              <a:latin typeface="Calibri"/>
              <a:ea typeface="Calibri"/>
              <a:cs typeface="Calibri"/>
              <a:sym typeface="Calibri"/>
            </a:endParaRPr>
          </a:p>
        </p:txBody>
      </p:sp>
      <p:sp>
        <p:nvSpPr>
          <p:cNvPr id="454" name="Google Shape;454;p36"/>
          <p:cNvSpPr txBox="1"/>
          <p:nvPr/>
        </p:nvSpPr>
        <p:spPr>
          <a:xfrm>
            <a:off x="6451026" y="1781371"/>
            <a:ext cx="2069700" cy="26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Calibri"/>
                <a:ea typeface="Calibri"/>
                <a:cs typeface="Calibri"/>
                <a:sym typeface="Calibri"/>
              </a:rPr>
              <a:t>-The tricky junction is scaling infrastructure development to match artificially lowered production as development is expensive and requires multiple years per project </a:t>
            </a:r>
            <a:endParaRPr sz="1600">
              <a:solidFill>
                <a:schemeClr val="lt1"/>
              </a:solidFill>
              <a:latin typeface="Calibri"/>
              <a:ea typeface="Calibri"/>
              <a:cs typeface="Calibri"/>
              <a:sym typeface="Calibri"/>
            </a:endParaRPr>
          </a:p>
        </p:txBody>
      </p:sp>
      <p:grpSp>
        <p:nvGrpSpPr>
          <p:cNvPr id="455" name="Google Shape;455;p36"/>
          <p:cNvGrpSpPr/>
          <p:nvPr/>
        </p:nvGrpSpPr>
        <p:grpSpPr>
          <a:xfrm rot="5400000">
            <a:off x="6872077" y="308716"/>
            <a:ext cx="744595" cy="127152"/>
            <a:chOff x="0" y="-28580"/>
            <a:chExt cx="7796805" cy="1524600"/>
          </a:xfrm>
        </p:grpSpPr>
        <p:sp>
          <p:nvSpPr>
            <p:cNvPr id="456" name="Google Shape;456;p3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57" name="Google Shape;457;p3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8" name="Google Shape;458;p36"/>
          <p:cNvGrpSpPr/>
          <p:nvPr/>
        </p:nvGrpSpPr>
        <p:grpSpPr>
          <a:xfrm>
            <a:off x="7180800" y="703200"/>
            <a:ext cx="1983507" cy="127152"/>
            <a:chOff x="0" y="-28580"/>
            <a:chExt cx="7796805" cy="1524600"/>
          </a:xfrm>
        </p:grpSpPr>
        <p:sp>
          <p:nvSpPr>
            <p:cNvPr id="459" name="Google Shape;459;p3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60" name="Google Shape;460;p3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1" name="Google Shape;461;p36"/>
          <p:cNvGrpSpPr/>
          <p:nvPr/>
        </p:nvGrpSpPr>
        <p:grpSpPr>
          <a:xfrm>
            <a:off x="0" y="-550"/>
            <a:ext cx="7307945" cy="135842"/>
            <a:chOff x="0" y="-28580"/>
            <a:chExt cx="7796805" cy="1524600"/>
          </a:xfrm>
        </p:grpSpPr>
        <p:sp>
          <p:nvSpPr>
            <p:cNvPr id="462" name="Google Shape;462;p3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63" name="Google Shape;463;p3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4" name="Google Shape;464;p36"/>
          <p:cNvGrpSpPr/>
          <p:nvPr/>
        </p:nvGrpSpPr>
        <p:grpSpPr>
          <a:xfrm rot="5400000">
            <a:off x="-2520498" y="2495464"/>
            <a:ext cx="5168144" cy="127152"/>
            <a:chOff x="-3120288" y="-28580"/>
            <a:chExt cx="10917077" cy="1524600"/>
          </a:xfrm>
        </p:grpSpPr>
        <p:sp>
          <p:nvSpPr>
            <p:cNvPr id="465" name="Google Shape;465;p3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66" name="Google Shape;466;p3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7" name="Google Shape;467;p36"/>
          <p:cNvGrpSpPr/>
          <p:nvPr/>
        </p:nvGrpSpPr>
        <p:grpSpPr>
          <a:xfrm rot="5400000">
            <a:off x="6908472" y="2863399"/>
            <a:ext cx="4343905" cy="127152"/>
            <a:chOff x="-3120288" y="-28580"/>
            <a:chExt cx="10917077" cy="1524600"/>
          </a:xfrm>
        </p:grpSpPr>
        <p:sp>
          <p:nvSpPr>
            <p:cNvPr id="468" name="Google Shape;468;p3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69" name="Google Shape;469;p3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0" name="Google Shape;470;p36"/>
          <p:cNvGrpSpPr/>
          <p:nvPr/>
        </p:nvGrpSpPr>
        <p:grpSpPr>
          <a:xfrm>
            <a:off x="0" y="5007648"/>
            <a:ext cx="9164365" cy="135842"/>
            <a:chOff x="0" y="-28580"/>
            <a:chExt cx="7796805" cy="1524600"/>
          </a:xfrm>
        </p:grpSpPr>
        <p:sp>
          <p:nvSpPr>
            <p:cNvPr id="471" name="Google Shape;471;p3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72" name="Google Shape;472;p3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76" name="Shape 476"/>
        <p:cNvGrpSpPr/>
        <p:nvPr/>
      </p:nvGrpSpPr>
      <p:grpSpPr>
        <a:xfrm>
          <a:off x="0" y="0"/>
          <a:ext cx="0" cy="0"/>
          <a:chOff x="0" y="0"/>
          <a:chExt cx="0" cy="0"/>
        </a:xfrm>
      </p:grpSpPr>
      <p:sp>
        <p:nvSpPr>
          <p:cNvPr id="477" name="Google Shape;477;p37"/>
          <p:cNvSpPr txBox="1"/>
          <p:nvPr/>
        </p:nvSpPr>
        <p:spPr>
          <a:xfrm>
            <a:off x="240525" y="886225"/>
            <a:ext cx="4257300" cy="1937700"/>
          </a:xfrm>
          <a:prstGeom prst="rect">
            <a:avLst/>
          </a:prstGeom>
          <a:noFill/>
          <a:ln cap="flat" cmpd="sng" w="9525">
            <a:solidFill>
              <a:srgbClr val="000000"/>
            </a:solidFill>
            <a:prstDash val="solid"/>
            <a:round/>
            <a:headEnd len="sm" w="sm" type="none"/>
            <a:tailEnd len="sm" w="sm" type="none"/>
          </a:ln>
        </p:spPr>
        <p:txBody>
          <a:bodyPr anchorCtr="0" anchor="t" bIns="91525" lIns="91525" spcFirstLastPara="1" rIns="91525" wrap="square" tIns="91525">
            <a:noAutofit/>
          </a:bodyPr>
          <a:lstStyle/>
          <a:p>
            <a:pPr indent="0" lvl="0" marL="0" rtl="0" algn="l">
              <a:spcBef>
                <a:spcPts val="0"/>
              </a:spcBef>
              <a:spcAft>
                <a:spcPts val="0"/>
              </a:spcAft>
              <a:buNone/>
            </a:pPr>
            <a:r>
              <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-Location based: Onshore/Offshore</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-Crude Oil</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-Natural Gas</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-Rigging equipment and materials (chemicals)</a:t>
            </a:r>
            <a:endParaRPr b="1" sz="1601">
              <a:solidFill>
                <a:schemeClr val="dk1"/>
              </a:solidFill>
              <a:latin typeface="Calibri"/>
              <a:ea typeface="Calibri"/>
              <a:cs typeface="Calibri"/>
              <a:sym typeface="Calibri"/>
            </a:endParaRPr>
          </a:p>
        </p:txBody>
      </p:sp>
      <p:sp>
        <p:nvSpPr>
          <p:cNvPr id="478" name="Google Shape;478;p37"/>
          <p:cNvSpPr txBox="1"/>
          <p:nvPr/>
        </p:nvSpPr>
        <p:spPr>
          <a:xfrm>
            <a:off x="240525" y="659050"/>
            <a:ext cx="4257300" cy="451500"/>
          </a:xfrm>
          <a:prstGeom prst="rect">
            <a:avLst/>
          </a:prstGeom>
          <a:solidFill>
            <a:srgbClr val="FF9900"/>
          </a:solidFill>
          <a:ln>
            <a:noFill/>
          </a:ln>
        </p:spPr>
        <p:txBody>
          <a:bodyPr anchorCtr="0" anchor="t" bIns="91525" lIns="91525" spcFirstLastPara="1" rIns="91525" wrap="square" tIns="91525">
            <a:noAutofit/>
          </a:bodyPr>
          <a:lstStyle/>
          <a:p>
            <a:pPr indent="0" lvl="0" marL="0" rtl="0" algn="ctr">
              <a:spcBef>
                <a:spcPts val="0"/>
              </a:spcBef>
              <a:spcAft>
                <a:spcPts val="0"/>
              </a:spcAft>
              <a:buNone/>
            </a:pPr>
            <a:r>
              <a:rPr lang="en" sz="2002">
                <a:solidFill>
                  <a:schemeClr val="lt1"/>
                </a:solidFill>
                <a:latin typeface="Calibri"/>
                <a:ea typeface="Calibri"/>
                <a:cs typeface="Calibri"/>
                <a:sym typeface="Calibri"/>
              </a:rPr>
              <a:t>UPSTREAM</a:t>
            </a:r>
            <a:endParaRPr sz="2002">
              <a:solidFill>
                <a:schemeClr val="lt1"/>
              </a:solidFill>
              <a:latin typeface="Calibri"/>
              <a:ea typeface="Calibri"/>
              <a:cs typeface="Calibri"/>
              <a:sym typeface="Calibri"/>
            </a:endParaRPr>
          </a:p>
        </p:txBody>
      </p:sp>
      <p:sp>
        <p:nvSpPr>
          <p:cNvPr id="479" name="Google Shape;479;p37"/>
          <p:cNvSpPr txBox="1"/>
          <p:nvPr/>
        </p:nvSpPr>
        <p:spPr>
          <a:xfrm>
            <a:off x="4714450" y="886200"/>
            <a:ext cx="4168500" cy="1937700"/>
          </a:xfrm>
          <a:prstGeom prst="rect">
            <a:avLst/>
          </a:prstGeom>
          <a:noFill/>
          <a:ln cap="flat" cmpd="sng" w="9525">
            <a:solidFill>
              <a:srgbClr val="000000"/>
            </a:solidFill>
            <a:prstDash val="solid"/>
            <a:round/>
            <a:headEnd len="sm" w="sm" type="none"/>
            <a:tailEnd len="sm" w="sm" type="none"/>
          </a:ln>
        </p:spPr>
        <p:txBody>
          <a:bodyPr anchorCtr="0" anchor="t" bIns="91525" lIns="91525" spcFirstLastPara="1" rIns="91525" wrap="square" tIns="91525">
            <a:noAutofit/>
          </a:bodyPr>
          <a:lstStyle/>
          <a:p>
            <a:pPr indent="0" lvl="0" marL="0" rtl="0" algn="l">
              <a:spcBef>
                <a:spcPts val="0"/>
              </a:spcBef>
              <a:spcAft>
                <a:spcPts val="0"/>
              </a:spcAft>
              <a:buNone/>
            </a:pPr>
            <a:r>
              <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-Pipelines (oil, gas, LNG)</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-Liquefied Natural Gas (LNG)</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-Storage Tanks and Facilities,</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-Transportation Services (rail, truck, marine)</a:t>
            </a:r>
            <a:endParaRPr b="1" sz="1601">
              <a:solidFill>
                <a:schemeClr val="dk1"/>
              </a:solidFill>
              <a:latin typeface="Calibri"/>
              <a:ea typeface="Calibri"/>
              <a:cs typeface="Calibri"/>
              <a:sym typeface="Calibri"/>
            </a:endParaRPr>
          </a:p>
        </p:txBody>
      </p:sp>
      <p:sp>
        <p:nvSpPr>
          <p:cNvPr id="480" name="Google Shape;480;p37"/>
          <p:cNvSpPr txBox="1"/>
          <p:nvPr/>
        </p:nvSpPr>
        <p:spPr>
          <a:xfrm>
            <a:off x="4714450" y="659050"/>
            <a:ext cx="4168500" cy="451500"/>
          </a:xfrm>
          <a:prstGeom prst="rect">
            <a:avLst/>
          </a:prstGeom>
          <a:solidFill>
            <a:srgbClr val="FF0000"/>
          </a:solidFill>
          <a:ln>
            <a:noFill/>
          </a:ln>
        </p:spPr>
        <p:txBody>
          <a:bodyPr anchorCtr="0" anchor="t" bIns="91525" lIns="91525" spcFirstLastPara="1" rIns="91525" wrap="square" tIns="91525">
            <a:noAutofit/>
          </a:bodyPr>
          <a:lstStyle/>
          <a:p>
            <a:pPr indent="0" lvl="0" marL="0" rtl="0" algn="ctr">
              <a:spcBef>
                <a:spcPts val="0"/>
              </a:spcBef>
              <a:spcAft>
                <a:spcPts val="0"/>
              </a:spcAft>
              <a:buNone/>
            </a:pPr>
            <a:r>
              <a:rPr lang="en" sz="2002">
                <a:solidFill>
                  <a:schemeClr val="lt1"/>
                </a:solidFill>
                <a:latin typeface="Calibri"/>
                <a:ea typeface="Calibri"/>
                <a:cs typeface="Calibri"/>
                <a:sym typeface="Calibri"/>
              </a:rPr>
              <a:t>MIDSTREAM</a:t>
            </a:r>
            <a:endParaRPr sz="2002">
              <a:solidFill>
                <a:schemeClr val="lt1"/>
              </a:solidFill>
              <a:latin typeface="Calibri"/>
              <a:ea typeface="Calibri"/>
              <a:cs typeface="Calibri"/>
              <a:sym typeface="Calibri"/>
            </a:endParaRPr>
          </a:p>
        </p:txBody>
      </p:sp>
      <p:sp>
        <p:nvSpPr>
          <p:cNvPr id="481" name="Google Shape;481;p37"/>
          <p:cNvSpPr txBox="1"/>
          <p:nvPr/>
        </p:nvSpPr>
        <p:spPr>
          <a:xfrm>
            <a:off x="240525" y="3139300"/>
            <a:ext cx="4257300" cy="1937700"/>
          </a:xfrm>
          <a:prstGeom prst="rect">
            <a:avLst/>
          </a:prstGeom>
          <a:noFill/>
          <a:ln cap="flat" cmpd="sng" w="9525">
            <a:solidFill>
              <a:srgbClr val="000000"/>
            </a:solidFill>
            <a:prstDash val="solid"/>
            <a:round/>
            <a:headEnd len="sm" w="sm" type="none"/>
            <a:tailEnd len="sm" w="sm" type="none"/>
          </a:ln>
        </p:spPr>
        <p:txBody>
          <a:bodyPr anchorCtr="0" anchor="t" bIns="91525" lIns="91525" spcFirstLastPara="1" rIns="91525" wrap="square" tIns="91525">
            <a:noAutofit/>
          </a:bodyPr>
          <a:lstStyle/>
          <a:p>
            <a:pPr indent="0" lvl="0" marL="0" rtl="0" algn="l">
              <a:spcBef>
                <a:spcPts val="0"/>
              </a:spcBef>
              <a:spcAft>
                <a:spcPts val="0"/>
              </a:spcAft>
              <a:buNone/>
            </a:pPr>
            <a:r>
              <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-Fuel</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-Gasoline</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-Diesel</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-Jet Fuel</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-Petrochemicals</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-ETC</a:t>
            </a:r>
            <a:endParaRPr b="1" sz="1601">
              <a:solidFill>
                <a:schemeClr val="dk1"/>
              </a:solidFill>
              <a:latin typeface="Calibri"/>
              <a:ea typeface="Calibri"/>
              <a:cs typeface="Calibri"/>
              <a:sym typeface="Calibri"/>
            </a:endParaRPr>
          </a:p>
        </p:txBody>
      </p:sp>
      <p:sp>
        <p:nvSpPr>
          <p:cNvPr id="482" name="Google Shape;482;p37"/>
          <p:cNvSpPr txBox="1"/>
          <p:nvPr/>
        </p:nvSpPr>
        <p:spPr>
          <a:xfrm>
            <a:off x="240525" y="2912125"/>
            <a:ext cx="4257300" cy="451500"/>
          </a:xfrm>
          <a:prstGeom prst="rect">
            <a:avLst/>
          </a:prstGeom>
          <a:solidFill>
            <a:srgbClr val="434343"/>
          </a:solidFill>
          <a:ln>
            <a:noFill/>
          </a:ln>
        </p:spPr>
        <p:txBody>
          <a:bodyPr anchorCtr="0" anchor="t" bIns="91525" lIns="91525" spcFirstLastPara="1" rIns="91525" wrap="square" tIns="91525">
            <a:noAutofit/>
          </a:bodyPr>
          <a:lstStyle/>
          <a:p>
            <a:pPr indent="0" lvl="0" marL="0" rtl="0" algn="ctr">
              <a:spcBef>
                <a:spcPts val="0"/>
              </a:spcBef>
              <a:spcAft>
                <a:spcPts val="0"/>
              </a:spcAft>
              <a:buNone/>
            </a:pPr>
            <a:r>
              <a:rPr lang="en" sz="2002">
                <a:solidFill>
                  <a:schemeClr val="lt1"/>
                </a:solidFill>
                <a:latin typeface="Calibri"/>
                <a:ea typeface="Calibri"/>
                <a:cs typeface="Calibri"/>
                <a:sym typeface="Calibri"/>
              </a:rPr>
              <a:t>DOWNSTREAM</a:t>
            </a:r>
            <a:endParaRPr sz="2002">
              <a:solidFill>
                <a:schemeClr val="lt1"/>
              </a:solidFill>
              <a:latin typeface="Calibri"/>
              <a:ea typeface="Calibri"/>
              <a:cs typeface="Calibri"/>
              <a:sym typeface="Calibri"/>
            </a:endParaRPr>
          </a:p>
        </p:txBody>
      </p:sp>
      <p:sp>
        <p:nvSpPr>
          <p:cNvPr id="483" name="Google Shape;483;p37"/>
          <p:cNvSpPr txBox="1"/>
          <p:nvPr/>
        </p:nvSpPr>
        <p:spPr>
          <a:xfrm>
            <a:off x="4714400" y="3139275"/>
            <a:ext cx="4168500" cy="1937700"/>
          </a:xfrm>
          <a:prstGeom prst="rect">
            <a:avLst/>
          </a:prstGeom>
          <a:noFill/>
          <a:ln cap="flat" cmpd="sng" w="9525">
            <a:solidFill>
              <a:srgbClr val="000000"/>
            </a:solidFill>
            <a:prstDash val="solid"/>
            <a:round/>
            <a:headEnd len="sm" w="sm" type="none"/>
            <a:tailEnd len="sm" w="sm" type="none"/>
          </a:ln>
        </p:spPr>
        <p:txBody>
          <a:bodyPr anchorCtr="0" anchor="t" bIns="91525" lIns="91525" spcFirstLastPara="1" rIns="91525" wrap="square" tIns="91525">
            <a:noAutofit/>
          </a:bodyPr>
          <a:lstStyle/>
          <a:p>
            <a:pPr indent="0" lvl="0" marL="0" rtl="0" algn="l">
              <a:spcBef>
                <a:spcPts val="0"/>
              </a:spcBef>
              <a:spcAft>
                <a:spcPts val="0"/>
              </a:spcAft>
              <a:buNone/>
            </a:pPr>
            <a:r>
              <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-Biofuel </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-Hydrogen</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-Renewable Natural Gas (RNG)</a:t>
            </a:r>
            <a:endParaRPr b="1" sz="1601">
              <a:solidFill>
                <a:schemeClr val="dk1"/>
              </a:solidFill>
              <a:latin typeface="Calibri"/>
              <a:ea typeface="Calibri"/>
              <a:cs typeface="Calibri"/>
              <a:sym typeface="Calibri"/>
            </a:endParaRPr>
          </a:p>
          <a:p>
            <a:pPr indent="0" lvl="0" marL="0" rtl="0" algn="l">
              <a:spcBef>
                <a:spcPts val="0"/>
              </a:spcBef>
              <a:spcAft>
                <a:spcPts val="0"/>
              </a:spcAft>
              <a:buNone/>
            </a:pPr>
            <a:r>
              <a:rPr b="1" lang="en" sz="1601">
                <a:solidFill>
                  <a:schemeClr val="dk1"/>
                </a:solidFill>
                <a:latin typeface="Calibri"/>
                <a:ea typeface="Calibri"/>
                <a:cs typeface="Calibri"/>
                <a:sym typeface="Calibri"/>
              </a:rPr>
              <a:t>- Carbon Capture and Storage (CCS) solutions</a:t>
            </a:r>
            <a:endParaRPr b="1" sz="1601">
              <a:solidFill>
                <a:schemeClr val="dk1"/>
              </a:solidFill>
              <a:latin typeface="Calibri"/>
              <a:ea typeface="Calibri"/>
              <a:cs typeface="Calibri"/>
              <a:sym typeface="Calibri"/>
            </a:endParaRPr>
          </a:p>
        </p:txBody>
      </p:sp>
      <p:sp>
        <p:nvSpPr>
          <p:cNvPr id="484" name="Google Shape;484;p37"/>
          <p:cNvSpPr txBox="1"/>
          <p:nvPr/>
        </p:nvSpPr>
        <p:spPr>
          <a:xfrm>
            <a:off x="4714450" y="2912125"/>
            <a:ext cx="4168500" cy="451500"/>
          </a:xfrm>
          <a:prstGeom prst="rect">
            <a:avLst/>
          </a:prstGeom>
          <a:solidFill>
            <a:srgbClr val="0000FF"/>
          </a:solidFill>
          <a:ln>
            <a:noFill/>
          </a:ln>
        </p:spPr>
        <p:txBody>
          <a:bodyPr anchorCtr="0" anchor="t" bIns="91525" lIns="91525" spcFirstLastPara="1" rIns="91525" wrap="square" tIns="91525">
            <a:noAutofit/>
          </a:bodyPr>
          <a:lstStyle/>
          <a:p>
            <a:pPr indent="0" lvl="0" marL="0" rtl="0" algn="ctr">
              <a:spcBef>
                <a:spcPts val="0"/>
              </a:spcBef>
              <a:spcAft>
                <a:spcPts val="0"/>
              </a:spcAft>
              <a:buNone/>
            </a:pPr>
            <a:r>
              <a:rPr lang="en" sz="2002">
                <a:solidFill>
                  <a:schemeClr val="lt1"/>
                </a:solidFill>
                <a:latin typeface="Calibri"/>
                <a:ea typeface="Calibri"/>
                <a:cs typeface="Calibri"/>
                <a:sym typeface="Calibri"/>
              </a:rPr>
              <a:t>RENEWABLE/ALTERNATIVE</a:t>
            </a:r>
            <a:endParaRPr sz="2002">
              <a:solidFill>
                <a:schemeClr val="lt1"/>
              </a:solidFill>
              <a:latin typeface="Calibri"/>
              <a:ea typeface="Calibri"/>
              <a:cs typeface="Calibri"/>
              <a:sym typeface="Calibri"/>
            </a:endParaRPr>
          </a:p>
        </p:txBody>
      </p:sp>
      <p:sp>
        <p:nvSpPr>
          <p:cNvPr id="485" name="Google Shape;485;p37"/>
          <p:cNvSpPr txBox="1"/>
          <p:nvPr/>
        </p:nvSpPr>
        <p:spPr>
          <a:xfrm>
            <a:off x="1115550" y="8025"/>
            <a:ext cx="6912900" cy="5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3A855D"/>
                </a:solidFill>
                <a:latin typeface="Calibri"/>
                <a:ea typeface="Calibri"/>
                <a:cs typeface="Calibri"/>
                <a:sym typeface="Calibri"/>
              </a:rPr>
              <a:t>Sector Segmentation</a:t>
            </a:r>
            <a:endParaRPr b="1" sz="2600">
              <a:solidFill>
                <a:srgbClr val="3A855D"/>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89" name="Shape 489"/>
        <p:cNvGrpSpPr/>
        <p:nvPr/>
      </p:nvGrpSpPr>
      <p:grpSpPr>
        <a:xfrm>
          <a:off x="0" y="0"/>
          <a:ext cx="0" cy="0"/>
          <a:chOff x="0" y="0"/>
          <a:chExt cx="0" cy="0"/>
        </a:xfrm>
      </p:grpSpPr>
      <p:pic>
        <p:nvPicPr>
          <p:cNvPr id="490" name="Google Shape;490;p38"/>
          <p:cNvPicPr preferRelativeResize="0"/>
          <p:nvPr/>
        </p:nvPicPr>
        <p:blipFill>
          <a:blip r:embed="rId3">
            <a:alphaModFix/>
          </a:blip>
          <a:stretch>
            <a:fillRect/>
          </a:stretch>
        </p:blipFill>
        <p:spPr>
          <a:xfrm>
            <a:off x="1152838" y="1092075"/>
            <a:ext cx="6838325" cy="3921550"/>
          </a:xfrm>
          <a:prstGeom prst="rect">
            <a:avLst/>
          </a:prstGeom>
          <a:noFill/>
          <a:ln>
            <a:noFill/>
          </a:ln>
        </p:spPr>
      </p:pic>
      <p:sp>
        <p:nvSpPr>
          <p:cNvPr id="491" name="Google Shape;491;p38"/>
          <p:cNvSpPr txBox="1"/>
          <p:nvPr/>
        </p:nvSpPr>
        <p:spPr>
          <a:xfrm>
            <a:off x="1115550" y="8025"/>
            <a:ext cx="6912900" cy="5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3A855D"/>
                </a:solidFill>
                <a:latin typeface="Calibri"/>
                <a:ea typeface="Calibri"/>
                <a:cs typeface="Calibri"/>
                <a:sym typeface="Calibri"/>
              </a:rPr>
              <a:t>Sector Concentration</a:t>
            </a:r>
            <a:endParaRPr sz="2600">
              <a:solidFill>
                <a:srgbClr val="3A855D"/>
              </a:solidFill>
              <a:latin typeface="Calibri"/>
              <a:ea typeface="Calibri"/>
              <a:cs typeface="Calibri"/>
              <a:sym typeface="Calibri"/>
            </a:endParaRPr>
          </a:p>
        </p:txBody>
      </p:sp>
      <p:grpSp>
        <p:nvGrpSpPr>
          <p:cNvPr id="492" name="Google Shape;492;p38"/>
          <p:cNvGrpSpPr/>
          <p:nvPr/>
        </p:nvGrpSpPr>
        <p:grpSpPr>
          <a:xfrm rot="5400000">
            <a:off x="6908472" y="2863399"/>
            <a:ext cx="4343905" cy="127152"/>
            <a:chOff x="-3120288" y="-28580"/>
            <a:chExt cx="10917077" cy="1524600"/>
          </a:xfrm>
        </p:grpSpPr>
        <p:sp>
          <p:nvSpPr>
            <p:cNvPr id="493" name="Google Shape;493;p38"/>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94" name="Google Shape;494;p3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5" name="Google Shape;495;p38"/>
          <p:cNvGrpSpPr/>
          <p:nvPr/>
        </p:nvGrpSpPr>
        <p:grpSpPr>
          <a:xfrm>
            <a:off x="0" y="5007648"/>
            <a:ext cx="9164365" cy="135842"/>
            <a:chOff x="0" y="-28580"/>
            <a:chExt cx="7796805" cy="1524600"/>
          </a:xfrm>
        </p:grpSpPr>
        <p:sp>
          <p:nvSpPr>
            <p:cNvPr id="496" name="Google Shape;496;p3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497" name="Google Shape;497;p3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8" name="Google Shape;498;p38"/>
          <p:cNvGrpSpPr/>
          <p:nvPr/>
        </p:nvGrpSpPr>
        <p:grpSpPr>
          <a:xfrm>
            <a:off x="0" y="-550"/>
            <a:ext cx="7307945" cy="135842"/>
            <a:chOff x="0" y="-28580"/>
            <a:chExt cx="7796805" cy="1524600"/>
          </a:xfrm>
        </p:grpSpPr>
        <p:sp>
          <p:nvSpPr>
            <p:cNvPr id="499" name="Google Shape;499;p3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00" name="Google Shape;500;p3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1" name="Google Shape;501;p38"/>
          <p:cNvGrpSpPr/>
          <p:nvPr/>
        </p:nvGrpSpPr>
        <p:grpSpPr>
          <a:xfrm rot="5400000">
            <a:off x="-2520498" y="2495464"/>
            <a:ext cx="5168144" cy="127152"/>
            <a:chOff x="-3120288" y="-28580"/>
            <a:chExt cx="10917077" cy="1524600"/>
          </a:xfrm>
        </p:grpSpPr>
        <p:sp>
          <p:nvSpPr>
            <p:cNvPr id="502" name="Google Shape;502;p38"/>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03" name="Google Shape;503;p3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4" name="Google Shape;504;p38"/>
          <p:cNvGrpSpPr/>
          <p:nvPr/>
        </p:nvGrpSpPr>
        <p:grpSpPr>
          <a:xfrm rot="5400000">
            <a:off x="6872077" y="308716"/>
            <a:ext cx="744595" cy="127152"/>
            <a:chOff x="0" y="-28580"/>
            <a:chExt cx="7796805" cy="1524600"/>
          </a:xfrm>
        </p:grpSpPr>
        <p:sp>
          <p:nvSpPr>
            <p:cNvPr id="505" name="Google Shape;505;p3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06" name="Google Shape;506;p3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7" name="Google Shape;507;p38"/>
          <p:cNvGrpSpPr/>
          <p:nvPr/>
        </p:nvGrpSpPr>
        <p:grpSpPr>
          <a:xfrm>
            <a:off x="7180800" y="703200"/>
            <a:ext cx="1983507" cy="127152"/>
            <a:chOff x="0" y="-28580"/>
            <a:chExt cx="7796805" cy="1524600"/>
          </a:xfrm>
        </p:grpSpPr>
        <p:sp>
          <p:nvSpPr>
            <p:cNvPr id="508" name="Google Shape;508;p3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09" name="Google Shape;509;p3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513" name="Shape 513"/>
        <p:cNvGrpSpPr/>
        <p:nvPr/>
      </p:nvGrpSpPr>
      <p:grpSpPr>
        <a:xfrm>
          <a:off x="0" y="0"/>
          <a:ext cx="0" cy="0"/>
          <a:chOff x="0" y="0"/>
          <a:chExt cx="0" cy="0"/>
        </a:xfrm>
      </p:grpSpPr>
      <p:sp>
        <p:nvSpPr>
          <p:cNvPr id="514" name="Google Shape;514;p39"/>
          <p:cNvSpPr txBox="1"/>
          <p:nvPr/>
        </p:nvSpPr>
        <p:spPr>
          <a:xfrm>
            <a:off x="2798000" y="19225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Business Analysis</a:t>
            </a:r>
            <a:endParaRPr sz="3600">
              <a:solidFill>
                <a:srgbClr val="3A855D"/>
              </a:solidFill>
              <a:latin typeface="Calibri"/>
              <a:ea typeface="Calibri"/>
              <a:cs typeface="Calibri"/>
              <a:sym typeface="Calibri"/>
            </a:endParaRPr>
          </a:p>
        </p:txBody>
      </p:sp>
      <p:sp>
        <p:nvSpPr>
          <p:cNvPr id="515" name="Google Shape;515;p39"/>
          <p:cNvSpPr/>
          <p:nvPr/>
        </p:nvSpPr>
        <p:spPr>
          <a:xfrm>
            <a:off x="0" y="17550"/>
            <a:ext cx="9144000" cy="5108400"/>
          </a:xfrm>
          <a:prstGeom prst="bevel">
            <a:avLst>
              <a:gd fmla="val 12500" name="adj"/>
            </a:avLst>
          </a:prstGeom>
          <a:solidFill>
            <a:srgbClr val="3A85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16" name="Google Shape;516;p39"/>
          <p:cNvSpPr txBox="1"/>
          <p:nvPr/>
        </p:nvSpPr>
        <p:spPr>
          <a:xfrm>
            <a:off x="2704350" y="2074900"/>
            <a:ext cx="3735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Calibri"/>
                <a:ea typeface="Calibri"/>
                <a:cs typeface="Calibri"/>
                <a:sym typeface="Calibri"/>
              </a:rPr>
              <a:t>Economic </a:t>
            </a:r>
            <a:r>
              <a:rPr lang="en" sz="3600">
                <a:solidFill>
                  <a:srgbClr val="FFFFFF"/>
                </a:solidFill>
                <a:latin typeface="Calibri"/>
                <a:ea typeface="Calibri"/>
                <a:cs typeface="Calibri"/>
                <a:sym typeface="Calibri"/>
              </a:rPr>
              <a:t>Analysis</a:t>
            </a:r>
            <a:endParaRPr sz="3600">
              <a:solidFill>
                <a:srgbClr val="FFFFFF"/>
              </a:solidFill>
              <a:latin typeface="Calibri"/>
              <a:ea typeface="Calibri"/>
              <a:cs typeface="Calibri"/>
              <a:sym typeface="Calibri"/>
            </a:endParaRPr>
          </a:p>
        </p:txBody>
      </p:sp>
      <p:pic>
        <p:nvPicPr>
          <p:cNvPr id="517" name="Google Shape;517;p39" title="small_Fisher_College_of_Business_c9da36803c_8030646e29_eeeff04e1a.png"/>
          <p:cNvPicPr preferRelativeResize="0"/>
          <p:nvPr/>
        </p:nvPicPr>
        <p:blipFill>
          <a:blip r:embed="rId3">
            <a:alphaModFix/>
          </a:blip>
          <a:stretch>
            <a:fillRect/>
          </a:stretch>
        </p:blipFill>
        <p:spPr>
          <a:xfrm>
            <a:off x="7347850" y="0"/>
            <a:ext cx="1770975" cy="687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521" name="Shape 521"/>
        <p:cNvGrpSpPr/>
        <p:nvPr/>
      </p:nvGrpSpPr>
      <p:grpSpPr>
        <a:xfrm>
          <a:off x="0" y="0"/>
          <a:ext cx="0" cy="0"/>
          <a:chOff x="0" y="0"/>
          <a:chExt cx="0" cy="0"/>
        </a:xfrm>
      </p:grpSpPr>
      <p:sp>
        <p:nvSpPr>
          <p:cNvPr id="522" name="Google Shape;522;p40"/>
          <p:cNvSpPr txBox="1"/>
          <p:nvPr/>
        </p:nvSpPr>
        <p:spPr>
          <a:xfrm>
            <a:off x="1214475" y="260763"/>
            <a:ext cx="5609100" cy="8670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b="1" lang="en" sz="4200">
                <a:solidFill>
                  <a:srgbClr val="3A855D"/>
                </a:solidFill>
                <a:latin typeface="Public Sans"/>
                <a:ea typeface="Public Sans"/>
                <a:cs typeface="Public Sans"/>
                <a:sym typeface="Public Sans"/>
              </a:rPr>
              <a:t>Regression Analysis</a:t>
            </a:r>
            <a:endParaRPr b="1" sz="4200">
              <a:solidFill>
                <a:srgbClr val="3A855D"/>
              </a:solidFill>
              <a:latin typeface="Public Sans"/>
              <a:ea typeface="Public Sans"/>
              <a:cs typeface="Public Sans"/>
              <a:sym typeface="Public Sans"/>
            </a:endParaRPr>
          </a:p>
          <a:p>
            <a:pPr indent="0" lvl="0" marL="0" rtl="0" algn="l">
              <a:spcBef>
                <a:spcPts val="0"/>
              </a:spcBef>
              <a:spcAft>
                <a:spcPts val="0"/>
              </a:spcAft>
              <a:buSzPts val="1100"/>
              <a:buNone/>
            </a:pPr>
            <a:r>
              <a:rPr b="1" lang="en" sz="1600">
                <a:solidFill>
                  <a:schemeClr val="dk1"/>
                </a:solidFill>
                <a:latin typeface="Calibri"/>
                <a:ea typeface="Calibri"/>
                <a:cs typeface="Calibri"/>
                <a:sym typeface="Calibri"/>
              </a:rPr>
              <a:t>Oil Prices (WTI) vs S&amp;P500 Energy Sector Index</a:t>
            </a:r>
            <a:endParaRPr b="1" sz="4200">
              <a:solidFill>
                <a:srgbClr val="3A855D"/>
              </a:solidFill>
              <a:latin typeface="Public Sans"/>
              <a:ea typeface="Public Sans"/>
              <a:cs typeface="Public Sans"/>
              <a:sym typeface="Public Sans"/>
            </a:endParaRPr>
          </a:p>
        </p:txBody>
      </p:sp>
      <p:grpSp>
        <p:nvGrpSpPr>
          <p:cNvPr id="523" name="Google Shape;523;p40"/>
          <p:cNvGrpSpPr/>
          <p:nvPr/>
        </p:nvGrpSpPr>
        <p:grpSpPr>
          <a:xfrm>
            <a:off x="6149975" y="1848975"/>
            <a:ext cx="2399150" cy="3447297"/>
            <a:chOff x="0" y="148927"/>
            <a:chExt cx="1102601" cy="1584308"/>
          </a:xfrm>
        </p:grpSpPr>
        <p:sp>
          <p:nvSpPr>
            <p:cNvPr id="524" name="Google Shape;524;p40"/>
            <p:cNvSpPr/>
            <p:nvPr/>
          </p:nvSpPr>
          <p:spPr>
            <a:xfrm>
              <a:off x="0" y="148927"/>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55725" lIns="55725" spcFirstLastPara="1" rIns="55725" wrap="square" tIns="55725">
              <a:noAutofit/>
            </a:bodyPr>
            <a:lstStyle/>
            <a:p>
              <a:pPr indent="0" lvl="0" marL="0" rtl="0" algn="l">
                <a:spcBef>
                  <a:spcPts val="0"/>
                </a:spcBef>
                <a:spcAft>
                  <a:spcPts val="0"/>
                </a:spcAft>
                <a:buNone/>
              </a:pPr>
              <a:r>
                <a:t/>
              </a:r>
              <a:endParaRPr/>
            </a:p>
          </p:txBody>
        </p:sp>
        <p:sp>
          <p:nvSpPr>
            <p:cNvPr id="525" name="Google Shape;525;p40"/>
            <p:cNvSpPr txBox="1"/>
            <p:nvPr/>
          </p:nvSpPr>
          <p:spPr>
            <a:xfrm>
              <a:off x="52" y="336435"/>
              <a:ext cx="1102500" cy="1396800"/>
            </a:xfrm>
            <a:prstGeom prst="rect">
              <a:avLst/>
            </a:prstGeom>
            <a:noFill/>
            <a:ln>
              <a:noFill/>
            </a:ln>
          </p:spPr>
          <p:txBody>
            <a:bodyPr anchorCtr="0" anchor="t" bIns="30950" lIns="30950" spcFirstLastPara="1" rIns="30950" wrap="square" tIns="30950">
              <a:noAutofit/>
            </a:bodyPr>
            <a:lstStyle/>
            <a:p>
              <a:pPr indent="0" lvl="0" marL="0" marR="0" rtl="0" algn="l">
                <a:lnSpc>
                  <a:spcPct val="200000"/>
                </a:lnSpc>
                <a:spcBef>
                  <a:spcPts val="0"/>
                </a:spcBef>
                <a:spcAft>
                  <a:spcPts val="0"/>
                </a:spcAft>
                <a:buNone/>
              </a:pPr>
              <a:r>
                <a:rPr b="1" lang="en" sz="1800">
                  <a:solidFill>
                    <a:schemeClr val="lt1"/>
                  </a:solidFill>
                  <a:latin typeface="Calibri"/>
                  <a:ea typeface="Calibri"/>
                  <a:cs typeface="Calibri"/>
                  <a:sym typeface="Calibri"/>
                </a:rPr>
                <a:t>Adjusted R-Squared: .17</a:t>
              </a:r>
              <a:endParaRPr b="1" sz="1800">
                <a:solidFill>
                  <a:schemeClr val="lt1"/>
                </a:solidFill>
                <a:latin typeface="Calibri"/>
                <a:ea typeface="Calibri"/>
                <a:cs typeface="Calibri"/>
                <a:sym typeface="Calibri"/>
              </a:endParaRPr>
            </a:p>
            <a:p>
              <a:pPr indent="0" lvl="0" marL="0" marR="0" rtl="0" algn="l">
                <a:lnSpc>
                  <a:spcPct val="200000"/>
                </a:lnSpc>
                <a:spcBef>
                  <a:spcPts val="0"/>
                </a:spcBef>
                <a:spcAft>
                  <a:spcPts val="0"/>
                </a:spcAft>
                <a:buNone/>
              </a:pPr>
              <a:r>
                <a:rPr b="1" lang="en" sz="1800">
                  <a:solidFill>
                    <a:schemeClr val="lt1"/>
                  </a:solidFill>
                  <a:latin typeface="Calibri"/>
                  <a:ea typeface="Calibri"/>
                  <a:cs typeface="Calibri"/>
                  <a:sym typeface="Calibri"/>
                </a:rPr>
                <a:t>Coefficient (beta): .25</a:t>
              </a:r>
              <a:endParaRPr b="1" sz="1800">
                <a:solidFill>
                  <a:schemeClr val="lt1"/>
                </a:solidFill>
                <a:latin typeface="Calibri"/>
                <a:ea typeface="Calibri"/>
                <a:cs typeface="Calibri"/>
                <a:sym typeface="Calibri"/>
              </a:endParaRPr>
            </a:p>
            <a:p>
              <a:pPr indent="0" lvl="0" marL="0" marR="0" rtl="0" algn="l">
                <a:lnSpc>
                  <a:spcPct val="200000"/>
                </a:lnSpc>
                <a:spcBef>
                  <a:spcPts val="0"/>
                </a:spcBef>
                <a:spcAft>
                  <a:spcPts val="0"/>
                </a:spcAft>
                <a:buNone/>
              </a:pPr>
              <a:r>
                <a:rPr b="1" lang="en" sz="1800">
                  <a:solidFill>
                    <a:schemeClr val="lt1"/>
                  </a:solidFill>
                  <a:latin typeface="Calibri"/>
                  <a:ea typeface="Calibri"/>
                  <a:cs typeface="Calibri"/>
                  <a:sym typeface="Calibri"/>
                </a:rPr>
                <a:t>P-value: 0</a:t>
              </a:r>
              <a:endParaRPr b="1" sz="1800">
                <a:solidFill>
                  <a:schemeClr val="lt1"/>
                </a:solidFill>
                <a:latin typeface="Calibri"/>
                <a:ea typeface="Calibri"/>
                <a:cs typeface="Calibri"/>
                <a:sym typeface="Calibri"/>
              </a:endParaRPr>
            </a:p>
          </p:txBody>
        </p:sp>
      </p:grpSp>
      <p:grpSp>
        <p:nvGrpSpPr>
          <p:cNvPr id="526" name="Google Shape;526;p40"/>
          <p:cNvGrpSpPr/>
          <p:nvPr/>
        </p:nvGrpSpPr>
        <p:grpSpPr>
          <a:xfrm>
            <a:off x="0" y="-550"/>
            <a:ext cx="7307945" cy="135842"/>
            <a:chOff x="0" y="-28580"/>
            <a:chExt cx="7796805" cy="1524600"/>
          </a:xfrm>
        </p:grpSpPr>
        <p:sp>
          <p:nvSpPr>
            <p:cNvPr id="527" name="Google Shape;527;p4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28" name="Google Shape;528;p4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9" name="Google Shape;529;p40"/>
          <p:cNvGrpSpPr/>
          <p:nvPr/>
        </p:nvGrpSpPr>
        <p:grpSpPr>
          <a:xfrm rot="5400000">
            <a:off x="6872077" y="308716"/>
            <a:ext cx="744595" cy="127152"/>
            <a:chOff x="0" y="-28580"/>
            <a:chExt cx="7796805" cy="1524600"/>
          </a:xfrm>
        </p:grpSpPr>
        <p:sp>
          <p:nvSpPr>
            <p:cNvPr id="530" name="Google Shape;530;p4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31" name="Google Shape;531;p4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2" name="Google Shape;532;p40"/>
          <p:cNvGrpSpPr/>
          <p:nvPr/>
        </p:nvGrpSpPr>
        <p:grpSpPr>
          <a:xfrm>
            <a:off x="7180800" y="703200"/>
            <a:ext cx="1983507" cy="127152"/>
            <a:chOff x="0" y="-28580"/>
            <a:chExt cx="7796805" cy="1524600"/>
          </a:xfrm>
        </p:grpSpPr>
        <p:sp>
          <p:nvSpPr>
            <p:cNvPr id="533" name="Google Shape;533;p4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34" name="Google Shape;534;p4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5" name="Google Shape;535;p40"/>
          <p:cNvGrpSpPr/>
          <p:nvPr/>
        </p:nvGrpSpPr>
        <p:grpSpPr>
          <a:xfrm rot="5400000">
            <a:off x="6908472" y="2863399"/>
            <a:ext cx="4343905" cy="127152"/>
            <a:chOff x="-3120288" y="-28580"/>
            <a:chExt cx="10917077" cy="1524600"/>
          </a:xfrm>
        </p:grpSpPr>
        <p:sp>
          <p:nvSpPr>
            <p:cNvPr id="536" name="Google Shape;536;p40"/>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37" name="Google Shape;537;p4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8" name="Google Shape;538;p40"/>
          <p:cNvGrpSpPr/>
          <p:nvPr/>
        </p:nvGrpSpPr>
        <p:grpSpPr>
          <a:xfrm>
            <a:off x="0" y="5007648"/>
            <a:ext cx="9164365" cy="135842"/>
            <a:chOff x="0" y="-28580"/>
            <a:chExt cx="7796805" cy="1524600"/>
          </a:xfrm>
        </p:grpSpPr>
        <p:sp>
          <p:nvSpPr>
            <p:cNvPr id="539" name="Google Shape;539;p4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40" name="Google Shape;540;p4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1" name="Google Shape;541;p40"/>
          <p:cNvGrpSpPr/>
          <p:nvPr/>
        </p:nvGrpSpPr>
        <p:grpSpPr>
          <a:xfrm rot="5400000">
            <a:off x="-2520498" y="2495464"/>
            <a:ext cx="5168144" cy="127152"/>
            <a:chOff x="-3120288" y="-28580"/>
            <a:chExt cx="10917077" cy="1524600"/>
          </a:xfrm>
        </p:grpSpPr>
        <p:sp>
          <p:nvSpPr>
            <p:cNvPr id="542" name="Google Shape;542;p40"/>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43" name="Google Shape;543;p4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44" name="Google Shape;544;p40"/>
          <p:cNvSpPr txBox="1"/>
          <p:nvPr/>
        </p:nvSpPr>
        <p:spPr>
          <a:xfrm>
            <a:off x="1007625" y="1269500"/>
            <a:ext cx="6022800" cy="8004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Same-day oil price and energy sector returns correlation</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No predictive significance on forward returns</a:t>
            </a:r>
            <a:endParaRPr sz="1600">
              <a:solidFill>
                <a:schemeClr val="dk1"/>
              </a:solidFill>
              <a:latin typeface="Calibri"/>
              <a:ea typeface="Calibri"/>
              <a:cs typeface="Calibri"/>
              <a:sym typeface="Calibri"/>
            </a:endParaRPr>
          </a:p>
        </p:txBody>
      </p:sp>
      <p:sp>
        <p:nvSpPr>
          <p:cNvPr id="545" name="Google Shape;545;p40"/>
          <p:cNvSpPr txBox="1"/>
          <p:nvPr/>
        </p:nvSpPr>
        <p:spPr>
          <a:xfrm>
            <a:off x="127150" y="479112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u="sng">
                <a:solidFill>
                  <a:schemeClr val="hlink"/>
                </a:solidFill>
                <a:hlinkClick r:id="rId3"/>
              </a:rPr>
              <a:t>Energy Index vs Oil Prices Regression.xlsx</a:t>
            </a:r>
            <a:endParaRPr/>
          </a:p>
        </p:txBody>
      </p:sp>
      <p:pic>
        <p:nvPicPr>
          <p:cNvPr id="546" name="Google Shape;546;p40"/>
          <p:cNvPicPr preferRelativeResize="0"/>
          <p:nvPr/>
        </p:nvPicPr>
        <p:blipFill>
          <a:blip r:embed="rId4">
            <a:alphaModFix/>
          </a:blip>
          <a:stretch>
            <a:fillRect/>
          </a:stretch>
        </p:blipFill>
        <p:spPr>
          <a:xfrm>
            <a:off x="1272650" y="2211637"/>
            <a:ext cx="4409600" cy="2494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550" name="Shape 550"/>
        <p:cNvGrpSpPr/>
        <p:nvPr/>
      </p:nvGrpSpPr>
      <p:grpSpPr>
        <a:xfrm>
          <a:off x="0" y="0"/>
          <a:ext cx="0" cy="0"/>
          <a:chOff x="0" y="0"/>
          <a:chExt cx="0" cy="0"/>
        </a:xfrm>
      </p:grpSpPr>
      <p:sp>
        <p:nvSpPr>
          <p:cNvPr id="551" name="Google Shape;551;p41"/>
          <p:cNvSpPr txBox="1"/>
          <p:nvPr/>
        </p:nvSpPr>
        <p:spPr>
          <a:xfrm>
            <a:off x="1237600" y="237613"/>
            <a:ext cx="5609100" cy="8670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b="1" lang="en" sz="4200">
                <a:solidFill>
                  <a:srgbClr val="3A855D"/>
                </a:solidFill>
                <a:latin typeface="Public Sans"/>
                <a:ea typeface="Public Sans"/>
                <a:cs typeface="Public Sans"/>
                <a:sym typeface="Public Sans"/>
              </a:rPr>
              <a:t>Regression Analysis</a:t>
            </a:r>
            <a:endParaRPr b="1" sz="4200">
              <a:solidFill>
                <a:srgbClr val="3A855D"/>
              </a:solidFill>
              <a:latin typeface="Public Sans"/>
              <a:ea typeface="Public Sans"/>
              <a:cs typeface="Public Sans"/>
              <a:sym typeface="Public Sans"/>
            </a:endParaRPr>
          </a:p>
          <a:p>
            <a:pPr indent="0" lvl="0" marL="0" rtl="0" algn="l">
              <a:spcBef>
                <a:spcPts val="0"/>
              </a:spcBef>
              <a:spcAft>
                <a:spcPts val="0"/>
              </a:spcAft>
              <a:buSzPts val="1100"/>
              <a:buNone/>
            </a:pPr>
            <a:r>
              <a:rPr b="1" lang="en" sz="1600">
                <a:solidFill>
                  <a:schemeClr val="dk1"/>
                </a:solidFill>
                <a:latin typeface="Calibri"/>
                <a:ea typeface="Calibri"/>
                <a:cs typeface="Calibri"/>
                <a:sym typeface="Calibri"/>
              </a:rPr>
              <a:t>Interest Rates</a:t>
            </a:r>
            <a:r>
              <a:rPr b="1" lang="en" sz="1600">
                <a:solidFill>
                  <a:schemeClr val="dk1"/>
                </a:solidFill>
                <a:latin typeface="Calibri"/>
                <a:ea typeface="Calibri"/>
                <a:cs typeface="Calibri"/>
                <a:sym typeface="Calibri"/>
              </a:rPr>
              <a:t> vs S&amp;P500 Energy Sector Index</a:t>
            </a:r>
            <a:endParaRPr b="1" sz="4200">
              <a:solidFill>
                <a:srgbClr val="3A855D"/>
              </a:solidFill>
              <a:latin typeface="Public Sans"/>
              <a:ea typeface="Public Sans"/>
              <a:cs typeface="Public Sans"/>
              <a:sym typeface="Public Sans"/>
            </a:endParaRPr>
          </a:p>
        </p:txBody>
      </p:sp>
      <p:grpSp>
        <p:nvGrpSpPr>
          <p:cNvPr id="552" name="Google Shape;552;p41"/>
          <p:cNvGrpSpPr/>
          <p:nvPr/>
        </p:nvGrpSpPr>
        <p:grpSpPr>
          <a:xfrm>
            <a:off x="6149975" y="1524925"/>
            <a:ext cx="2399150" cy="3215972"/>
            <a:chOff x="0" y="0"/>
            <a:chExt cx="1102601" cy="1477996"/>
          </a:xfrm>
        </p:grpSpPr>
        <p:sp>
          <p:nvSpPr>
            <p:cNvPr id="553" name="Google Shape;553;p41"/>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55725" lIns="55725" spcFirstLastPara="1" rIns="55725" wrap="square" tIns="55725">
              <a:noAutofit/>
            </a:bodyPr>
            <a:lstStyle/>
            <a:p>
              <a:pPr indent="0" lvl="0" marL="0" rtl="0" algn="l">
                <a:spcBef>
                  <a:spcPts val="0"/>
                </a:spcBef>
                <a:spcAft>
                  <a:spcPts val="0"/>
                </a:spcAft>
                <a:buNone/>
              </a:pPr>
              <a:r>
                <a:t/>
              </a:r>
              <a:endParaRPr/>
            </a:p>
          </p:txBody>
        </p:sp>
        <p:sp>
          <p:nvSpPr>
            <p:cNvPr id="554" name="Google Shape;554;p41"/>
            <p:cNvSpPr txBox="1"/>
            <p:nvPr/>
          </p:nvSpPr>
          <p:spPr>
            <a:xfrm>
              <a:off x="52" y="81196"/>
              <a:ext cx="1102500" cy="1396800"/>
            </a:xfrm>
            <a:prstGeom prst="rect">
              <a:avLst/>
            </a:prstGeom>
            <a:noFill/>
            <a:ln>
              <a:noFill/>
            </a:ln>
          </p:spPr>
          <p:txBody>
            <a:bodyPr anchorCtr="0" anchor="t" bIns="30950" lIns="30950" spcFirstLastPara="1" rIns="30950" wrap="square" tIns="30950">
              <a:noAutofit/>
            </a:bodyPr>
            <a:lstStyle/>
            <a:p>
              <a:pPr indent="0" lvl="0" marL="0" marR="0" rtl="0" algn="l">
                <a:lnSpc>
                  <a:spcPct val="150000"/>
                </a:lnSpc>
                <a:spcBef>
                  <a:spcPts val="0"/>
                </a:spcBef>
                <a:spcAft>
                  <a:spcPts val="0"/>
                </a:spcAft>
                <a:buNone/>
              </a:pPr>
              <a:r>
                <a:rPr b="1" lang="en" u="sng">
                  <a:solidFill>
                    <a:schemeClr val="lt1"/>
                  </a:solidFill>
                  <a:latin typeface="Calibri"/>
                  <a:ea typeface="Calibri"/>
                  <a:cs typeface="Calibri"/>
                  <a:sym typeface="Calibri"/>
                </a:rPr>
                <a:t>0-Month Lagged Regression</a:t>
              </a:r>
              <a:br>
                <a:rPr b="1" lang="en">
                  <a:solidFill>
                    <a:schemeClr val="lt1"/>
                  </a:solidFill>
                  <a:latin typeface="Calibri"/>
                  <a:ea typeface="Calibri"/>
                  <a:cs typeface="Calibri"/>
                  <a:sym typeface="Calibri"/>
                </a:rPr>
              </a:br>
              <a:r>
                <a:rPr b="1" lang="en">
                  <a:solidFill>
                    <a:schemeClr val="lt1"/>
                  </a:solidFill>
                  <a:latin typeface="Calibri"/>
                  <a:ea typeface="Calibri"/>
                  <a:cs typeface="Calibri"/>
                  <a:sym typeface="Calibri"/>
                </a:rPr>
                <a:t>Adjusted R-Squared: .04</a:t>
              </a:r>
              <a:endParaRPr b="1">
                <a:solidFill>
                  <a:schemeClr val="lt1"/>
                </a:solidFill>
                <a:latin typeface="Calibri"/>
                <a:ea typeface="Calibri"/>
                <a:cs typeface="Calibri"/>
                <a:sym typeface="Calibri"/>
              </a:endParaRPr>
            </a:p>
            <a:p>
              <a:pPr indent="0" lvl="0" marL="0" marR="0" rtl="0" algn="l">
                <a:lnSpc>
                  <a:spcPct val="150000"/>
                </a:lnSpc>
                <a:spcBef>
                  <a:spcPts val="0"/>
                </a:spcBef>
                <a:spcAft>
                  <a:spcPts val="0"/>
                </a:spcAft>
                <a:buNone/>
              </a:pPr>
              <a:r>
                <a:rPr b="1" lang="en">
                  <a:solidFill>
                    <a:schemeClr val="lt1"/>
                  </a:solidFill>
                  <a:latin typeface="Calibri"/>
                  <a:ea typeface="Calibri"/>
                  <a:cs typeface="Calibri"/>
                  <a:sym typeface="Calibri"/>
                </a:rPr>
                <a:t>Coefficient (beta): .07</a:t>
              </a:r>
              <a:endParaRPr b="1">
                <a:solidFill>
                  <a:schemeClr val="lt1"/>
                </a:solidFill>
                <a:latin typeface="Calibri"/>
                <a:ea typeface="Calibri"/>
                <a:cs typeface="Calibri"/>
                <a:sym typeface="Calibri"/>
              </a:endParaRPr>
            </a:p>
            <a:p>
              <a:pPr indent="0" lvl="0" marL="0" marR="0" rtl="0" algn="l">
                <a:lnSpc>
                  <a:spcPct val="150000"/>
                </a:lnSpc>
                <a:spcBef>
                  <a:spcPts val="0"/>
                </a:spcBef>
                <a:spcAft>
                  <a:spcPts val="0"/>
                </a:spcAft>
                <a:buNone/>
              </a:pPr>
              <a:r>
                <a:rPr b="1" lang="en">
                  <a:solidFill>
                    <a:schemeClr val="lt1"/>
                  </a:solidFill>
                  <a:latin typeface="Calibri"/>
                  <a:ea typeface="Calibri"/>
                  <a:cs typeface="Calibri"/>
                  <a:sym typeface="Calibri"/>
                </a:rPr>
                <a:t>P-value: 0</a:t>
              </a:r>
              <a:endParaRPr b="1">
                <a:solidFill>
                  <a:schemeClr val="lt1"/>
                </a:solidFill>
                <a:latin typeface="Calibri"/>
                <a:ea typeface="Calibri"/>
                <a:cs typeface="Calibri"/>
                <a:sym typeface="Calibri"/>
              </a:endParaRPr>
            </a:p>
            <a:p>
              <a:pPr indent="0" lvl="0" marL="0" marR="0" rtl="0" algn="l">
                <a:lnSpc>
                  <a:spcPct val="150000"/>
                </a:lnSpc>
                <a:spcBef>
                  <a:spcPts val="0"/>
                </a:spcBef>
                <a:spcAft>
                  <a:spcPts val="0"/>
                </a:spcAft>
                <a:buNone/>
              </a:pPr>
              <a:r>
                <a:rPr b="1" lang="en" u="sng">
                  <a:solidFill>
                    <a:schemeClr val="lt1"/>
                  </a:solidFill>
                  <a:latin typeface="Calibri"/>
                  <a:ea typeface="Calibri"/>
                  <a:cs typeface="Calibri"/>
                  <a:sym typeface="Calibri"/>
                </a:rPr>
                <a:t>3-Month Lagged Regression</a:t>
              </a:r>
              <a:endParaRPr b="1" u="sng">
                <a:solidFill>
                  <a:schemeClr val="lt1"/>
                </a:solidFill>
                <a:latin typeface="Calibri"/>
                <a:ea typeface="Calibri"/>
                <a:cs typeface="Calibri"/>
                <a:sym typeface="Calibri"/>
              </a:endParaRPr>
            </a:p>
            <a:p>
              <a:pPr indent="0" lvl="0" marL="0" rtl="0" algn="l">
                <a:lnSpc>
                  <a:spcPct val="150000"/>
                </a:lnSpc>
                <a:spcBef>
                  <a:spcPts val="0"/>
                </a:spcBef>
                <a:spcAft>
                  <a:spcPts val="0"/>
                </a:spcAft>
                <a:buClr>
                  <a:schemeClr val="dk1"/>
                </a:buClr>
                <a:buFont typeface="Arial"/>
                <a:buNone/>
              </a:pPr>
              <a:r>
                <a:rPr b="1" lang="en">
                  <a:solidFill>
                    <a:schemeClr val="lt1"/>
                  </a:solidFill>
                  <a:latin typeface="Calibri"/>
                  <a:ea typeface="Calibri"/>
                  <a:cs typeface="Calibri"/>
                  <a:sym typeface="Calibri"/>
                </a:rPr>
                <a:t>Adjusted R-Squared: .004</a:t>
              </a:r>
              <a:endParaRPr b="1">
                <a:solidFill>
                  <a:schemeClr val="lt1"/>
                </a:solidFill>
                <a:latin typeface="Calibri"/>
                <a:ea typeface="Calibri"/>
                <a:cs typeface="Calibri"/>
                <a:sym typeface="Calibri"/>
              </a:endParaRPr>
            </a:p>
            <a:p>
              <a:pPr indent="0" lvl="0" marL="0" rtl="0" algn="l">
                <a:lnSpc>
                  <a:spcPct val="150000"/>
                </a:lnSpc>
                <a:spcBef>
                  <a:spcPts val="0"/>
                </a:spcBef>
                <a:spcAft>
                  <a:spcPts val="0"/>
                </a:spcAft>
                <a:buClr>
                  <a:schemeClr val="dk1"/>
                </a:buClr>
                <a:buFont typeface="Arial"/>
                <a:buNone/>
              </a:pPr>
              <a:r>
                <a:rPr b="1" lang="en">
                  <a:solidFill>
                    <a:schemeClr val="lt1"/>
                  </a:solidFill>
                  <a:latin typeface="Calibri"/>
                  <a:ea typeface="Calibri"/>
                  <a:cs typeface="Calibri"/>
                  <a:sym typeface="Calibri"/>
                </a:rPr>
                <a:t>Coefficient (beta): .03</a:t>
              </a:r>
              <a:endParaRPr b="1">
                <a:solidFill>
                  <a:schemeClr val="lt1"/>
                </a:solidFill>
                <a:latin typeface="Calibri"/>
                <a:ea typeface="Calibri"/>
                <a:cs typeface="Calibri"/>
                <a:sym typeface="Calibri"/>
              </a:endParaRPr>
            </a:p>
            <a:p>
              <a:pPr indent="0" lvl="0" marL="0" rtl="0" algn="l">
                <a:lnSpc>
                  <a:spcPct val="150000"/>
                </a:lnSpc>
                <a:spcBef>
                  <a:spcPts val="0"/>
                </a:spcBef>
                <a:spcAft>
                  <a:spcPts val="0"/>
                </a:spcAft>
                <a:buClr>
                  <a:schemeClr val="dk1"/>
                </a:buClr>
                <a:buFont typeface="Arial"/>
                <a:buNone/>
              </a:pPr>
              <a:r>
                <a:rPr b="1" lang="en">
                  <a:solidFill>
                    <a:schemeClr val="lt1"/>
                  </a:solidFill>
                  <a:latin typeface="Calibri"/>
                  <a:ea typeface="Calibri"/>
                  <a:cs typeface="Calibri"/>
                  <a:sym typeface="Calibri"/>
                </a:rPr>
                <a:t>P-value: .09</a:t>
              </a:r>
              <a:endParaRPr b="1">
                <a:solidFill>
                  <a:schemeClr val="lt1"/>
                </a:solidFill>
                <a:latin typeface="Calibri"/>
                <a:ea typeface="Calibri"/>
                <a:cs typeface="Calibri"/>
                <a:sym typeface="Calibri"/>
              </a:endParaRPr>
            </a:p>
          </p:txBody>
        </p:sp>
      </p:grpSp>
      <p:grpSp>
        <p:nvGrpSpPr>
          <p:cNvPr id="555" name="Google Shape;555;p41"/>
          <p:cNvGrpSpPr/>
          <p:nvPr/>
        </p:nvGrpSpPr>
        <p:grpSpPr>
          <a:xfrm>
            <a:off x="0" y="-550"/>
            <a:ext cx="7307945" cy="135842"/>
            <a:chOff x="0" y="-28580"/>
            <a:chExt cx="7796805" cy="1524600"/>
          </a:xfrm>
        </p:grpSpPr>
        <p:sp>
          <p:nvSpPr>
            <p:cNvPr id="556" name="Google Shape;556;p4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57" name="Google Shape;557;p4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8" name="Google Shape;558;p41"/>
          <p:cNvGrpSpPr/>
          <p:nvPr/>
        </p:nvGrpSpPr>
        <p:grpSpPr>
          <a:xfrm rot="5400000">
            <a:off x="6872077" y="308716"/>
            <a:ext cx="744595" cy="127152"/>
            <a:chOff x="0" y="-28580"/>
            <a:chExt cx="7796805" cy="1524600"/>
          </a:xfrm>
        </p:grpSpPr>
        <p:sp>
          <p:nvSpPr>
            <p:cNvPr id="559" name="Google Shape;559;p4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60" name="Google Shape;560;p4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1" name="Google Shape;561;p41"/>
          <p:cNvGrpSpPr/>
          <p:nvPr/>
        </p:nvGrpSpPr>
        <p:grpSpPr>
          <a:xfrm>
            <a:off x="7180800" y="703200"/>
            <a:ext cx="1983507" cy="127152"/>
            <a:chOff x="0" y="-28580"/>
            <a:chExt cx="7796805" cy="1524600"/>
          </a:xfrm>
        </p:grpSpPr>
        <p:sp>
          <p:nvSpPr>
            <p:cNvPr id="562" name="Google Shape;562;p4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63" name="Google Shape;563;p4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4" name="Google Shape;564;p41"/>
          <p:cNvGrpSpPr/>
          <p:nvPr/>
        </p:nvGrpSpPr>
        <p:grpSpPr>
          <a:xfrm rot="5400000">
            <a:off x="6908472" y="2863399"/>
            <a:ext cx="4343905" cy="127152"/>
            <a:chOff x="-3120288" y="-28580"/>
            <a:chExt cx="10917077" cy="1524600"/>
          </a:xfrm>
        </p:grpSpPr>
        <p:sp>
          <p:nvSpPr>
            <p:cNvPr id="565" name="Google Shape;565;p41"/>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66" name="Google Shape;566;p4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7" name="Google Shape;567;p41"/>
          <p:cNvGrpSpPr/>
          <p:nvPr/>
        </p:nvGrpSpPr>
        <p:grpSpPr>
          <a:xfrm>
            <a:off x="0" y="5007648"/>
            <a:ext cx="9164365" cy="135842"/>
            <a:chOff x="0" y="-28580"/>
            <a:chExt cx="7796805" cy="1524600"/>
          </a:xfrm>
        </p:grpSpPr>
        <p:sp>
          <p:nvSpPr>
            <p:cNvPr id="568" name="Google Shape;568;p4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69" name="Google Shape;569;p4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0" name="Google Shape;570;p41"/>
          <p:cNvGrpSpPr/>
          <p:nvPr/>
        </p:nvGrpSpPr>
        <p:grpSpPr>
          <a:xfrm rot="5400000">
            <a:off x="-2520498" y="2495464"/>
            <a:ext cx="5168144" cy="127152"/>
            <a:chOff x="-3120288" y="-28580"/>
            <a:chExt cx="10917077" cy="1524600"/>
          </a:xfrm>
        </p:grpSpPr>
        <p:sp>
          <p:nvSpPr>
            <p:cNvPr id="571" name="Google Shape;571;p41"/>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72" name="Google Shape;572;p4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73" name="Google Shape;573;p41"/>
          <p:cNvSpPr txBox="1"/>
          <p:nvPr/>
        </p:nvSpPr>
        <p:spPr>
          <a:xfrm>
            <a:off x="474325" y="2342125"/>
            <a:ext cx="2268300" cy="11697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Regressions</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IR Environment</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No relationship</a:t>
            </a:r>
            <a:endParaRPr sz="1600">
              <a:solidFill>
                <a:schemeClr val="dk1"/>
              </a:solidFill>
              <a:latin typeface="Calibri"/>
              <a:ea typeface="Calibri"/>
              <a:cs typeface="Calibri"/>
              <a:sym typeface="Calibri"/>
            </a:endParaRPr>
          </a:p>
        </p:txBody>
      </p:sp>
      <p:graphicFrame>
        <p:nvGraphicFramePr>
          <p:cNvPr id="574" name="Google Shape;574;p41"/>
          <p:cNvGraphicFramePr/>
          <p:nvPr/>
        </p:nvGraphicFramePr>
        <p:xfrm>
          <a:off x="2773275" y="1206938"/>
          <a:ext cx="3000000" cy="3000000"/>
        </p:xfrm>
        <a:graphic>
          <a:graphicData uri="http://schemas.openxmlformats.org/drawingml/2006/table">
            <a:tbl>
              <a:tblPr>
                <a:noFill/>
                <a:tableStyleId>{F670BB81-5563-4F97-856F-0293D3B7DA82}</a:tableStyleId>
              </a:tblPr>
              <a:tblGrid>
                <a:gridCol w="768025"/>
                <a:gridCol w="721475"/>
              </a:tblGrid>
              <a:tr h="246525">
                <a:tc>
                  <a:txBody>
                    <a:bodyPr/>
                    <a:lstStyle/>
                    <a:p>
                      <a:pPr indent="0" lvl="0" marL="0" rtl="0" algn="r">
                        <a:lnSpc>
                          <a:spcPct val="115000"/>
                        </a:lnSpc>
                        <a:spcBef>
                          <a:spcPts val="0"/>
                        </a:spcBef>
                        <a:spcAft>
                          <a:spcPts val="0"/>
                        </a:spcAft>
                        <a:buNone/>
                      </a:pPr>
                      <a:r>
                        <a:rPr lang="en" sz="600"/>
                        <a:t>0.009710386</a:t>
                      </a:r>
                      <a:endParaRPr sz="600"/>
                    </a:p>
                  </a:txBody>
                  <a:tcPr marT="91425" marB="91425" marR="91425" marL="91425">
                    <a:solidFill>
                      <a:srgbClr val="FBFCFE"/>
                    </a:solidFill>
                  </a:tcPr>
                </a:tc>
                <a:tc>
                  <a:txBody>
                    <a:bodyPr/>
                    <a:lstStyle/>
                    <a:p>
                      <a:pPr indent="0" lvl="0" marL="0" rtl="0" algn="r">
                        <a:lnSpc>
                          <a:spcPct val="115000"/>
                        </a:lnSpc>
                        <a:spcBef>
                          <a:spcPts val="0"/>
                        </a:spcBef>
                        <a:spcAft>
                          <a:spcPts val="0"/>
                        </a:spcAft>
                        <a:buNone/>
                      </a:pPr>
                      <a:r>
                        <a:rPr lang="en" sz="600"/>
                        <a:t>0.09</a:t>
                      </a:r>
                      <a:endParaRPr sz="600"/>
                    </a:p>
                  </a:txBody>
                  <a:tcPr marT="91425" marB="91425" marR="91425" marL="91425">
                    <a:solidFill>
                      <a:srgbClr val="FCEAEC"/>
                    </a:solidFill>
                  </a:tcPr>
                </a:tc>
              </a:tr>
              <a:tr h="246525">
                <a:tc>
                  <a:txBody>
                    <a:bodyPr/>
                    <a:lstStyle/>
                    <a:p>
                      <a:pPr indent="0" lvl="0" marL="0" rtl="0" algn="r">
                        <a:lnSpc>
                          <a:spcPct val="115000"/>
                        </a:lnSpc>
                        <a:spcBef>
                          <a:spcPts val="0"/>
                        </a:spcBef>
                        <a:spcAft>
                          <a:spcPts val="0"/>
                        </a:spcAft>
                        <a:buNone/>
                      </a:pPr>
                      <a:r>
                        <a:rPr lang="en" sz="600"/>
                        <a:t>0.045858698</a:t>
                      </a:r>
                      <a:endParaRPr sz="600"/>
                    </a:p>
                  </a:txBody>
                  <a:tcPr marT="91425" marB="91425" marR="91425" marL="91425">
                    <a:solidFill>
                      <a:srgbClr val="E5F3EB"/>
                    </a:solidFill>
                  </a:tcPr>
                </a:tc>
                <a:tc>
                  <a:txBody>
                    <a:bodyPr/>
                    <a:lstStyle/>
                    <a:p>
                      <a:pPr indent="0" lvl="0" marL="0" rtl="0" algn="r">
                        <a:lnSpc>
                          <a:spcPct val="115000"/>
                        </a:lnSpc>
                        <a:spcBef>
                          <a:spcPts val="0"/>
                        </a:spcBef>
                        <a:spcAft>
                          <a:spcPts val="0"/>
                        </a:spcAft>
                        <a:buNone/>
                      </a:pPr>
                      <a:r>
                        <a:rPr lang="en" sz="600"/>
                        <a:t>0.2</a:t>
                      </a:r>
                      <a:endParaRPr sz="600"/>
                    </a:p>
                  </a:txBody>
                  <a:tcPr marT="91425" marB="91425" marR="91425" marL="91425">
                    <a:solidFill>
                      <a:srgbClr val="FBD2D5"/>
                    </a:solidFill>
                  </a:tcPr>
                </a:tc>
              </a:tr>
              <a:tr h="246525">
                <a:tc>
                  <a:txBody>
                    <a:bodyPr/>
                    <a:lstStyle/>
                    <a:p>
                      <a:pPr indent="0" lvl="0" marL="0" rtl="0" algn="r">
                        <a:lnSpc>
                          <a:spcPct val="115000"/>
                        </a:lnSpc>
                        <a:spcBef>
                          <a:spcPts val="0"/>
                        </a:spcBef>
                        <a:spcAft>
                          <a:spcPts val="0"/>
                        </a:spcAft>
                        <a:buNone/>
                      </a:pPr>
                      <a:r>
                        <a:rPr lang="en" sz="600"/>
                        <a:t>-0.037036491</a:t>
                      </a:r>
                      <a:endParaRPr sz="600"/>
                    </a:p>
                  </a:txBody>
                  <a:tcPr marT="91425" marB="91425" marR="91425" marL="91425">
                    <a:solidFill>
                      <a:srgbClr val="FBEDF0"/>
                    </a:solidFill>
                  </a:tcPr>
                </a:tc>
                <a:tc>
                  <a:txBody>
                    <a:bodyPr/>
                    <a:lstStyle/>
                    <a:p>
                      <a:pPr indent="0" lvl="0" marL="0" rtl="0" algn="r">
                        <a:lnSpc>
                          <a:spcPct val="115000"/>
                        </a:lnSpc>
                        <a:spcBef>
                          <a:spcPts val="0"/>
                        </a:spcBef>
                        <a:spcAft>
                          <a:spcPts val="0"/>
                        </a:spcAft>
                        <a:buNone/>
                      </a:pPr>
                      <a:r>
                        <a:rPr lang="en" sz="600"/>
                        <a:t>0.09</a:t>
                      </a:r>
                      <a:endParaRPr sz="600"/>
                    </a:p>
                  </a:txBody>
                  <a:tcPr marT="91425" marB="91425" marR="91425" marL="91425">
                    <a:solidFill>
                      <a:srgbClr val="FCEAEC"/>
                    </a:solidFill>
                  </a:tcPr>
                </a:tc>
              </a:tr>
              <a:tr h="246525">
                <a:tc>
                  <a:txBody>
                    <a:bodyPr/>
                    <a:lstStyle/>
                    <a:p>
                      <a:pPr indent="0" lvl="0" marL="0" rtl="0" algn="r">
                        <a:lnSpc>
                          <a:spcPct val="115000"/>
                        </a:lnSpc>
                        <a:spcBef>
                          <a:spcPts val="0"/>
                        </a:spcBef>
                        <a:spcAft>
                          <a:spcPts val="0"/>
                        </a:spcAft>
                        <a:buNone/>
                      </a:pPr>
                      <a:r>
                        <a:rPr lang="en" sz="600"/>
                        <a:t>-0.043942398</a:t>
                      </a:r>
                      <a:endParaRPr sz="600"/>
                    </a:p>
                  </a:txBody>
                  <a:tcPr marT="91425" marB="91425" marR="91425" marL="91425">
                    <a:solidFill>
                      <a:srgbClr val="FBEAED"/>
                    </a:solidFill>
                  </a:tcPr>
                </a:tc>
                <a:tc>
                  <a:txBody>
                    <a:bodyPr/>
                    <a:lstStyle/>
                    <a:p>
                      <a:pPr indent="0" lvl="0" marL="0" rtl="0" algn="r">
                        <a:lnSpc>
                          <a:spcPct val="115000"/>
                        </a:lnSpc>
                        <a:spcBef>
                          <a:spcPts val="0"/>
                        </a:spcBef>
                        <a:spcAft>
                          <a:spcPts val="0"/>
                        </a:spcAft>
                        <a:buNone/>
                      </a:pPr>
                      <a:r>
                        <a:rPr lang="en" sz="600"/>
                        <a:t>0.22</a:t>
                      </a:r>
                      <a:endParaRPr sz="600"/>
                    </a:p>
                  </a:txBody>
                  <a:tcPr marT="91425" marB="91425" marR="91425" marL="91425">
                    <a:solidFill>
                      <a:srgbClr val="FBCED1"/>
                    </a:solidFill>
                  </a:tcPr>
                </a:tc>
              </a:tr>
              <a:tr h="246525">
                <a:tc>
                  <a:txBody>
                    <a:bodyPr/>
                    <a:lstStyle/>
                    <a:p>
                      <a:pPr indent="0" lvl="0" marL="0" rtl="0" algn="r">
                        <a:lnSpc>
                          <a:spcPct val="115000"/>
                        </a:lnSpc>
                        <a:spcBef>
                          <a:spcPts val="0"/>
                        </a:spcBef>
                        <a:spcAft>
                          <a:spcPts val="0"/>
                        </a:spcAft>
                        <a:buNone/>
                      </a:pPr>
                      <a:r>
                        <a:rPr lang="en" sz="600"/>
                        <a:t>0.045314232</a:t>
                      </a:r>
                      <a:endParaRPr sz="600"/>
                    </a:p>
                  </a:txBody>
                  <a:tcPr marT="91425" marB="91425" marR="91425" marL="91425">
                    <a:solidFill>
                      <a:srgbClr val="E5F3EB"/>
                    </a:solidFill>
                  </a:tcPr>
                </a:tc>
                <a:tc>
                  <a:txBody>
                    <a:bodyPr/>
                    <a:lstStyle/>
                    <a:p>
                      <a:pPr indent="0" lvl="0" marL="0" rtl="0" algn="r">
                        <a:lnSpc>
                          <a:spcPct val="115000"/>
                        </a:lnSpc>
                        <a:spcBef>
                          <a:spcPts val="0"/>
                        </a:spcBef>
                        <a:spcAft>
                          <a:spcPts val="0"/>
                        </a:spcAft>
                        <a:buNone/>
                      </a:pPr>
                      <a:r>
                        <a:rPr lang="en" sz="600"/>
                        <a:t>0.45</a:t>
                      </a:r>
                      <a:endParaRPr sz="600"/>
                    </a:p>
                  </a:txBody>
                  <a:tcPr marT="91425" marB="91425" marR="91425" marL="91425">
                    <a:solidFill>
                      <a:srgbClr val="FA9EA0"/>
                    </a:solidFill>
                  </a:tcPr>
                </a:tc>
              </a:tr>
              <a:tr h="246525">
                <a:tc>
                  <a:txBody>
                    <a:bodyPr/>
                    <a:lstStyle/>
                    <a:p>
                      <a:pPr indent="0" lvl="0" marL="0" rtl="0" algn="r">
                        <a:lnSpc>
                          <a:spcPct val="115000"/>
                        </a:lnSpc>
                        <a:spcBef>
                          <a:spcPts val="0"/>
                        </a:spcBef>
                        <a:spcAft>
                          <a:spcPts val="0"/>
                        </a:spcAft>
                        <a:buNone/>
                      </a:pPr>
                      <a:r>
                        <a:rPr lang="en" sz="600"/>
                        <a:t>-0.001853676</a:t>
                      </a:r>
                      <a:endParaRPr sz="600"/>
                    </a:p>
                  </a:txBody>
                  <a:tcPr marT="91425" marB="91425" marR="91425" marL="91425">
                    <a:solidFill>
                      <a:srgbClr val="FBF9FB"/>
                    </a:solidFill>
                  </a:tcPr>
                </a:tc>
                <a:tc>
                  <a:txBody>
                    <a:bodyPr/>
                    <a:lstStyle/>
                    <a:p>
                      <a:pPr indent="0" lvl="0" marL="0" rtl="0" algn="r">
                        <a:lnSpc>
                          <a:spcPct val="115000"/>
                        </a:lnSpc>
                        <a:spcBef>
                          <a:spcPts val="0"/>
                        </a:spcBef>
                        <a:spcAft>
                          <a:spcPts val="0"/>
                        </a:spcAft>
                        <a:buNone/>
                      </a:pPr>
                      <a:r>
                        <a:rPr lang="en" sz="600"/>
                        <a:t>0.24</a:t>
                      </a:r>
                      <a:endParaRPr sz="600"/>
                    </a:p>
                  </a:txBody>
                  <a:tcPr marT="91425" marB="91425" marR="91425" marL="91425">
                    <a:solidFill>
                      <a:srgbClr val="FBCACD"/>
                    </a:solidFill>
                  </a:tcPr>
                </a:tc>
              </a:tr>
              <a:tr h="246525">
                <a:tc>
                  <a:txBody>
                    <a:bodyPr/>
                    <a:lstStyle/>
                    <a:p>
                      <a:pPr indent="0" lvl="0" marL="0" rtl="0" algn="r">
                        <a:lnSpc>
                          <a:spcPct val="115000"/>
                        </a:lnSpc>
                        <a:spcBef>
                          <a:spcPts val="0"/>
                        </a:spcBef>
                        <a:spcAft>
                          <a:spcPts val="0"/>
                        </a:spcAft>
                        <a:buNone/>
                      </a:pPr>
                      <a:r>
                        <a:rPr lang="en" sz="600"/>
                        <a:t>-0.026212068</a:t>
                      </a:r>
                      <a:endParaRPr sz="600"/>
                    </a:p>
                  </a:txBody>
                  <a:tcPr marT="91425" marB="91425" marR="91425" marL="91425">
                    <a:solidFill>
                      <a:srgbClr val="FBF0F3"/>
                    </a:solidFill>
                  </a:tcPr>
                </a:tc>
                <a:tc>
                  <a:txBody>
                    <a:bodyPr/>
                    <a:lstStyle/>
                    <a:p>
                      <a:pPr indent="0" lvl="0" marL="0" rtl="0" algn="r">
                        <a:lnSpc>
                          <a:spcPct val="115000"/>
                        </a:lnSpc>
                        <a:spcBef>
                          <a:spcPts val="0"/>
                        </a:spcBef>
                        <a:spcAft>
                          <a:spcPts val="0"/>
                        </a:spcAft>
                        <a:buNone/>
                      </a:pPr>
                      <a:r>
                        <a:rPr lang="en" sz="600"/>
                        <a:t>0.01</a:t>
                      </a:r>
                      <a:endParaRPr sz="600"/>
                    </a:p>
                  </a:txBody>
                  <a:tcPr marT="91425" marB="91425" marR="91425" marL="91425">
                    <a:solidFill>
                      <a:srgbClr val="FCFAFD"/>
                    </a:solidFill>
                  </a:tcPr>
                </a:tc>
              </a:tr>
              <a:tr h="246525">
                <a:tc>
                  <a:txBody>
                    <a:bodyPr/>
                    <a:lstStyle/>
                    <a:p>
                      <a:pPr indent="0" lvl="0" marL="0" rtl="0" algn="r">
                        <a:lnSpc>
                          <a:spcPct val="115000"/>
                        </a:lnSpc>
                        <a:spcBef>
                          <a:spcPts val="0"/>
                        </a:spcBef>
                        <a:spcAft>
                          <a:spcPts val="0"/>
                        </a:spcAft>
                        <a:buNone/>
                      </a:pPr>
                      <a:r>
                        <a:rPr lang="en" sz="600"/>
                        <a:t>0.046812778</a:t>
                      </a:r>
                      <a:endParaRPr sz="600"/>
                    </a:p>
                  </a:txBody>
                  <a:tcPr marT="91425" marB="91425" marR="91425" marL="91425">
                    <a:solidFill>
                      <a:srgbClr val="E4F3EB"/>
                    </a:solidFill>
                  </a:tcPr>
                </a:tc>
                <a:tc>
                  <a:txBody>
                    <a:bodyPr/>
                    <a:lstStyle/>
                    <a:p>
                      <a:pPr indent="0" lvl="0" marL="0" rtl="0" algn="r">
                        <a:lnSpc>
                          <a:spcPct val="115000"/>
                        </a:lnSpc>
                        <a:spcBef>
                          <a:spcPts val="0"/>
                        </a:spcBef>
                        <a:spcAft>
                          <a:spcPts val="0"/>
                        </a:spcAft>
                        <a:buNone/>
                      </a:pPr>
                      <a:r>
                        <a:rPr lang="en" sz="600"/>
                        <a:t>0.21</a:t>
                      </a:r>
                      <a:endParaRPr sz="600"/>
                    </a:p>
                  </a:txBody>
                  <a:tcPr marT="91425" marB="91425" marR="91425" marL="91425">
                    <a:solidFill>
                      <a:srgbClr val="FBD0D3"/>
                    </a:solidFill>
                  </a:tcPr>
                </a:tc>
              </a:tr>
              <a:tr h="246525">
                <a:tc>
                  <a:txBody>
                    <a:bodyPr/>
                    <a:lstStyle/>
                    <a:p>
                      <a:pPr indent="0" lvl="0" marL="0" rtl="0" algn="r">
                        <a:lnSpc>
                          <a:spcPct val="115000"/>
                        </a:lnSpc>
                        <a:spcBef>
                          <a:spcPts val="0"/>
                        </a:spcBef>
                        <a:spcAft>
                          <a:spcPts val="0"/>
                        </a:spcAft>
                        <a:buNone/>
                      </a:pPr>
                      <a:r>
                        <a:rPr lang="en" sz="600"/>
                        <a:t>-0.012512891</a:t>
                      </a:r>
                      <a:endParaRPr sz="600"/>
                    </a:p>
                  </a:txBody>
                  <a:tcPr marT="91425" marB="91425" marR="91425" marL="91425">
                    <a:solidFill>
                      <a:srgbClr val="FBF5F8"/>
                    </a:solidFill>
                  </a:tcPr>
                </a:tc>
                <a:tc>
                  <a:txBody>
                    <a:bodyPr/>
                    <a:lstStyle/>
                    <a:p>
                      <a:pPr indent="0" lvl="0" marL="0" rtl="0" algn="r">
                        <a:lnSpc>
                          <a:spcPct val="115000"/>
                        </a:lnSpc>
                        <a:spcBef>
                          <a:spcPts val="0"/>
                        </a:spcBef>
                        <a:spcAft>
                          <a:spcPts val="0"/>
                        </a:spcAft>
                        <a:buNone/>
                      </a:pPr>
                      <a:r>
                        <a:rPr lang="en" sz="600"/>
                        <a:t>0.26</a:t>
                      </a:r>
                      <a:endParaRPr sz="600"/>
                    </a:p>
                  </a:txBody>
                  <a:tcPr marT="91425" marB="91425" marR="91425" marL="91425">
                    <a:solidFill>
                      <a:srgbClr val="FBC6C9"/>
                    </a:solidFill>
                  </a:tcPr>
                </a:tc>
              </a:tr>
              <a:tr h="246525">
                <a:tc>
                  <a:txBody>
                    <a:bodyPr/>
                    <a:lstStyle/>
                    <a:p>
                      <a:pPr indent="0" lvl="0" marL="0" rtl="0" algn="r">
                        <a:lnSpc>
                          <a:spcPct val="115000"/>
                        </a:lnSpc>
                        <a:spcBef>
                          <a:spcPts val="0"/>
                        </a:spcBef>
                        <a:spcAft>
                          <a:spcPts val="0"/>
                        </a:spcAft>
                        <a:buNone/>
                      </a:pPr>
                      <a:r>
                        <a:rPr lang="en" sz="600"/>
                        <a:t>-0.029953878</a:t>
                      </a:r>
                      <a:endParaRPr sz="600"/>
                    </a:p>
                  </a:txBody>
                  <a:tcPr marT="91425" marB="91425" marR="91425" marL="91425">
                    <a:solidFill>
                      <a:srgbClr val="FBEFF2"/>
                    </a:solidFill>
                  </a:tcPr>
                </a:tc>
                <a:tc>
                  <a:txBody>
                    <a:bodyPr/>
                    <a:lstStyle/>
                    <a:p>
                      <a:pPr indent="0" lvl="0" marL="0" rtl="0" algn="r">
                        <a:lnSpc>
                          <a:spcPct val="115000"/>
                        </a:lnSpc>
                        <a:spcBef>
                          <a:spcPts val="0"/>
                        </a:spcBef>
                        <a:spcAft>
                          <a:spcPts val="0"/>
                        </a:spcAft>
                        <a:buNone/>
                      </a:pPr>
                      <a:r>
                        <a:rPr lang="en" sz="600"/>
                        <a:t>0.03</a:t>
                      </a:r>
                      <a:endParaRPr sz="600"/>
                    </a:p>
                  </a:txBody>
                  <a:tcPr marT="91425" marB="91425" marR="91425" marL="91425">
                    <a:solidFill>
                      <a:srgbClr val="FCF6F9"/>
                    </a:solidFill>
                  </a:tcPr>
                </a:tc>
              </a:tr>
              <a:tr h="246525">
                <a:tc>
                  <a:txBody>
                    <a:bodyPr/>
                    <a:lstStyle/>
                    <a:p>
                      <a:pPr indent="0" lvl="0" marL="0" rtl="0" algn="r">
                        <a:lnSpc>
                          <a:spcPct val="115000"/>
                        </a:lnSpc>
                        <a:spcBef>
                          <a:spcPts val="0"/>
                        </a:spcBef>
                        <a:spcAft>
                          <a:spcPts val="0"/>
                        </a:spcAft>
                        <a:buNone/>
                      </a:pPr>
                      <a:r>
                        <a:rPr lang="en" sz="600"/>
                        <a:t>0.0777783</a:t>
                      </a:r>
                      <a:endParaRPr sz="600"/>
                    </a:p>
                  </a:txBody>
                  <a:tcPr marT="91425" marB="91425" marR="91425" marL="91425">
                    <a:solidFill>
                      <a:srgbClr val="D2EBDB"/>
                    </a:solidFill>
                  </a:tcPr>
                </a:tc>
                <a:tc>
                  <a:txBody>
                    <a:bodyPr/>
                    <a:lstStyle/>
                    <a:p>
                      <a:pPr indent="0" lvl="0" marL="0" rtl="0" algn="r">
                        <a:lnSpc>
                          <a:spcPct val="115000"/>
                        </a:lnSpc>
                        <a:spcBef>
                          <a:spcPts val="0"/>
                        </a:spcBef>
                        <a:spcAft>
                          <a:spcPts val="0"/>
                        </a:spcAft>
                        <a:buNone/>
                      </a:pPr>
                      <a:r>
                        <a:rPr lang="en" sz="600"/>
                        <a:t>0.53</a:t>
                      </a:r>
                      <a:endParaRPr sz="600"/>
                    </a:p>
                  </a:txBody>
                  <a:tcPr marT="91425" marB="91425" marR="91425" marL="91425">
                    <a:solidFill>
                      <a:srgbClr val="F98D8F"/>
                    </a:solidFill>
                  </a:tcPr>
                </a:tc>
              </a:tr>
              <a:tr h="246525">
                <a:tc>
                  <a:txBody>
                    <a:bodyPr/>
                    <a:lstStyle/>
                    <a:p>
                      <a:pPr indent="0" lvl="0" marL="0" rtl="0" algn="r">
                        <a:lnSpc>
                          <a:spcPct val="115000"/>
                        </a:lnSpc>
                        <a:spcBef>
                          <a:spcPts val="0"/>
                        </a:spcBef>
                        <a:spcAft>
                          <a:spcPts val="0"/>
                        </a:spcAft>
                        <a:buNone/>
                      </a:pPr>
                      <a:r>
                        <a:rPr lang="en" sz="600"/>
                        <a:t>-0.056181328</a:t>
                      </a:r>
                      <a:endParaRPr sz="600"/>
                    </a:p>
                  </a:txBody>
                  <a:tcPr marT="91425" marB="91425" marR="91425" marL="91425">
                    <a:solidFill>
                      <a:srgbClr val="FBE6E9"/>
                    </a:solidFill>
                  </a:tcPr>
                </a:tc>
                <a:tc>
                  <a:txBody>
                    <a:bodyPr/>
                    <a:lstStyle/>
                    <a:p>
                      <a:pPr indent="0" lvl="0" marL="0" rtl="0" algn="r">
                        <a:lnSpc>
                          <a:spcPct val="115000"/>
                        </a:lnSpc>
                        <a:spcBef>
                          <a:spcPts val="0"/>
                        </a:spcBef>
                        <a:spcAft>
                          <a:spcPts val="0"/>
                        </a:spcAft>
                        <a:buNone/>
                      </a:pPr>
                      <a:r>
                        <a:rPr lang="en" sz="600"/>
                        <a:t>0.16</a:t>
                      </a:r>
                      <a:endParaRPr sz="600"/>
                    </a:p>
                  </a:txBody>
                  <a:tcPr marT="91425" marB="91425" marR="91425" marL="91425">
                    <a:solidFill>
                      <a:srgbClr val="FCDBDE"/>
                    </a:solidFill>
                  </a:tcPr>
                </a:tc>
              </a:tr>
            </a:tbl>
          </a:graphicData>
        </a:graphic>
      </p:graphicFrame>
      <p:graphicFrame>
        <p:nvGraphicFramePr>
          <p:cNvPr id="575" name="Google Shape;575;p41"/>
          <p:cNvGraphicFramePr/>
          <p:nvPr/>
        </p:nvGraphicFramePr>
        <p:xfrm>
          <a:off x="4461613" y="1206938"/>
          <a:ext cx="3000000" cy="3000000"/>
        </p:xfrm>
        <a:graphic>
          <a:graphicData uri="http://schemas.openxmlformats.org/drawingml/2006/table">
            <a:tbl>
              <a:tblPr>
                <a:noFill/>
                <a:tableStyleId>{F670BB81-5563-4F97-856F-0293D3B7DA82}</a:tableStyleId>
              </a:tblPr>
              <a:tblGrid>
                <a:gridCol w="768025"/>
                <a:gridCol w="721475"/>
              </a:tblGrid>
              <a:tr h="256775">
                <a:tc>
                  <a:txBody>
                    <a:bodyPr/>
                    <a:lstStyle/>
                    <a:p>
                      <a:pPr indent="0" lvl="0" marL="0" rtl="0" algn="r">
                        <a:lnSpc>
                          <a:spcPct val="115000"/>
                        </a:lnSpc>
                        <a:spcBef>
                          <a:spcPts val="0"/>
                        </a:spcBef>
                        <a:spcAft>
                          <a:spcPts val="0"/>
                        </a:spcAft>
                        <a:buNone/>
                      </a:pPr>
                      <a:r>
                        <a:rPr lang="en" sz="600"/>
                        <a:t>0.056194923</a:t>
                      </a:r>
                      <a:endParaRPr sz="600"/>
                    </a:p>
                  </a:txBody>
                  <a:tcPr marT="91425" marB="91425" marR="91425" marL="91425">
                    <a:solidFill>
                      <a:srgbClr val="DFF0E6"/>
                    </a:solidFill>
                  </a:tcPr>
                </a:tc>
                <a:tc>
                  <a:txBody>
                    <a:bodyPr/>
                    <a:lstStyle/>
                    <a:p>
                      <a:pPr indent="0" lvl="0" marL="0" rtl="0" algn="r">
                        <a:lnSpc>
                          <a:spcPct val="115000"/>
                        </a:lnSpc>
                        <a:spcBef>
                          <a:spcPts val="0"/>
                        </a:spcBef>
                        <a:spcAft>
                          <a:spcPts val="0"/>
                        </a:spcAft>
                        <a:buNone/>
                      </a:pPr>
                      <a:r>
                        <a:rPr lang="en" sz="600"/>
                        <a:t>-0.42</a:t>
                      </a:r>
                      <a:endParaRPr sz="600"/>
                    </a:p>
                  </a:txBody>
                  <a:tcPr marT="91425" marB="91425" marR="91425" marL="91425">
                    <a:solidFill>
                      <a:srgbClr val="B9E0C5"/>
                    </a:solidFill>
                  </a:tcPr>
                </a:tc>
              </a:tr>
              <a:tr h="256775">
                <a:tc>
                  <a:txBody>
                    <a:bodyPr/>
                    <a:lstStyle/>
                    <a:p>
                      <a:pPr indent="0" lvl="0" marL="0" rtl="0" algn="r">
                        <a:lnSpc>
                          <a:spcPct val="115000"/>
                        </a:lnSpc>
                        <a:spcBef>
                          <a:spcPts val="0"/>
                        </a:spcBef>
                        <a:spcAft>
                          <a:spcPts val="0"/>
                        </a:spcAft>
                        <a:buNone/>
                      </a:pPr>
                      <a:r>
                        <a:rPr lang="en" sz="600"/>
                        <a:t>-0.030760523</a:t>
                      </a:r>
                      <a:endParaRPr sz="600"/>
                    </a:p>
                  </a:txBody>
                  <a:tcPr marT="91425" marB="91425" marR="91425" marL="91425">
                    <a:solidFill>
                      <a:srgbClr val="FBEFF2"/>
                    </a:solidFill>
                  </a:tcPr>
                </a:tc>
                <a:tc>
                  <a:txBody>
                    <a:bodyPr/>
                    <a:lstStyle/>
                    <a:p>
                      <a:pPr indent="0" lvl="0" marL="0" rtl="0" algn="r">
                        <a:lnSpc>
                          <a:spcPct val="115000"/>
                        </a:lnSpc>
                        <a:spcBef>
                          <a:spcPts val="0"/>
                        </a:spcBef>
                        <a:spcAft>
                          <a:spcPts val="0"/>
                        </a:spcAft>
                        <a:buNone/>
                      </a:pPr>
                      <a:r>
                        <a:rPr lang="en" sz="600"/>
                        <a:t>-0.49</a:t>
                      </a:r>
                      <a:endParaRPr sz="600"/>
                    </a:p>
                  </a:txBody>
                  <a:tcPr marT="91425" marB="91425" marR="91425" marL="91425">
                    <a:solidFill>
                      <a:srgbClr val="ADDCBB"/>
                    </a:solidFill>
                  </a:tcPr>
                </a:tc>
              </a:tr>
              <a:tr h="256775">
                <a:tc>
                  <a:txBody>
                    <a:bodyPr/>
                    <a:lstStyle/>
                    <a:p>
                      <a:pPr indent="0" lvl="0" marL="0" rtl="0" algn="r">
                        <a:lnSpc>
                          <a:spcPct val="115000"/>
                        </a:lnSpc>
                        <a:spcBef>
                          <a:spcPts val="0"/>
                        </a:spcBef>
                        <a:spcAft>
                          <a:spcPts val="0"/>
                        </a:spcAft>
                        <a:buNone/>
                      </a:pPr>
                      <a:r>
                        <a:rPr lang="en" sz="600"/>
                        <a:t>-0.022726072</a:t>
                      </a:r>
                      <a:endParaRPr sz="600"/>
                    </a:p>
                  </a:txBody>
                  <a:tcPr marT="91425" marB="91425" marR="91425" marL="91425">
                    <a:solidFill>
                      <a:srgbClr val="FBF2F4"/>
                    </a:solidFill>
                  </a:tcPr>
                </a:tc>
                <a:tc>
                  <a:txBody>
                    <a:bodyPr/>
                    <a:lstStyle/>
                    <a:p>
                      <a:pPr indent="0" lvl="0" marL="0" rtl="0" algn="r">
                        <a:lnSpc>
                          <a:spcPct val="115000"/>
                        </a:lnSpc>
                        <a:spcBef>
                          <a:spcPts val="0"/>
                        </a:spcBef>
                        <a:spcAft>
                          <a:spcPts val="0"/>
                        </a:spcAft>
                        <a:buNone/>
                      </a:pPr>
                      <a:r>
                        <a:rPr lang="en" sz="600"/>
                        <a:t>-0.18</a:t>
                      </a:r>
                      <a:endParaRPr sz="600"/>
                    </a:p>
                  </a:txBody>
                  <a:tcPr marT="91425" marB="91425" marR="91425" marL="91425">
                    <a:solidFill>
                      <a:srgbClr val="DFF0E6"/>
                    </a:solidFill>
                  </a:tcPr>
                </a:tc>
              </a:tr>
              <a:tr h="256775">
                <a:tc>
                  <a:txBody>
                    <a:bodyPr/>
                    <a:lstStyle/>
                    <a:p>
                      <a:pPr indent="0" lvl="0" marL="0" rtl="0" algn="r">
                        <a:lnSpc>
                          <a:spcPct val="115000"/>
                        </a:lnSpc>
                        <a:spcBef>
                          <a:spcPts val="0"/>
                        </a:spcBef>
                        <a:spcAft>
                          <a:spcPts val="0"/>
                        </a:spcAft>
                        <a:buNone/>
                      </a:pPr>
                      <a:r>
                        <a:rPr lang="en" sz="600"/>
                        <a:t>-0.015737904</a:t>
                      </a:r>
                      <a:endParaRPr sz="600"/>
                    </a:p>
                  </a:txBody>
                  <a:tcPr marT="91425" marB="91425" marR="91425" marL="91425">
                    <a:solidFill>
                      <a:srgbClr val="FBF4F7"/>
                    </a:solidFill>
                  </a:tcPr>
                </a:tc>
                <a:tc>
                  <a:txBody>
                    <a:bodyPr/>
                    <a:lstStyle/>
                    <a:p>
                      <a:pPr indent="0" lvl="0" marL="0" rtl="0" algn="r">
                        <a:lnSpc>
                          <a:spcPct val="115000"/>
                        </a:lnSpc>
                        <a:spcBef>
                          <a:spcPts val="0"/>
                        </a:spcBef>
                        <a:spcAft>
                          <a:spcPts val="0"/>
                        </a:spcAft>
                        <a:buNone/>
                      </a:pPr>
                      <a:r>
                        <a:rPr lang="en" sz="600"/>
                        <a:t>-0.51</a:t>
                      </a:r>
                      <a:endParaRPr sz="600"/>
                    </a:p>
                  </a:txBody>
                  <a:tcPr marT="91425" marB="91425" marR="91425" marL="91425">
                    <a:solidFill>
                      <a:srgbClr val="AADBB8"/>
                    </a:solidFill>
                  </a:tcPr>
                </a:tc>
              </a:tr>
              <a:tr h="256775">
                <a:tc>
                  <a:txBody>
                    <a:bodyPr/>
                    <a:lstStyle/>
                    <a:p>
                      <a:pPr indent="0" lvl="0" marL="0" rtl="0" algn="r">
                        <a:lnSpc>
                          <a:spcPct val="115000"/>
                        </a:lnSpc>
                        <a:spcBef>
                          <a:spcPts val="0"/>
                        </a:spcBef>
                        <a:spcAft>
                          <a:spcPts val="0"/>
                        </a:spcAft>
                        <a:buNone/>
                      </a:pPr>
                      <a:r>
                        <a:rPr lang="en" sz="600"/>
                        <a:t>0.094438872</a:t>
                      </a:r>
                      <a:endParaRPr sz="600"/>
                    </a:p>
                  </a:txBody>
                  <a:tcPr marT="91425" marB="91425" marR="91425" marL="91425">
                    <a:solidFill>
                      <a:srgbClr val="C8E7D2"/>
                    </a:solidFill>
                  </a:tcPr>
                </a:tc>
                <a:tc>
                  <a:txBody>
                    <a:bodyPr/>
                    <a:lstStyle/>
                    <a:p>
                      <a:pPr indent="0" lvl="0" marL="0" rtl="0" algn="r">
                        <a:lnSpc>
                          <a:spcPct val="115000"/>
                        </a:lnSpc>
                        <a:spcBef>
                          <a:spcPts val="0"/>
                        </a:spcBef>
                        <a:spcAft>
                          <a:spcPts val="0"/>
                        </a:spcAft>
                        <a:buNone/>
                      </a:pPr>
                      <a:r>
                        <a:rPr lang="en" sz="600"/>
                        <a:t>-0.59</a:t>
                      </a:r>
                      <a:endParaRPr sz="600"/>
                    </a:p>
                  </a:txBody>
                  <a:tcPr marT="91425" marB="91425" marR="91425" marL="91425">
                    <a:solidFill>
                      <a:srgbClr val="9DD5AD"/>
                    </a:solidFill>
                  </a:tcPr>
                </a:tc>
              </a:tr>
              <a:tr h="256775">
                <a:tc>
                  <a:txBody>
                    <a:bodyPr/>
                    <a:lstStyle/>
                    <a:p>
                      <a:pPr indent="0" lvl="0" marL="0" rtl="0" algn="r">
                        <a:lnSpc>
                          <a:spcPct val="115000"/>
                        </a:lnSpc>
                        <a:spcBef>
                          <a:spcPts val="0"/>
                        </a:spcBef>
                        <a:spcAft>
                          <a:spcPts val="0"/>
                        </a:spcAft>
                        <a:buNone/>
                      </a:pPr>
                      <a:r>
                        <a:rPr lang="en" sz="600"/>
                        <a:t>0.001414471</a:t>
                      </a:r>
                      <a:endParaRPr sz="600"/>
                    </a:p>
                  </a:txBody>
                  <a:tcPr marT="91425" marB="91425" marR="91425" marL="91425">
                    <a:solidFill>
                      <a:srgbClr val="FBFAFD"/>
                    </a:solidFill>
                  </a:tcPr>
                </a:tc>
                <a:tc>
                  <a:txBody>
                    <a:bodyPr/>
                    <a:lstStyle/>
                    <a:p>
                      <a:pPr indent="0" lvl="0" marL="0" rtl="0" algn="r">
                        <a:lnSpc>
                          <a:spcPct val="115000"/>
                        </a:lnSpc>
                        <a:spcBef>
                          <a:spcPts val="0"/>
                        </a:spcBef>
                        <a:spcAft>
                          <a:spcPts val="0"/>
                        </a:spcAft>
                        <a:buNone/>
                      </a:pPr>
                      <a:r>
                        <a:rPr lang="en" sz="600"/>
                        <a:t>-0.24</a:t>
                      </a:r>
                      <a:endParaRPr sz="600"/>
                    </a:p>
                  </a:txBody>
                  <a:tcPr marT="91425" marB="91425" marR="91425" marL="91425">
                    <a:solidFill>
                      <a:srgbClr val="D5ECDE"/>
                    </a:solidFill>
                  </a:tcPr>
                </a:tc>
              </a:tr>
              <a:tr h="256775">
                <a:tc>
                  <a:txBody>
                    <a:bodyPr/>
                    <a:lstStyle/>
                    <a:p>
                      <a:pPr indent="0" lvl="0" marL="0" rtl="0" algn="r">
                        <a:lnSpc>
                          <a:spcPct val="115000"/>
                        </a:lnSpc>
                        <a:spcBef>
                          <a:spcPts val="0"/>
                        </a:spcBef>
                        <a:spcAft>
                          <a:spcPts val="0"/>
                        </a:spcAft>
                        <a:buNone/>
                      </a:pPr>
                      <a:r>
                        <a:rPr lang="en" sz="600"/>
                        <a:t>-0.070369305</a:t>
                      </a:r>
                      <a:endParaRPr sz="600"/>
                    </a:p>
                  </a:txBody>
                  <a:tcPr marT="91425" marB="91425" marR="91425" marL="91425">
                    <a:solidFill>
                      <a:srgbClr val="FBE1E4"/>
                    </a:solidFill>
                  </a:tcPr>
                </a:tc>
                <a:tc>
                  <a:txBody>
                    <a:bodyPr/>
                    <a:lstStyle/>
                    <a:p>
                      <a:pPr indent="0" lvl="0" marL="0" rtl="0" algn="r">
                        <a:lnSpc>
                          <a:spcPct val="115000"/>
                        </a:lnSpc>
                        <a:spcBef>
                          <a:spcPts val="0"/>
                        </a:spcBef>
                        <a:spcAft>
                          <a:spcPts val="0"/>
                        </a:spcAft>
                        <a:buNone/>
                      </a:pPr>
                      <a:r>
                        <a:rPr lang="en" sz="600"/>
                        <a:t>-0.2</a:t>
                      </a:r>
                      <a:endParaRPr sz="600"/>
                    </a:p>
                  </a:txBody>
                  <a:tcPr marT="91425" marB="91425" marR="91425" marL="91425">
                    <a:solidFill>
                      <a:srgbClr val="DCEFE3"/>
                    </a:solidFill>
                  </a:tcPr>
                </a:tc>
              </a:tr>
              <a:tr h="256775">
                <a:tc>
                  <a:txBody>
                    <a:bodyPr/>
                    <a:lstStyle/>
                    <a:p>
                      <a:pPr indent="0" lvl="0" marL="0" rtl="0" algn="r">
                        <a:lnSpc>
                          <a:spcPct val="115000"/>
                        </a:lnSpc>
                        <a:spcBef>
                          <a:spcPts val="0"/>
                        </a:spcBef>
                        <a:spcAft>
                          <a:spcPts val="0"/>
                        </a:spcAft>
                        <a:buNone/>
                      </a:pPr>
                      <a:r>
                        <a:rPr lang="en" sz="600"/>
                        <a:t>-0.016700911</a:t>
                      </a:r>
                      <a:endParaRPr sz="600"/>
                    </a:p>
                  </a:txBody>
                  <a:tcPr marT="91425" marB="91425" marR="91425" marL="91425">
                    <a:solidFill>
                      <a:srgbClr val="FBF4F6"/>
                    </a:solidFill>
                  </a:tcPr>
                </a:tc>
                <a:tc>
                  <a:txBody>
                    <a:bodyPr/>
                    <a:lstStyle/>
                    <a:p>
                      <a:pPr indent="0" lvl="0" marL="0" rtl="0" algn="r">
                        <a:lnSpc>
                          <a:spcPct val="115000"/>
                        </a:lnSpc>
                        <a:spcBef>
                          <a:spcPts val="0"/>
                        </a:spcBef>
                        <a:spcAft>
                          <a:spcPts val="0"/>
                        </a:spcAft>
                        <a:buNone/>
                      </a:pPr>
                      <a:r>
                        <a:rPr lang="en" sz="600"/>
                        <a:t>-0.12</a:t>
                      </a:r>
                      <a:endParaRPr sz="600"/>
                    </a:p>
                  </a:txBody>
                  <a:tcPr marT="91425" marB="91425" marR="91425" marL="91425">
                    <a:solidFill>
                      <a:srgbClr val="E8F4EE"/>
                    </a:solidFill>
                  </a:tcPr>
                </a:tc>
              </a:tr>
              <a:tr h="256775">
                <a:tc>
                  <a:txBody>
                    <a:bodyPr/>
                    <a:lstStyle/>
                    <a:p>
                      <a:pPr indent="0" lvl="0" marL="0" rtl="0" algn="r">
                        <a:lnSpc>
                          <a:spcPct val="115000"/>
                        </a:lnSpc>
                        <a:spcBef>
                          <a:spcPts val="0"/>
                        </a:spcBef>
                        <a:spcAft>
                          <a:spcPts val="0"/>
                        </a:spcAft>
                        <a:buNone/>
                      </a:pPr>
                      <a:r>
                        <a:rPr lang="en" sz="600"/>
                        <a:t>-0.039889743</a:t>
                      </a:r>
                      <a:endParaRPr sz="600"/>
                    </a:p>
                  </a:txBody>
                  <a:tcPr marT="91425" marB="91425" marR="91425" marL="91425">
                    <a:solidFill>
                      <a:srgbClr val="FBECEF"/>
                    </a:solidFill>
                  </a:tcPr>
                </a:tc>
                <a:tc>
                  <a:txBody>
                    <a:bodyPr/>
                    <a:lstStyle/>
                    <a:p>
                      <a:pPr indent="0" lvl="0" marL="0" rtl="0" algn="r">
                        <a:lnSpc>
                          <a:spcPct val="115000"/>
                        </a:lnSpc>
                        <a:spcBef>
                          <a:spcPts val="0"/>
                        </a:spcBef>
                        <a:spcAft>
                          <a:spcPts val="0"/>
                        </a:spcAft>
                        <a:buNone/>
                      </a:pPr>
                      <a:r>
                        <a:rPr lang="en" sz="600"/>
                        <a:t>-0.58</a:t>
                      </a:r>
                      <a:endParaRPr sz="600"/>
                    </a:p>
                  </a:txBody>
                  <a:tcPr marT="91425" marB="91425" marR="91425" marL="91425">
                    <a:solidFill>
                      <a:srgbClr val="9FD6AF"/>
                    </a:solidFill>
                  </a:tcPr>
                </a:tc>
              </a:tr>
              <a:tr h="256775">
                <a:tc>
                  <a:txBody>
                    <a:bodyPr/>
                    <a:lstStyle/>
                    <a:p>
                      <a:pPr indent="0" lvl="0" marL="0" rtl="0" algn="r">
                        <a:lnSpc>
                          <a:spcPct val="115000"/>
                        </a:lnSpc>
                        <a:spcBef>
                          <a:spcPts val="0"/>
                        </a:spcBef>
                        <a:spcAft>
                          <a:spcPts val="0"/>
                        </a:spcAft>
                        <a:buNone/>
                      </a:pPr>
                      <a:r>
                        <a:rPr lang="en" sz="600"/>
                        <a:t>-0.070202564</a:t>
                      </a:r>
                      <a:endParaRPr sz="600"/>
                    </a:p>
                  </a:txBody>
                  <a:tcPr marT="91425" marB="91425" marR="91425" marL="91425">
                    <a:solidFill>
                      <a:srgbClr val="FBE2E4"/>
                    </a:solidFill>
                  </a:tcPr>
                </a:tc>
                <a:tc>
                  <a:txBody>
                    <a:bodyPr/>
                    <a:lstStyle/>
                    <a:p>
                      <a:pPr indent="0" lvl="0" marL="0" rtl="0" algn="r">
                        <a:lnSpc>
                          <a:spcPct val="115000"/>
                        </a:lnSpc>
                        <a:spcBef>
                          <a:spcPts val="0"/>
                        </a:spcBef>
                        <a:spcAft>
                          <a:spcPts val="0"/>
                        </a:spcAft>
                        <a:buNone/>
                      </a:pPr>
                      <a:r>
                        <a:rPr lang="en" sz="600"/>
                        <a:t>-0.58</a:t>
                      </a:r>
                      <a:endParaRPr sz="600"/>
                    </a:p>
                  </a:txBody>
                  <a:tcPr marT="91425" marB="91425" marR="91425" marL="91425">
                    <a:solidFill>
                      <a:srgbClr val="9FD6AF"/>
                    </a:solidFill>
                  </a:tcPr>
                </a:tc>
              </a:tr>
              <a:tr h="256775">
                <a:tc>
                  <a:txBody>
                    <a:bodyPr/>
                    <a:lstStyle/>
                    <a:p>
                      <a:pPr indent="0" lvl="0" marL="0" rtl="0" algn="r">
                        <a:lnSpc>
                          <a:spcPct val="115000"/>
                        </a:lnSpc>
                        <a:spcBef>
                          <a:spcPts val="0"/>
                        </a:spcBef>
                        <a:spcAft>
                          <a:spcPts val="0"/>
                        </a:spcAft>
                        <a:buNone/>
                      </a:pPr>
                      <a:r>
                        <a:rPr lang="en" sz="600"/>
                        <a:t>0.031107445</a:t>
                      </a:r>
                      <a:endParaRPr sz="600"/>
                    </a:p>
                  </a:txBody>
                  <a:tcPr marT="91425" marB="91425" marR="91425" marL="91425">
                    <a:solidFill>
                      <a:srgbClr val="EEF7F3"/>
                    </a:solidFill>
                  </a:tcPr>
                </a:tc>
                <a:tc>
                  <a:txBody>
                    <a:bodyPr/>
                    <a:lstStyle/>
                    <a:p>
                      <a:pPr indent="0" lvl="0" marL="0" rtl="0" algn="r">
                        <a:lnSpc>
                          <a:spcPct val="115000"/>
                        </a:lnSpc>
                        <a:spcBef>
                          <a:spcPts val="0"/>
                        </a:spcBef>
                        <a:spcAft>
                          <a:spcPts val="0"/>
                        </a:spcAft>
                        <a:buNone/>
                      </a:pPr>
                      <a:r>
                        <a:rPr lang="en" sz="600"/>
                        <a:t>-0.4</a:t>
                      </a:r>
                      <a:endParaRPr sz="600"/>
                    </a:p>
                  </a:txBody>
                  <a:tcPr marT="91425" marB="91425" marR="91425" marL="91425">
                    <a:solidFill>
                      <a:srgbClr val="BCE2C7"/>
                    </a:solidFill>
                  </a:tcPr>
                </a:tc>
              </a:tr>
              <a:tr h="256775">
                <a:tc>
                  <a:txBody>
                    <a:bodyPr/>
                    <a:lstStyle/>
                    <a:p>
                      <a:pPr indent="0" lvl="0" marL="0" rtl="0" algn="r">
                        <a:lnSpc>
                          <a:spcPct val="115000"/>
                        </a:lnSpc>
                        <a:spcBef>
                          <a:spcPts val="0"/>
                        </a:spcBef>
                        <a:spcAft>
                          <a:spcPts val="0"/>
                        </a:spcAft>
                        <a:buNone/>
                      </a:pPr>
                      <a:r>
                        <a:rPr lang="en" sz="600"/>
                        <a:t>-0.042890914</a:t>
                      </a:r>
                      <a:endParaRPr sz="600"/>
                    </a:p>
                  </a:txBody>
                  <a:tcPr marT="91425" marB="91425" marR="91425" marL="91425">
                    <a:solidFill>
                      <a:srgbClr val="FBEBEE"/>
                    </a:solidFill>
                  </a:tcPr>
                </a:tc>
                <a:tc>
                  <a:txBody>
                    <a:bodyPr/>
                    <a:lstStyle/>
                    <a:p>
                      <a:pPr indent="0" lvl="0" marL="0" rtl="0" algn="r">
                        <a:lnSpc>
                          <a:spcPct val="115000"/>
                        </a:lnSpc>
                        <a:spcBef>
                          <a:spcPts val="0"/>
                        </a:spcBef>
                        <a:spcAft>
                          <a:spcPts val="0"/>
                        </a:spcAft>
                        <a:buNone/>
                      </a:pPr>
                      <a:r>
                        <a:rPr lang="en" sz="600"/>
                        <a:t>-0.27</a:t>
                      </a:r>
                      <a:endParaRPr sz="600"/>
                    </a:p>
                  </a:txBody>
                  <a:tcPr marT="91425" marB="91425" marR="91425" marL="91425">
                    <a:solidFill>
                      <a:srgbClr val="D0EAD9"/>
                    </a:solidFill>
                  </a:tcPr>
                </a:tc>
              </a:tr>
            </a:tbl>
          </a:graphicData>
        </a:graphic>
      </p:graphicFrame>
      <p:sp>
        <p:nvSpPr>
          <p:cNvPr id="576" name="Google Shape;576;p41"/>
          <p:cNvSpPr txBox="1"/>
          <p:nvPr/>
        </p:nvSpPr>
        <p:spPr>
          <a:xfrm>
            <a:off x="3175275" y="4658450"/>
            <a:ext cx="685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Early 90’s</a:t>
            </a:r>
            <a:endParaRPr sz="1000">
              <a:solidFill>
                <a:schemeClr val="dk1"/>
              </a:solidFill>
              <a:latin typeface="Calibri"/>
              <a:ea typeface="Calibri"/>
              <a:cs typeface="Calibri"/>
              <a:sym typeface="Calibri"/>
            </a:endParaRPr>
          </a:p>
        </p:txBody>
      </p:sp>
      <p:sp>
        <p:nvSpPr>
          <p:cNvPr id="577" name="Google Shape;577;p41"/>
          <p:cNvSpPr txBox="1"/>
          <p:nvPr/>
        </p:nvSpPr>
        <p:spPr>
          <a:xfrm>
            <a:off x="4863625" y="4658450"/>
            <a:ext cx="685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Early 00’s</a:t>
            </a:r>
            <a:endParaRPr sz="1000">
              <a:solidFill>
                <a:schemeClr val="dk1"/>
              </a:solidFill>
              <a:latin typeface="Calibri"/>
              <a:ea typeface="Calibri"/>
              <a:cs typeface="Calibri"/>
              <a:sym typeface="Calibri"/>
            </a:endParaRPr>
          </a:p>
        </p:txBody>
      </p:sp>
      <p:sp>
        <p:nvSpPr>
          <p:cNvPr id="578" name="Google Shape;578;p41"/>
          <p:cNvSpPr txBox="1"/>
          <p:nvPr/>
        </p:nvSpPr>
        <p:spPr>
          <a:xfrm>
            <a:off x="151213" y="4673888"/>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u="sng">
                <a:solidFill>
                  <a:schemeClr val="hlink"/>
                </a:solidFill>
                <a:hlinkClick r:id="rId3"/>
              </a:rPr>
              <a:t>Energy Index vs Interest Rates.xlsx</a:t>
            </a: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582" name="Shape 582"/>
        <p:cNvGrpSpPr/>
        <p:nvPr/>
      </p:nvGrpSpPr>
      <p:grpSpPr>
        <a:xfrm>
          <a:off x="0" y="0"/>
          <a:ext cx="0" cy="0"/>
          <a:chOff x="0" y="0"/>
          <a:chExt cx="0" cy="0"/>
        </a:xfrm>
      </p:grpSpPr>
      <p:sp>
        <p:nvSpPr>
          <p:cNvPr id="583" name="Google Shape;583;p42"/>
          <p:cNvSpPr txBox="1"/>
          <p:nvPr/>
        </p:nvSpPr>
        <p:spPr>
          <a:xfrm>
            <a:off x="1237600" y="237613"/>
            <a:ext cx="5609100" cy="8670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b="1" lang="en" sz="4200">
                <a:solidFill>
                  <a:srgbClr val="3A855D"/>
                </a:solidFill>
                <a:latin typeface="Public Sans"/>
                <a:ea typeface="Public Sans"/>
                <a:cs typeface="Public Sans"/>
                <a:sym typeface="Public Sans"/>
              </a:rPr>
              <a:t>Regression Analysis</a:t>
            </a:r>
            <a:endParaRPr b="1" sz="4200">
              <a:solidFill>
                <a:srgbClr val="3A855D"/>
              </a:solidFill>
              <a:latin typeface="Public Sans"/>
              <a:ea typeface="Public Sans"/>
              <a:cs typeface="Public Sans"/>
              <a:sym typeface="Public Sans"/>
            </a:endParaRPr>
          </a:p>
          <a:p>
            <a:pPr indent="0" lvl="0" marL="0" rtl="0" algn="l">
              <a:spcBef>
                <a:spcPts val="0"/>
              </a:spcBef>
              <a:spcAft>
                <a:spcPts val="0"/>
              </a:spcAft>
              <a:buSzPts val="1100"/>
              <a:buNone/>
            </a:pPr>
            <a:r>
              <a:rPr b="1" lang="en" sz="1600">
                <a:solidFill>
                  <a:schemeClr val="dk1"/>
                </a:solidFill>
                <a:latin typeface="Calibri"/>
                <a:ea typeface="Calibri"/>
                <a:cs typeface="Calibri"/>
                <a:sym typeface="Calibri"/>
              </a:rPr>
              <a:t>GDP</a:t>
            </a:r>
            <a:r>
              <a:rPr b="1" lang="en" sz="1600">
                <a:solidFill>
                  <a:schemeClr val="dk1"/>
                </a:solidFill>
                <a:latin typeface="Calibri"/>
                <a:ea typeface="Calibri"/>
                <a:cs typeface="Calibri"/>
                <a:sym typeface="Calibri"/>
              </a:rPr>
              <a:t> vs S&amp;P500 Energy Sector Index</a:t>
            </a:r>
            <a:endParaRPr b="1" sz="4200">
              <a:solidFill>
                <a:srgbClr val="3A855D"/>
              </a:solidFill>
              <a:latin typeface="Public Sans"/>
              <a:ea typeface="Public Sans"/>
              <a:cs typeface="Public Sans"/>
              <a:sym typeface="Public Sans"/>
            </a:endParaRPr>
          </a:p>
        </p:txBody>
      </p:sp>
      <p:grpSp>
        <p:nvGrpSpPr>
          <p:cNvPr id="584" name="Google Shape;584;p42"/>
          <p:cNvGrpSpPr/>
          <p:nvPr/>
        </p:nvGrpSpPr>
        <p:grpSpPr>
          <a:xfrm>
            <a:off x="6149975" y="1524925"/>
            <a:ext cx="2399150" cy="3447297"/>
            <a:chOff x="0" y="0"/>
            <a:chExt cx="1102601" cy="1584308"/>
          </a:xfrm>
        </p:grpSpPr>
        <p:sp>
          <p:nvSpPr>
            <p:cNvPr id="585" name="Google Shape;585;p42"/>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55725" lIns="55725" spcFirstLastPara="1" rIns="55725" wrap="square" tIns="55725">
              <a:noAutofit/>
            </a:bodyPr>
            <a:lstStyle/>
            <a:p>
              <a:pPr indent="0" lvl="0" marL="0" rtl="0" algn="l">
                <a:spcBef>
                  <a:spcPts val="0"/>
                </a:spcBef>
                <a:spcAft>
                  <a:spcPts val="0"/>
                </a:spcAft>
                <a:buNone/>
              </a:pPr>
              <a:r>
                <a:t/>
              </a:r>
              <a:endParaRPr/>
            </a:p>
          </p:txBody>
        </p:sp>
        <p:sp>
          <p:nvSpPr>
            <p:cNvPr id="586" name="Google Shape;586;p42"/>
            <p:cNvSpPr txBox="1"/>
            <p:nvPr/>
          </p:nvSpPr>
          <p:spPr>
            <a:xfrm>
              <a:off x="52" y="187508"/>
              <a:ext cx="1102500" cy="1396800"/>
            </a:xfrm>
            <a:prstGeom prst="rect">
              <a:avLst/>
            </a:prstGeom>
            <a:noFill/>
            <a:ln>
              <a:noFill/>
            </a:ln>
          </p:spPr>
          <p:txBody>
            <a:bodyPr anchorCtr="0" anchor="t" bIns="30950" lIns="30950" spcFirstLastPara="1" rIns="30950" wrap="square" tIns="30950">
              <a:noAutofit/>
            </a:bodyPr>
            <a:lstStyle/>
            <a:p>
              <a:pPr indent="0" lvl="0" marL="0" marR="0" rtl="0" algn="l">
                <a:lnSpc>
                  <a:spcPct val="200000"/>
                </a:lnSpc>
                <a:spcBef>
                  <a:spcPts val="0"/>
                </a:spcBef>
                <a:spcAft>
                  <a:spcPts val="0"/>
                </a:spcAft>
                <a:buNone/>
              </a:pPr>
              <a:r>
                <a:rPr b="1" lang="en" sz="1800">
                  <a:solidFill>
                    <a:schemeClr val="lt1"/>
                  </a:solidFill>
                  <a:latin typeface="Calibri"/>
                  <a:ea typeface="Calibri"/>
                  <a:cs typeface="Calibri"/>
                  <a:sym typeface="Calibri"/>
                </a:rPr>
                <a:t>Adjusted R-Squared: .34</a:t>
              </a:r>
              <a:endParaRPr b="1" sz="1800">
                <a:solidFill>
                  <a:schemeClr val="lt1"/>
                </a:solidFill>
                <a:latin typeface="Calibri"/>
                <a:ea typeface="Calibri"/>
                <a:cs typeface="Calibri"/>
                <a:sym typeface="Calibri"/>
              </a:endParaRPr>
            </a:p>
            <a:p>
              <a:pPr indent="0" lvl="0" marL="0" marR="0" rtl="0" algn="l">
                <a:lnSpc>
                  <a:spcPct val="200000"/>
                </a:lnSpc>
                <a:spcBef>
                  <a:spcPts val="0"/>
                </a:spcBef>
                <a:spcAft>
                  <a:spcPts val="0"/>
                </a:spcAft>
                <a:buNone/>
              </a:pPr>
              <a:r>
                <a:rPr b="1" lang="en" sz="1800">
                  <a:solidFill>
                    <a:schemeClr val="lt1"/>
                  </a:solidFill>
                  <a:latin typeface="Calibri"/>
                  <a:ea typeface="Calibri"/>
                  <a:cs typeface="Calibri"/>
                  <a:sym typeface="Calibri"/>
                </a:rPr>
                <a:t>Coefficient (beta): 5.65</a:t>
              </a:r>
              <a:endParaRPr b="1" sz="1800">
                <a:solidFill>
                  <a:schemeClr val="lt1"/>
                </a:solidFill>
                <a:latin typeface="Calibri"/>
                <a:ea typeface="Calibri"/>
                <a:cs typeface="Calibri"/>
                <a:sym typeface="Calibri"/>
              </a:endParaRPr>
            </a:p>
            <a:p>
              <a:pPr indent="0" lvl="0" marL="0" marR="0" rtl="0" algn="l">
                <a:lnSpc>
                  <a:spcPct val="200000"/>
                </a:lnSpc>
                <a:spcBef>
                  <a:spcPts val="0"/>
                </a:spcBef>
                <a:spcAft>
                  <a:spcPts val="0"/>
                </a:spcAft>
                <a:buNone/>
              </a:pPr>
              <a:r>
                <a:rPr b="1" lang="en" sz="1800">
                  <a:solidFill>
                    <a:schemeClr val="lt1"/>
                  </a:solidFill>
                  <a:latin typeface="Calibri"/>
                  <a:ea typeface="Calibri"/>
                  <a:cs typeface="Calibri"/>
                  <a:sym typeface="Calibri"/>
                </a:rPr>
                <a:t>P-value: 0</a:t>
              </a:r>
              <a:endParaRPr b="1" sz="1800">
                <a:solidFill>
                  <a:schemeClr val="lt1"/>
                </a:solidFill>
                <a:latin typeface="Calibri"/>
                <a:ea typeface="Calibri"/>
                <a:cs typeface="Calibri"/>
                <a:sym typeface="Calibri"/>
              </a:endParaRPr>
            </a:p>
          </p:txBody>
        </p:sp>
      </p:grpSp>
      <p:grpSp>
        <p:nvGrpSpPr>
          <p:cNvPr id="587" name="Google Shape;587;p42"/>
          <p:cNvGrpSpPr/>
          <p:nvPr/>
        </p:nvGrpSpPr>
        <p:grpSpPr>
          <a:xfrm>
            <a:off x="0" y="-550"/>
            <a:ext cx="7307945" cy="135842"/>
            <a:chOff x="0" y="-28580"/>
            <a:chExt cx="7796805" cy="1524600"/>
          </a:xfrm>
        </p:grpSpPr>
        <p:sp>
          <p:nvSpPr>
            <p:cNvPr id="588" name="Google Shape;588;p4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89" name="Google Shape;589;p4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0" name="Google Shape;590;p42"/>
          <p:cNvGrpSpPr/>
          <p:nvPr/>
        </p:nvGrpSpPr>
        <p:grpSpPr>
          <a:xfrm rot="5400000">
            <a:off x="6872077" y="308716"/>
            <a:ext cx="744595" cy="127152"/>
            <a:chOff x="0" y="-28580"/>
            <a:chExt cx="7796805" cy="1524600"/>
          </a:xfrm>
        </p:grpSpPr>
        <p:sp>
          <p:nvSpPr>
            <p:cNvPr id="591" name="Google Shape;591;p4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92" name="Google Shape;592;p4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3" name="Google Shape;593;p42"/>
          <p:cNvGrpSpPr/>
          <p:nvPr/>
        </p:nvGrpSpPr>
        <p:grpSpPr>
          <a:xfrm>
            <a:off x="7180800" y="703200"/>
            <a:ext cx="1983507" cy="127152"/>
            <a:chOff x="0" y="-28580"/>
            <a:chExt cx="7796805" cy="1524600"/>
          </a:xfrm>
        </p:grpSpPr>
        <p:sp>
          <p:nvSpPr>
            <p:cNvPr id="594" name="Google Shape;594;p4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95" name="Google Shape;595;p4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6" name="Google Shape;596;p42"/>
          <p:cNvGrpSpPr/>
          <p:nvPr/>
        </p:nvGrpSpPr>
        <p:grpSpPr>
          <a:xfrm rot="5400000">
            <a:off x="6908472" y="2863399"/>
            <a:ext cx="4343905" cy="127152"/>
            <a:chOff x="-3120288" y="-28580"/>
            <a:chExt cx="10917077" cy="1524600"/>
          </a:xfrm>
        </p:grpSpPr>
        <p:sp>
          <p:nvSpPr>
            <p:cNvPr id="597" name="Google Shape;597;p42"/>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598" name="Google Shape;598;p4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9" name="Google Shape;599;p42"/>
          <p:cNvGrpSpPr/>
          <p:nvPr/>
        </p:nvGrpSpPr>
        <p:grpSpPr>
          <a:xfrm>
            <a:off x="0" y="5007648"/>
            <a:ext cx="9164365" cy="135842"/>
            <a:chOff x="0" y="-28580"/>
            <a:chExt cx="7796805" cy="1524600"/>
          </a:xfrm>
        </p:grpSpPr>
        <p:sp>
          <p:nvSpPr>
            <p:cNvPr id="600" name="Google Shape;600;p4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01" name="Google Shape;601;p4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2" name="Google Shape;602;p42"/>
          <p:cNvGrpSpPr/>
          <p:nvPr/>
        </p:nvGrpSpPr>
        <p:grpSpPr>
          <a:xfrm rot="5400000">
            <a:off x="-2520498" y="2495464"/>
            <a:ext cx="5168144" cy="127152"/>
            <a:chOff x="-3120288" y="-28580"/>
            <a:chExt cx="10917077" cy="1524600"/>
          </a:xfrm>
        </p:grpSpPr>
        <p:sp>
          <p:nvSpPr>
            <p:cNvPr id="603" name="Google Shape;603;p42"/>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04" name="Google Shape;604;p4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5" name="Google Shape;605;p42"/>
          <p:cNvSpPr txBox="1"/>
          <p:nvPr/>
        </p:nvSpPr>
        <p:spPr>
          <a:xfrm>
            <a:off x="34450" y="1230875"/>
            <a:ext cx="62082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Strong correlation between quarterly GDP and energy sector index returns</a:t>
            </a:r>
            <a:endParaRPr>
              <a:solidFill>
                <a:schemeClr val="dk1"/>
              </a:solidFill>
              <a:latin typeface="Calibri"/>
              <a:ea typeface="Calibri"/>
              <a:cs typeface="Calibri"/>
              <a:sym typeface="Calibri"/>
            </a:endParaRPr>
          </a:p>
        </p:txBody>
      </p:sp>
      <p:pic>
        <p:nvPicPr>
          <p:cNvPr id="606" name="Google Shape;606;p42"/>
          <p:cNvPicPr preferRelativeResize="0"/>
          <p:nvPr/>
        </p:nvPicPr>
        <p:blipFill>
          <a:blip r:embed="rId3">
            <a:alphaModFix/>
          </a:blip>
          <a:stretch>
            <a:fillRect/>
          </a:stretch>
        </p:blipFill>
        <p:spPr>
          <a:xfrm>
            <a:off x="1159450" y="1712175"/>
            <a:ext cx="3958249" cy="2870650"/>
          </a:xfrm>
          <a:prstGeom prst="rect">
            <a:avLst/>
          </a:prstGeom>
          <a:noFill/>
          <a:ln>
            <a:noFill/>
          </a:ln>
        </p:spPr>
      </p:pic>
      <p:sp>
        <p:nvSpPr>
          <p:cNvPr id="607" name="Google Shape;607;p42"/>
          <p:cNvSpPr txBox="1"/>
          <p:nvPr/>
        </p:nvSpPr>
        <p:spPr>
          <a:xfrm>
            <a:off x="127150" y="466392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u="sng">
                <a:solidFill>
                  <a:schemeClr val="hlink"/>
                </a:solidFill>
                <a:hlinkClick r:id="rId4"/>
              </a:rPr>
              <a:t>Energy Index vs GDP.xlsx</a:t>
            </a:r>
            <a:endParaRPr sz="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611" name="Shape 611"/>
        <p:cNvGrpSpPr/>
        <p:nvPr/>
      </p:nvGrpSpPr>
      <p:grpSpPr>
        <a:xfrm>
          <a:off x="0" y="0"/>
          <a:ext cx="0" cy="0"/>
          <a:chOff x="0" y="0"/>
          <a:chExt cx="0" cy="0"/>
        </a:xfrm>
      </p:grpSpPr>
      <p:sp>
        <p:nvSpPr>
          <p:cNvPr id="612" name="Google Shape;612;p43"/>
          <p:cNvSpPr txBox="1"/>
          <p:nvPr/>
        </p:nvSpPr>
        <p:spPr>
          <a:xfrm>
            <a:off x="2798000" y="19225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Business Analysis</a:t>
            </a:r>
            <a:endParaRPr sz="3600">
              <a:solidFill>
                <a:srgbClr val="3A855D"/>
              </a:solidFill>
              <a:latin typeface="Calibri"/>
              <a:ea typeface="Calibri"/>
              <a:cs typeface="Calibri"/>
              <a:sym typeface="Calibri"/>
            </a:endParaRPr>
          </a:p>
        </p:txBody>
      </p:sp>
      <p:sp>
        <p:nvSpPr>
          <p:cNvPr id="613" name="Google Shape;613;p43"/>
          <p:cNvSpPr/>
          <p:nvPr/>
        </p:nvSpPr>
        <p:spPr>
          <a:xfrm>
            <a:off x="0" y="17550"/>
            <a:ext cx="9144000" cy="5108400"/>
          </a:xfrm>
          <a:prstGeom prst="bevel">
            <a:avLst>
              <a:gd fmla="val 12500" name="adj"/>
            </a:avLst>
          </a:prstGeom>
          <a:solidFill>
            <a:srgbClr val="3A85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14" name="Google Shape;614;p43"/>
          <p:cNvSpPr txBox="1"/>
          <p:nvPr/>
        </p:nvSpPr>
        <p:spPr>
          <a:xfrm>
            <a:off x="2233350" y="2031600"/>
            <a:ext cx="4677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Calibri"/>
                <a:ea typeface="Calibri"/>
                <a:cs typeface="Calibri"/>
                <a:sym typeface="Calibri"/>
              </a:rPr>
              <a:t>Financial Analysis</a:t>
            </a:r>
            <a:endParaRPr sz="3600">
              <a:solidFill>
                <a:srgbClr val="FFFFFF"/>
              </a:solidFill>
              <a:latin typeface="Calibri"/>
              <a:ea typeface="Calibri"/>
              <a:cs typeface="Calibri"/>
              <a:sym typeface="Calibri"/>
            </a:endParaRPr>
          </a:p>
        </p:txBody>
      </p:sp>
      <p:pic>
        <p:nvPicPr>
          <p:cNvPr id="615" name="Google Shape;615;p43" title="small_Fisher_College_of_Business_c9da36803c_8030646e29_eeeff04e1a.png"/>
          <p:cNvPicPr preferRelativeResize="0"/>
          <p:nvPr/>
        </p:nvPicPr>
        <p:blipFill>
          <a:blip r:embed="rId3">
            <a:alphaModFix/>
          </a:blip>
          <a:stretch>
            <a:fillRect/>
          </a:stretch>
        </p:blipFill>
        <p:spPr>
          <a:xfrm>
            <a:off x="7347850" y="0"/>
            <a:ext cx="1770975" cy="68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42" name="Shape 142"/>
        <p:cNvGrpSpPr/>
        <p:nvPr/>
      </p:nvGrpSpPr>
      <p:grpSpPr>
        <a:xfrm>
          <a:off x="0" y="0"/>
          <a:ext cx="0" cy="0"/>
          <a:chOff x="0" y="0"/>
          <a:chExt cx="0" cy="0"/>
        </a:xfrm>
      </p:grpSpPr>
      <p:grpSp>
        <p:nvGrpSpPr>
          <p:cNvPr id="143" name="Google Shape;143;p26"/>
          <p:cNvGrpSpPr/>
          <p:nvPr/>
        </p:nvGrpSpPr>
        <p:grpSpPr>
          <a:xfrm>
            <a:off x="4124363" y="1489701"/>
            <a:ext cx="2689134" cy="2817055"/>
            <a:chOff x="0" y="0"/>
            <a:chExt cx="1102601" cy="1396725"/>
          </a:xfrm>
        </p:grpSpPr>
        <p:sp>
          <p:nvSpPr>
            <p:cNvPr id="144" name="Google Shape;144;p26"/>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62475" lIns="62475" spcFirstLastPara="1" rIns="62475" wrap="square" tIns="62475">
              <a:noAutofit/>
            </a:bodyPr>
            <a:lstStyle/>
            <a:p>
              <a:pPr indent="0" lvl="0" marL="0" rtl="0" algn="l">
                <a:spcBef>
                  <a:spcPts val="0"/>
                </a:spcBef>
                <a:spcAft>
                  <a:spcPts val="0"/>
                </a:spcAft>
                <a:buNone/>
              </a:pPr>
              <a:r>
                <a:t/>
              </a:r>
              <a:endParaRPr sz="1304"/>
            </a:p>
          </p:txBody>
        </p:sp>
        <p:sp>
          <p:nvSpPr>
            <p:cNvPr id="145" name="Google Shape;145;p26"/>
            <p:cNvSpPr txBox="1"/>
            <p:nvPr/>
          </p:nvSpPr>
          <p:spPr>
            <a:xfrm>
              <a:off x="0" y="85725"/>
              <a:ext cx="1102500" cy="1311000"/>
            </a:xfrm>
            <a:prstGeom prst="rect">
              <a:avLst/>
            </a:prstGeom>
            <a:noFill/>
            <a:ln>
              <a:noFill/>
            </a:ln>
          </p:spPr>
          <p:txBody>
            <a:bodyPr anchorCtr="0" anchor="ctr" bIns="34700" lIns="34700" spcFirstLastPara="1" rIns="34700" wrap="square" tIns="34700">
              <a:noAutofit/>
            </a:bodyPr>
            <a:lstStyle/>
            <a:p>
              <a:pPr indent="0" lvl="0" marL="0" marR="0" rtl="0" algn="ctr">
                <a:lnSpc>
                  <a:spcPct val="106944"/>
                </a:lnSpc>
                <a:spcBef>
                  <a:spcPts val="0"/>
                </a:spcBef>
                <a:spcAft>
                  <a:spcPts val="0"/>
                </a:spcAft>
                <a:buNone/>
              </a:pPr>
              <a:r>
                <a:t/>
              </a:r>
              <a:endParaRPr b="0" i="0" sz="1229" u="none" cap="none" strike="noStrike">
                <a:solidFill>
                  <a:schemeClr val="dk1"/>
                </a:solidFill>
                <a:latin typeface="Calibri"/>
                <a:ea typeface="Calibri"/>
                <a:cs typeface="Calibri"/>
                <a:sym typeface="Calibri"/>
              </a:endParaRPr>
            </a:p>
          </p:txBody>
        </p:sp>
      </p:grpSp>
      <p:sp>
        <p:nvSpPr>
          <p:cNvPr id="146" name="Google Shape;146;p26"/>
          <p:cNvSpPr txBox="1"/>
          <p:nvPr/>
        </p:nvSpPr>
        <p:spPr>
          <a:xfrm>
            <a:off x="4162125" y="1760075"/>
            <a:ext cx="2613600" cy="2929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Sector Overview</a:t>
            </a:r>
            <a:endParaRPr sz="2000">
              <a:solidFill>
                <a:srgbClr val="FFFFFF"/>
              </a:solidFill>
              <a:latin typeface="Calibri"/>
              <a:ea typeface="Calibri"/>
              <a:cs typeface="Calibri"/>
              <a:sym typeface="Calibri"/>
            </a:endParaRPr>
          </a:p>
          <a:p>
            <a:pPr indent="-355600" lvl="0" marL="457200" rtl="0" algn="l">
              <a:spcBef>
                <a:spcPts val="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Business</a:t>
            </a:r>
            <a:r>
              <a:rPr lang="en" sz="2000">
                <a:solidFill>
                  <a:srgbClr val="FFFFFF"/>
                </a:solidFill>
                <a:latin typeface="Calibri"/>
                <a:ea typeface="Calibri"/>
                <a:cs typeface="Calibri"/>
                <a:sym typeface="Calibri"/>
              </a:rPr>
              <a:t> Analysis</a:t>
            </a:r>
            <a:endParaRPr sz="2000">
              <a:solidFill>
                <a:srgbClr val="FFFFFF"/>
              </a:solidFill>
              <a:latin typeface="Calibri"/>
              <a:ea typeface="Calibri"/>
              <a:cs typeface="Calibri"/>
              <a:sym typeface="Calibri"/>
            </a:endParaRPr>
          </a:p>
          <a:p>
            <a:pPr indent="-355600" lvl="0" marL="457200" rtl="0" algn="l">
              <a:spcBef>
                <a:spcPts val="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Economic Analysis</a:t>
            </a:r>
            <a:endParaRPr sz="2000">
              <a:solidFill>
                <a:srgbClr val="FFFFFF"/>
              </a:solidFill>
              <a:latin typeface="Calibri"/>
              <a:ea typeface="Calibri"/>
              <a:cs typeface="Calibri"/>
              <a:sym typeface="Calibri"/>
            </a:endParaRPr>
          </a:p>
          <a:p>
            <a:pPr indent="-355600" lvl="0" marL="457200" rtl="0" algn="l">
              <a:spcBef>
                <a:spcPts val="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Financial Analysis</a:t>
            </a:r>
            <a:endParaRPr sz="2000">
              <a:solidFill>
                <a:srgbClr val="FFFFFF"/>
              </a:solidFill>
              <a:latin typeface="Calibri"/>
              <a:ea typeface="Calibri"/>
              <a:cs typeface="Calibri"/>
              <a:sym typeface="Calibri"/>
            </a:endParaRPr>
          </a:p>
          <a:p>
            <a:pPr indent="-355600" lvl="0" marL="457200" rtl="0" algn="l">
              <a:spcBef>
                <a:spcPts val="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Valuation Analysis</a:t>
            </a:r>
            <a:endParaRPr sz="2000">
              <a:solidFill>
                <a:srgbClr val="FFFFFF"/>
              </a:solidFill>
              <a:latin typeface="Calibri"/>
              <a:ea typeface="Calibri"/>
              <a:cs typeface="Calibri"/>
              <a:sym typeface="Calibri"/>
            </a:endParaRPr>
          </a:p>
          <a:p>
            <a:pPr indent="-330200" lvl="0" marL="457200" rtl="0" algn="l">
              <a:spcBef>
                <a:spcPts val="0"/>
              </a:spcBef>
              <a:spcAft>
                <a:spcPts val="0"/>
              </a:spcAft>
              <a:buClr>
                <a:srgbClr val="FFFFFF"/>
              </a:buClr>
              <a:buSzPts val="1600"/>
              <a:buFont typeface="Calibri"/>
              <a:buChar char="●"/>
            </a:pPr>
            <a:r>
              <a:rPr lang="en" sz="2000">
                <a:solidFill>
                  <a:srgbClr val="FFFFFF"/>
                </a:solidFill>
                <a:latin typeface="Calibri"/>
                <a:ea typeface="Calibri"/>
                <a:cs typeface="Calibri"/>
                <a:sym typeface="Calibri"/>
              </a:rPr>
              <a:t>Recommendation</a:t>
            </a:r>
            <a:r>
              <a:rPr lang="en" sz="1600">
                <a:solidFill>
                  <a:srgbClr val="FFFFFF"/>
                </a:solidFill>
                <a:latin typeface="Calibri"/>
                <a:ea typeface="Calibri"/>
                <a:cs typeface="Calibri"/>
                <a:sym typeface="Calibri"/>
              </a:rPr>
              <a:t> </a:t>
            </a:r>
            <a:endParaRPr sz="1600">
              <a:solidFill>
                <a:srgbClr val="FFFFFF"/>
              </a:solidFill>
              <a:latin typeface="Calibri"/>
              <a:ea typeface="Calibri"/>
              <a:cs typeface="Calibri"/>
              <a:sym typeface="Calibri"/>
            </a:endParaRPr>
          </a:p>
        </p:txBody>
      </p:sp>
      <p:sp>
        <p:nvSpPr>
          <p:cNvPr id="147" name="Google Shape;147;p26"/>
          <p:cNvSpPr/>
          <p:nvPr/>
        </p:nvSpPr>
        <p:spPr>
          <a:xfrm>
            <a:off x="4143050" y="721800"/>
            <a:ext cx="2651755" cy="551706"/>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8" name="Google Shape;148;p26"/>
          <p:cNvSpPr txBox="1"/>
          <p:nvPr/>
        </p:nvSpPr>
        <p:spPr>
          <a:xfrm>
            <a:off x="4341650" y="703200"/>
            <a:ext cx="2304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Calibri"/>
                <a:ea typeface="Calibri"/>
                <a:cs typeface="Calibri"/>
                <a:sym typeface="Calibri"/>
              </a:rPr>
              <a:t>Agenda</a:t>
            </a:r>
            <a:endParaRPr sz="2500">
              <a:solidFill>
                <a:srgbClr val="FFFFFF"/>
              </a:solidFill>
              <a:latin typeface="Calibri"/>
              <a:ea typeface="Calibri"/>
              <a:cs typeface="Calibri"/>
              <a:sym typeface="Calibri"/>
            </a:endParaRPr>
          </a:p>
        </p:txBody>
      </p:sp>
      <p:pic>
        <p:nvPicPr>
          <p:cNvPr id="149" name="Google Shape;149;p26" title="981ce11a-8028-456d-a582-b1171c162f82.png"/>
          <p:cNvPicPr preferRelativeResize="0"/>
          <p:nvPr/>
        </p:nvPicPr>
        <p:blipFill>
          <a:blip r:embed="rId3">
            <a:alphaModFix/>
          </a:blip>
          <a:stretch>
            <a:fillRect/>
          </a:stretch>
        </p:blipFill>
        <p:spPr>
          <a:xfrm>
            <a:off x="656625" y="1489700"/>
            <a:ext cx="2736399" cy="2736399"/>
          </a:xfrm>
          <a:prstGeom prst="rect">
            <a:avLst/>
          </a:prstGeom>
          <a:noFill/>
          <a:ln>
            <a:noFill/>
          </a:ln>
        </p:spPr>
      </p:pic>
      <p:grpSp>
        <p:nvGrpSpPr>
          <p:cNvPr id="150" name="Google Shape;150;p26"/>
          <p:cNvGrpSpPr/>
          <p:nvPr/>
        </p:nvGrpSpPr>
        <p:grpSpPr>
          <a:xfrm>
            <a:off x="0" y="5007648"/>
            <a:ext cx="9164365" cy="135842"/>
            <a:chOff x="0" y="-28580"/>
            <a:chExt cx="7796805" cy="1524600"/>
          </a:xfrm>
        </p:grpSpPr>
        <p:sp>
          <p:nvSpPr>
            <p:cNvPr id="151" name="Google Shape;151;p2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52" name="Google Shape;152;p2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3" name="Google Shape;153;p26"/>
          <p:cNvGrpSpPr/>
          <p:nvPr/>
        </p:nvGrpSpPr>
        <p:grpSpPr>
          <a:xfrm rot="5400000">
            <a:off x="-2520498" y="2495464"/>
            <a:ext cx="5168144" cy="127152"/>
            <a:chOff x="-3120288" y="-28580"/>
            <a:chExt cx="10917077" cy="1524600"/>
          </a:xfrm>
        </p:grpSpPr>
        <p:sp>
          <p:nvSpPr>
            <p:cNvPr id="154" name="Google Shape;154;p2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55" name="Google Shape;155;p2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6" name="Google Shape;156;p26"/>
          <p:cNvGrpSpPr/>
          <p:nvPr/>
        </p:nvGrpSpPr>
        <p:grpSpPr>
          <a:xfrm rot="5400000">
            <a:off x="6908472" y="2863399"/>
            <a:ext cx="4343905" cy="127152"/>
            <a:chOff x="-3120288" y="-28580"/>
            <a:chExt cx="10917077" cy="1524600"/>
          </a:xfrm>
        </p:grpSpPr>
        <p:sp>
          <p:nvSpPr>
            <p:cNvPr id="157" name="Google Shape;157;p2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58" name="Google Shape;158;p2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9" name="Google Shape;159;p26"/>
          <p:cNvGrpSpPr/>
          <p:nvPr/>
        </p:nvGrpSpPr>
        <p:grpSpPr>
          <a:xfrm>
            <a:off x="0" y="0"/>
            <a:ext cx="7307945" cy="135842"/>
            <a:chOff x="0" y="-28580"/>
            <a:chExt cx="7796805" cy="1524600"/>
          </a:xfrm>
        </p:grpSpPr>
        <p:sp>
          <p:nvSpPr>
            <p:cNvPr id="160" name="Google Shape;160;p2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61" name="Google Shape;161;p2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2" name="Google Shape;162;p26"/>
          <p:cNvGrpSpPr/>
          <p:nvPr/>
        </p:nvGrpSpPr>
        <p:grpSpPr>
          <a:xfrm rot="5400000">
            <a:off x="6872077" y="308716"/>
            <a:ext cx="744595" cy="127152"/>
            <a:chOff x="0" y="-28580"/>
            <a:chExt cx="7796805" cy="1524600"/>
          </a:xfrm>
        </p:grpSpPr>
        <p:sp>
          <p:nvSpPr>
            <p:cNvPr id="163" name="Google Shape;163;p2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64" name="Google Shape;164;p2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5" name="Google Shape;165;p26"/>
          <p:cNvGrpSpPr/>
          <p:nvPr/>
        </p:nvGrpSpPr>
        <p:grpSpPr>
          <a:xfrm>
            <a:off x="7180800" y="703200"/>
            <a:ext cx="1983507" cy="127152"/>
            <a:chOff x="0" y="-28580"/>
            <a:chExt cx="7796805" cy="1524600"/>
          </a:xfrm>
        </p:grpSpPr>
        <p:sp>
          <p:nvSpPr>
            <p:cNvPr id="166" name="Google Shape;166;p2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67" name="Google Shape;167;p2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619" name="Shape 619"/>
        <p:cNvGrpSpPr/>
        <p:nvPr/>
      </p:nvGrpSpPr>
      <p:grpSpPr>
        <a:xfrm>
          <a:off x="0" y="0"/>
          <a:ext cx="0" cy="0"/>
          <a:chOff x="0" y="0"/>
          <a:chExt cx="0" cy="0"/>
        </a:xfrm>
      </p:grpSpPr>
      <p:sp>
        <p:nvSpPr>
          <p:cNvPr id="620" name="Google Shape;620;p44"/>
          <p:cNvSpPr txBox="1"/>
          <p:nvPr/>
        </p:nvSpPr>
        <p:spPr>
          <a:xfrm>
            <a:off x="524325" y="751600"/>
            <a:ext cx="8091900" cy="9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3A855D"/>
                </a:solidFill>
                <a:latin typeface="Calibri"/>
                <a:ea typeface="Calibri"/>
                <a:cs typeface="Calibri"/>
                <a:sym typeface="Calibri"/>
              </a:rPr>
              <a:t>Sector Based Revenue/ Earnings Growth Y/Y</a:t>
            </a:r>
            <a:endParaRPr sz="3400">
              <a:solidFill>
                <a:srgbClr val="3A855D"/>
              </a:solidFill>
              <a:latin typeface="Calibri"/>
              <a:ea typeface="Calibri"/>
              <a:cs typeface="Calibri"/>
              <a:sym typeface="Calibri"/>
            </a:endParaRPr>
          </a:p>
        </p:txBody>
      </p:sp>
      <p:pic>
        <p:nvPicPr>
          <p:cNvPr id="621" name="Google Shape;621;p44"/>
          <p:cNvPicPr preferRelativeResize="0"/>
          <p:nvPr/>
        </p:nvPicPr>
        <p:blipFill>
          <a:blip r:embed="rId3">
            <a:alphaModFix/>
          </a:blip>
          <a:stretch>
            <a:fillRect/>
          </a:stretch>
        </p:blipFill>
        <p:spPr>
          <a:xfrm>
            <a:off x="-41525" y="2345525"/>
            <a:ext cx="4547600" cy="2598625"/>
          </a:xfrm>
          <a:prstGeom prst="rect">
            <a:avLst/>
          </a:prstGeom>
          <a:noFill/>
          <a:ln>
            <a:noFill/>
          </a:ln>
        </p:spPr>
      </p:pic>
      <p:pic>
        <p:nvPicPr>
          <p:cNvPr id="622" name="Google Shape;622;p44"/>
          <p:cNvPicPr preferRelativeResize="0"/>
          <p:nvPr/>
        </p:nvPicPr>
        <p:blipFill rotWithShape="1">
          <a:blip r:embed="rId4">
            <a:alphaModFix/>
          </a:blip>
          <a:srcRect b="0" l="0" r="0" t="0"/>
          <a:stretch/>
        </p:blipFill>
        <p:spPr>
          <a:xfrm>
            <a:off x="4596400" y="2345525"/>
            <a:ext cx="4547600" cy="2598625"/>
          </a:xfrm>
          <a:prstGeom prst="rect">
            <a:avLst/>
          </a:prstGeom>
          <a:noFill/>
          <a:ln>
            <a:noFill/>
          </a:ln>
        </p:spPr>
      </p:pic>
      <p:grpSp>
        <p:nvGrpSpPr>
          <p:cNvPr id="623" name="Google Shape;623;p44"/>
          <p:cNvGrpSpPr/>
          <p:nvPr/>
        </p:nvGrpSpPr>
        <p:grpSpPr>
          <a:xfrm>
            <a:off x="0" y="-550"/>
            <a:ext cx="7307945" cy="135842"/>
            <a:chOff x="0" y="-28580"/>
            <a:chExt cx="7796805" cy="1524600"/>
          </a:xfrm>
        </p:grpSpPr>
        <p:sp>
          <p:nvSpPr>
            <p:cNvPr id="624" name="Google Shape;624;p4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25" name="Google Shape;625;p4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6" name="Google Shape;626;p44"/>
          <p:cNvGrpSpPr/>
          <p:nvPr/>
        </p:nvGrpSpPr>
        <p:grpSpPr>
          <a:xfrm rot="5400000">
            <a:off x="-2520498" y="2495464"/>
            <a:ext cx="5168144" cy="127152"/>
            <a:chOff x="-3120288" y="-28580"/>
            <a:chExt cx="10917077" cy="1524600"/>
          </a:xfrm>
        </p:grpSpPr>
        <p:sp>
          <p:nvSpPr>
            <p:cNvPr id="627" name="Google Shape;627;p44"/>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28" name="Google Shape;628;p4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9" name="Google Shape;629;p44"/>
          <p:cNvGrpSpPr/>
          <p:nvPr/>
        </p:nvGrpSpPr>
        <p:grpSpPr>
          <a:xfrm rot="5400000">
            <a:off x="6872077" y="308716"/>
            <a:ext cx="744595" cy="127152"/>
            <a:chOff x="0" y="-28580"/>
            <a:chExt cx="7796805" cy="1524600"/>
          </a:xfrm>
        </p:grpSpPr>
        <p:sp>
          <p:nvSpPr>
            <p:cNvPr id="630" name="Google Shape;630;p4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31" name="Google Shape;631;p4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2" name="Google Shape;632;p44"/>
          <p:cNvGrpSpPr/>
          <p:nvPr/>
        </p:nvGrpSpPr>
        <p:grpSpPr>
          <a:xfrm>
            <a:off x="7180800" y="703200"/>
            <a:ext cx="1983507" cy="127152"/>
            <a:chOff x="0" y="-28580"/>
            <a:chExt cx="7796805" cy="1524600"/>
          </a:xfrm>
        </p:grpSpPr>
        <p:sp>
          <p:nvSpPr>
            <p:cNvPr id="633" name="Google Shape;633;p4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34" name="Google Shape;634;p4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5" name="Google Shape;635;p44"/>
          <p:cNvGrpSpPr/>
          <p:nvPr/>
        </p:nvGrpSpPr>
        <p:grpSpPr>
          <a:xfrm rot="5400000">
            <a:off x="6908472" y="2863399"/>
            <a:ext cx="4343905" cy="127152"/>
            <a:chOff x="-3120288" y="-28580"/>
            <a:chExt cx="10917077" cy="1524600"/>
          </a:xfrm>
        </p:grpSpPr>
        <p:sp>
          <p:nvSpPr>
            <p:cNvPr id="636" name="Google Shape;636;p44"/>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37" name="Google Shape;637;p4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8" name="Google Shape;638;p44"/>
          <p:cNvGrpSpPr/>
          <p:nvPr/>
        </p:nvGrpSpPr>
        <p:grpSpPr>
          <a:xfrm>
            <a:off x="0" y="5007648"/>
            <a:ext cx="9164365" cy="135842"/>
            <a:chOff x="0" y="-28580"/>
            <a:chExt cx="7796805" cy="1524600"/>
          </a:xfrm>
        </p:grpSpPr>
        <p:sp>
          <p:nvSpPr>
            <p:cNvPr id="639" name="Google Shape;639;p4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40" name="Google Shape;640;p4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644" name="Shape 644"/>
        <p:cNvGrpSpPr/>
        <p:nvPr/>
      </p:nvGrpSpPr>
      <p:grpSpPr>
        <a:xfrm>
          <a:off x="0" y="0"/>
          <a:ext cx="0" cy="0"/>
          <a:chOff x="0" y="0"/>
          <a:chExt cx="0" cy="0"/>
        </a:xfrm>
      </p:grpSpPr>
      <p:sp>
        <p:nvSpPr>
          <p:cNvPr id="645" name="Google Shape;645;p45"/>
          <p:cNvSpPr txBox="1"/>
          <p:nvPr/>
        </p:nvSpPr>
        <p:spPr>
          <a:xfrm>
            <a:off x="1156950" y="715675"/>
            <a:ext cx="6830100" cy="71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400">
                <a:solidFill>
                  <a:srgbClr val="3A855D"/>
                </a:solidFill>
                <a:latin typeface="Calibri"/>
                <a:ea typeface="Calibri"/>
                <a:cs typeface="Calibri"/>
                <a:sym typeface="Calibri"/>
              </a:rPr>
              <a:t>Industry</a:t>
            </a:r>
            <a:r>
              <a:rPr lang="en" sz="3400">
                <a:solidFill>
                  <a:srgbClr val="3A855D"/>
                </a:solidFill>
                <a:latin typeface="Calibri"/>
                <a:ea typeface="Calibri"/>
                <a:cs typeface="Calibri"/>
                <a:sym typeface="Calibri"/>
              </a:rPr>
              <a:t> Based Earnings Growth Y/Y</a:t>
            </a:r>
            <a:endParaRPr sz="3400">
              <a:solidFill>
                <a:srgbClr val="3A855D"/>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id="646" name="Google Shape;646;p45"/>
          <p:cNvPicPr preferRelativeResize="0"/>
          <p:nvPr/>
        </p:nvPicPr>
        <p:blipFill>
          <a:blip r:embed="rId3">
            <a:alphaModFix/>
          </a:blip>
          <a:stretch>
            <a:fillRect/>
          </a:stretch>
        </p:blipFill>
        <p:spPr>
          <a:xfrm>
            <a:off x="1592250" y="1549800"/>
            <a:ext cx="5959494" cy="3405425"/>
          </a:xfrm>
          <a:prstGeom prst="rect">
            <a:avLst/>
          </a:prstGeom>
          <a:noFill/>
          <a:ln>
            <a:noFill/>
          </a:ln>
        </p:spPr>
      </p:pic>
      <p:grpSp>
        <p:nvGrpSpPr>
          <p:cNvPr id="647" name="Google Shape;647;p45"/>
          <p:cNvGrpSpPr/>
          <p:nvPr/>
        </p:nvGrpSpPr>
        <p:grpSpPr>
          <a:xfrm>
            <a:off x="0" y="-550"/>
            <a:ext cx="7307945" cy="135842"/>
            <a:chOff x="0" y="-28580"/>
            <a:chExt cx="7796805" cy="1524600"/>
          </a:xfrm>
        </p:grpSpPr>
        <p:sp>
          <p:nvSpPr>
            <p:cNvPr id="648" name="Google Shape;648;p4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49" name="Google Shape;649;p4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0" name="Google Shape;650;p45"/>
          <p:cNvGrpSpPr/>
          <p:nvPr/>
        </p:nvGrpSpPr>
        <p:grpSpPr>
          <a:xfrm rot="5400000">
            <a:off x="-2520498" y="2495464"/>
            <a:ext cx="5168144" cy="127152"/>
            <a:chOff x="-3120288" y="-28580"/>
            <a:chExt cx="10917077" cy="1524600"/>
          </a:xfrm>
        </p:grpSpPr>
        <p:sp>
          <p:nvSpPr>
            <p:cNvPr id="651" name="Google Shape;651;p45"/>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52" name="Google Shape;652;p4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3" name="Google Shape;653;p45"/>
          <p:cNvGrpSpPr/>
          <p:nvPr/>
        </p:nvGrpSpPr>
        <p:grpSpPr>
          <a:xfrm rot="5400000">
            <a:off x="6872077" y="308716"/>
            <a:ext cx="744595" cy="127152"/>
            <a:chOff x="0" y="-28580"/>
            <a:chExt cx="7796805" cy="1524600"/>
          </a:xfrm>
        </p:grpSpPr>
        <p:sp>
          <p:nvSpPr>
            <p:cNvPr id="654" name="Google Shape;654;p4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55" name="Google Shape;655;p4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6" name="Google Shape;656;p45"/>
          <p:cNvGrpSpPr/>
          <p:nvPr/>
        </p:nvGrpSpPr>
        <p:grpSpPr>
          <a:xfrm>
            <a:off x="7180800" y="703200"/>
            <a:ext cx="1983507" cy="127152"/>
            <a:chOff x="0" y="-28580"/>
            <a:chExt cx="7796805" cy="1524600"/>
          </a:xfrm>
        </p:grpSpPr>
        <p:sp>
          <p:nvSpPr>
            <p:cNvPr id="657" name="Google Shape;657;p4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58" name="Google Shape;658;p4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9" name="Google Shape;659;p45"/>
          <p:cNvGrpSpPr/>
          <p:nvPr/>
        </p:nvGrpSpPr>
        <p:grpSpPr>
          <a:xfrm rot="5400000">
            <a:off x="6908472" y="2863399"/>
            <a:ext cx="4343905" cy="127152"/>
            <a:chOff x="-3120288" y="-28580"/>
            <a:chExt cx="10917077" cy="1524600"/>
          </a:xfrm>
        </p:grpSpPr>
        <p:sp>
          <p:nvSpPr>
            <p:cNvPr id="660" name="Google Shape;660;p45"/>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61" name="Google Shape;661;p4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2" name="Google Shape;662;p45"/>
          <p:cNvGrpSpPr/>
          <p:nvPr/>
        </p:nvGrpSpPr>
        <p:grpSpPr>
          <a:xfrm>
            <a:off x="0" y="5007648"/>
            <a:ext cx="9164365" cy="135842"/>
            <a:chOff x="0" y="-28580"/>
            <a:chExt cx="7796805" cy="1524600"/>
          </a:xfrm>
        </p:grpSpPr>
        <p:sp>
          <p:nvSpPr>
            <p:cNvPr id="663" name="Google Shape;663;p4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64" name="Google Shape;664;p4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668" name="Shape 668"/>
        <p:cNvGrpSpPr/>
        <p:nvPr/>
      </p:nvGrpSpPr>
      <p:grpSpPr>
        <a:xfrm>
          <a:off x="0" y="0"/>
          <a:ext cx="0" cy="0"/>
          <a:chOff x="0" y="0"/>
          <a:chExt cx="0" cy="0"/>
        </a:xfrm>
      </p:grpSpPr>
      <p:sp>
        <p:nvSpPr>
          <p:cNvPr id="669" name="Google Shape;669;p46"/>
          <p:cNvSpPr txBox="1"/>
          <p:nvPr/>
        </p:nvSpPr>
        <p:spPr>
          <a:xfrm>
            <a:off x="502175" y="339725"/>
            <a:ext cx="6303600" cy="6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A855D"/>
                </a:solidFill>
                <a:latin typeface="Calibri"/>
                <a:ea typeface="Calibri"/>
                <a:cs typeface="Calibri"/>
                <a:sym typeface="Calibri"/>
              </a:rPr>
              <a:t>S&amp;P 500 Energy Index FCF Yield</a:t>
            </a:r>
            <a:endParaRPr sz="3600">
              <a:solidFill>
                <a:srgbClr val="3A855D"/>
              </a:solidFill>
              <a:latin typeface="Calibri"/>
              <a:ea typeface="Calibri"/>
              <a:cs typeface="Calibri"/>
              <a:sym typeface="Calibri"/>
            </a:endParaRPr>
          </a:p>
          <a:p>
            <a:pPr indent="0" lvl="0" marL="0" rtl="0" algn="ctr">
              <a:spcBef>
                <a:spcPts val="0"/>
              </a:spcBef>
              <a:spcAft>
                <a:spcPts val="0"/>
              </a:spcAft>
              <a:buNone/>
            </a:pPr>
            <a:r>
              <a:rPr lang="en" sz="1800">
                <a:solidFill>
                  <a:srgbClr val="3A855D"/>
                </a:solidFill>
                <a:latin typeface="Calibri"/>
                <a:ea typeface="Calibri"/>
                <a:cs typeface="Calibri"/>
                <a:sym typeface="Calibri"/>
              </a:rPr>
              <a:t>S5ENRS Index</a:t>
            </a:r>
            <a:endParaRPr sz="1800">
              <a:solidFill>
                <a:srgbClr val="3A855D"/>
              </a:solidFill>
              <a:latin typeface="Calibri"/>
              <a:ea typeface="Calibri"/>
              <a:cs typeface="Calibri"/>
              <a:sym typeface="Calibri"/>
            </a:endParaRPr>
          </a:p>
        </p:txBody>
      </p:sp>
      <p:pic>
        <p:nvPicPr>
          <p:cNvPr id="670" name="Google Shape;670;p46"/>
          <p:cNvPicPr preferRelativeResize="0"/>
          <p:nvPr/>
        </p:nvPicPr>
        <p:blipFill>
          <a:blip r:embed="rId3">
            <a:alphaModFix/>
          </a:blip>
          <a:stretch>
            <a:fillRect/>
          </a:stretch>
        </p:blipFill>
        <p:spPr>
          <a:xfrm>
            <a:off x="592725" y="1386200"/>
            <a:ext cx="7958549" cy="3678674"/>
          </a:xfrm>
          <a:prstGeom prst="rect">
            <a:avLst/>
          </a:prstGeom>
          <a:noFill/>
          <a:ln>
            <a:noFill/>
          </a:ln>
        </p:spPr>
      </p:pic>
      <p:grpSp>
        <p:nvGrpSpPr>
          <p:cNvPr id="671" name="Google Shape;671;p46"/>
          <p:cNvGrpSpPr/>
          <p:nvPr/>
        </p:nvGrpSpPr>
        <p:grpSpPr>
          <a:xfrm>
            <a:off x="0" y="-550"/>
            <a:ext cx="7307945" cy="135842"/>
            <a:chOff x="0" y="-28580"/>
            <a:chExt cx="7796805" cy="1524600"/>
          </a:xfrm>
        </p:grpSpPr>
        <p:sp>
          <p:nvSpPr>
            <p:cNvPr id="672" name="Google Shape;672;p4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73" name="Google Shape;673;p4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4" name="Google Shape;674;p46"/>
          <p:cNvGrpSpPr/>
          <p:nvPr/>
        </p:nvGrpSpPr>
        <p:grpSpPr>
          <a:xfrm rot="5400000">
            <a:off x="-2520498" y="2495464"/>
            <a:ext cx="5168144" cy="127152"/>
            <a:chOff x="-3120288" y="-28580"/>
            <a:chExt cx="10917077" cy="1524600"/>
          </a:xfrm>
        </p:grpSpPr>
        <p:sp>
          <p:nvSpPr>
            <p:cNvPr id="675" name="Google Shape;675;p4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76" name="Google Shape;676;p4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7" name="Google Shape;677;p46"/>
          <p:cNvGrpSpPr/>
          <p:nvPr/>
        </p:nvGrpSpPr>
        <p:grpSpPr>
          <a:xfrm rot="5400000">
            <a:off x="6872077" y="308716"/>
            <a:ext cx="744595" cy="127152"/>
            <a:chOff x="0" y="-28580"/>
            <a:chExt cx="7796805" cy="1524600"/>
          </a:xfrm>
        </p:grpSpPr>
        <p:sp>
          <p:nvSpPr>
            <p:cNvPr id="678" name="Google Shape;678;p4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79" name="Google Shape;679;p4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0" name="Google Shape;680;p46"/>
          <p:cNvGrpSpPr/>
          <p:nvPr/>
        </p:nvGrpSpPr>
        <p:grpSpPr>
          <a:xfrm>
            <a:off x="7180800" y="703200"/>
            <a:ext cx="1983507" cy="127152"/>
            <a:chOff x="0" y="-28580"/>
            <a:chExt cx="7796805" cy="1524600"/>
          </a:xfrm>
        </p:grpSpPr>
        <p:sp>
          <p:nvSpPr>
            <p:cNvPr id="681" name="Google Shape;681;p4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82" name="Google Shape;682;p4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3" name="Google Shape;683;p46"/>
          <p:cNvGrpSpPr/>
          <p:nvPr/>
        </p:nvGrpSpPr>
        <p:grpSpPr>
          <a:xfrm rot="5400000">
            <a:off x="6908472" y="2863399"/>
            <a:ext cx="4343905" cy="127152"/>
            <a:chOff x="-3120288" y="-28580"/>
            <a:chExt cx="10917077" cy="1524600"/>
          </a:xfrm>
        </p:grpSpPr>
        <p:sp>
          <p:nvSpPr>
            <p:cNvPr id="684" name="Google Shape;684;p4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85" name="Google Shape;685;p4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6" name="Google Shape;686;p46"/>
          <p:cNvGrpSpPr/>
          <p:nvPr/>
        </p:nvGrpSpPr>
        <p:grpSpPr>
          <a:xfrm>
            <a:off x="0" y="5007648"/>
            <a:ext cx="9164365" cy="135842"/>
            <a:chOff x="0" y="-28580"/>
            <a:chExt cx="7796805" cy="1524600"/>
          </a:xfrm>
        </p:grpSpPr>
        <p:sp>
          <p:nvSpPr>
            <p:cNvPr id="687" name="Google Shape;687;p4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88" name="Google Shape;688;p4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692" name="Shape 692"/>
        <p:cNvGrpSpPr/>
        <p:nvPr/>
      </p:nvGrpSpPr>
      <p:grpSpPr>
        <a:xfrm>
          <a:off x="0" y="0"/>
          <a:ext cx="0" cy="0"/>
          <a:chOff x="0" y="0"/>
          <a:chExt cx="0" cy="0"/>
        </a:xfrm>
      </p:grpSpPr>
      <p:sp>
        <p:nvSpPr>
          <p:cNvPr id="693" name="Google Shape;693;p47"/>
          <p:cNvSpPr txBox="1"/>
          <p:nvPr/>
        </p:nvSpPr>
        <p:spPr>
          <a:xfrm>
            <a:off x="205475" y="441688"/>
            <a:ext cx="6897000" cy="6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A855D"/>
                </a:solidFill>
                <a:latin typeface="Calibri"/>
                <a:ea typeface="Calibri"/>
                <a:cs typeface="Calibri"/>
                <a:sym typeface="Calibri"/>
              </a:rPr>
              <a:t>Oil &amp; Gas Refining and Marketing</a:t>
            </a:r>
            <a:endParaRPr sz="3600">
              <a:solidFill>
                <a:srgbClr val="3A855D"/>
              </a:solidFill>
              <a:latin typeface="Calibri"/>
              <a:ea typeface="Calibri"/>
              <a:cs typeface="Calibri"/>
              <a:sym typeface="Calibri"/>
            </a:endParaRPr>
          </a:p>
          <a:p>
            <a:pPr indent="0" lvl="0" marL="0" rtl="0" algn="ctr">
              <a:spcBef>
                <a:spcPts val="0"/>
              </a:spcBef>
              <a:spcAft>
                <a:spcPts val="0"/>
              </a:spcAft>
              <a:buNone/>
            </a:pPr>
            <a:r>
              <a:rPr lang="en" sz="1800">
                <a:solidFill>
                  <a:srgbClr val="3A855D"/>
                </a:solidFill>
                <a:latin typeface="Calibri"/>
                <a:ea typeface="Calibri"/>
                <a:cs typeface="Calibri"/>
                <a:sym typeface="Calibri"/>
              </a:rPr>
              <a:t>S15OILR Index</a:t>
            </a:r>
            <a:endParaRPr sz="3600">
              <a:solidFill>
                <a:srgbClr val="3A855D"/>
              </a:solidFill>
              <a:latin typeface="Calibri"/>
              <a:ea typeface="Calibri"/>
              <a:cs typeface="Calibri"/>
              <a:sym typeface="Calibri"/>
            </a:endParaRPr>
          </a:p>
        </p:txBody>
      </p:sp>
      <p:pic>
        <p:nvPicPr>
          <p:cNvPr id="694" name="Google Shape;694;p47"/>
          <p:cNvPicPr preferRelativeResize="0"/>
          <p:nvPr/>
        </p:nvPicPr>
        <p:blipFill>
          <a:blip r:embed="rId3">
            <a:alphaModFix/>
          </a:blip>
          <a:stretch>
            <a:fillRect/>
          </a:stretch>
        </p:blipFill>
        <p:spPr>
          <a:xfrm>
            <a:off x="759375" y="1429975"/>
            <a:ext cx="7625249" cy="3524625"/>
          </a:xfrm>
          <a:prstGeom prst="rect">
            <a:avLst/>
          </a:prstGeom>
          <a:noFill/>
          <a:ln>
            <a:noFill/>
          </a:ln>
        </p:spPr>
      </p:pic>
      <p:grpSp>
        <p:nvGrpSpPr>
          <p:cNvPr id="695" name="Google Shape;695;p47"/>
          <p:cNvGrpSpPr/>
          <p:nvPr/>
        </p:nvGrpSpPr>
        <p:grpSpPr>
          <a:xfrm>
            <a:off x="0" y="-550"/>
            <a:ext cx="7307945" cy="135842"/>
            <a:chOff x="0" y="-28580"/>
            <a:chExt cx="7796805" cy="1524600"/>
          </a:xfrm>
        </p:grpSpPr>
        <p:sp>
          <p:nvSpPr>
            <p:cNvPr id="696" name="Google Shape;696;p47"/>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697" name="Google Shape;697;p47"/>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8" name="Google Shape;698;p47"/>
          <p:cNvGrpSpPr/>
          <p:nvPr/>
        </p:nvGrpSpPr>
        <p:grpSpPr>
          <a:xfrm rot="5400000">
            <a:off x="-2520498" y="2495464"/>
            <a:ext cx="5168144" cy="127152"/>
            <a:chOff x="-3120288" y="-28580"/>
            <a:chExt cx="10917077" cy="1524600"/>
          </a:xfrm>
        </p:grpSpPr>
        <p:sp>
          <p:nvSpPr>
            <p:cNvPr id="699" name="Google Shape;699;p47"/>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00" name="Google Shape;700;p47"/>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1" name="Google Shape;701;p47"/>
          <p:cNvGrpSpPr/>
          <p:nvPr/>
        </p:nvGrpSpPr>
        <p:grpSpPr>
          <a:xfrm rot="5400000">
            <a:off x="6872077" y="308716"/>
            <a:ext cx="744595" cy="127152"/>
            <a:chOff x="0" y="-28580"/>
            <a:chExt cx="7796805" cy="1524600"/>
          </a:xfrm>
        </p:grpSpPr>
        <p:sp>
          <p:nvSpPr>
            <p:cNvPr id="702" name="Google Shape;702;p47"/>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03" name="Google Shape;703;p47"/>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4" name="Google Shape;704;p47"/>
          <p:cNvGrpSpPr/>
          <p:nvPr/>
        </p:nvGrpSpPr>
        <p:grpSpPr>
          <a:xfrm>
            <a:off x="7180800" y="703200"/>
            <a:ext cx="1983507" cy="127152"/>
            <a:chOff x="0" y="-28580"/>
            <a:chExt cx="7796805" cy="1524600"/>
          </a:xfrm>
        </p:grpSpPr>
        <p:sp>
          <p:nvSpPr>
            <p:cNvPr id="705" name="Google Shape;705;p47"/>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06" name="Google Shape;706;p47"/>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7" name="Google Shape;707;p47"/>
          <p:cNvGrpSpPr/>
          <p:nvPr/>
        </p:nvGrpSpPr>
        <p:grpSpPr>
          <a:xfrm rot="5400000">
            <a:off x="6908472" y="2863399"/>
            <a:ext cx="4343905" cy="127152"/>
            <a:chOff x="-3120288" y="-28580"/>
            <a:chExt cx="10917077" cy="1524600"/>
          </a:xfrm>
        </p:grpSpPr>
        <p:sp>
          <p:nvSpPr>
            <p:cNvPr id="708" name="Google Shape;708;p47"/>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09" name="Google Shape;709;p47"/>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0" name="Google Shape;710;p47"/>
          <p:cNvGrpSpPr/>
          <p:nvPr/>
        </p:nvGrpSpPr>
        <p:grpSpPr>
          <a:xfrm>
            <a:off x="0" y="5007648"/>
            <a:ext cx="9164365" cy="135842"/>
            <a:chOff x="0" y="-28580"/>
            <a:chExt cx="7796805" cy="1524600"/>
          </a:xfrm>
        </p:grpSpPr>
        <p:sp>
          <p:nvSpPr>
            <p:cNvPr id="711" name="Google Shape;711;p47"/>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12" name="Google Shape;712;p47"/>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716" name="Shape 716"/>
        <p:cNvGrpSpPr/>
        <p:nvPr/>
      </p:nvGrpSpPr>
      <p:grpSpPr>
        <a:xfrm>
          <a:off x="0" y="0"/>
          <a:ext cx="0" cy="0"/>
          <a:chOff x="0" y="0"/>
          <a:chExt cx="0" cy="0"/>
        </a:xfrm>
      </p:grpSpPr>
      <p:sp>
        <p:nvSpPr>
          <p:cNvPr id="717" name="Google Shape;717;p48"/>
          <p:cNvSpPr txBox="1"/>
          <p:nvPr/>
        </p:nvSpPr>
        <p:spPr>
          <a:xfrm>
            <a:off x="205475" y="425825"/>
            <a:ext cx="6897000" cy="6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A855D"/>
                </a:solidFill>
                <a:latin typeface="Calibri"/>
                <a:ea typeface="Calibri"/>
                <a:cs typeface="Calibri"/>
                <a:sym typeface="Calibri"/>
              </a:rPr>
              <a:t>Oil &amp; Gas Storage &amp; Transportation</a:t>
            </a:r>
            <a:endParaRPr sz="3600">
              <a:solidFill>
                <a:srgbClr val="3A855D"/>
              </a:solidFill>
              <a:latin typeface="Calibri"/>
              <a:ea typeface="Calibri"/>
              <a:cs typeface="Calibri"/>
              <a:sym typeface="Calibri"/>
            </a:endParaRPr>
          </a:p>
          <a:p>
            <a:pPr indent="0" lvl="0" marL="0" rtl="0" algn="ctr">
              <a:spcBef>
                <a:spcPts val="0"/>
              </a:spcBef>
              <a:spcAft>
                <a:spcPts val="0"/>
              </a:spcAft>
              <a:buNone/>
            </a:pPr>
            <a:r>
              <a:rPr lang="en" sz="1800">
                <a:solidFill>
                  <a:srgbClr val="3A855D"/>
                </a:solidFill>
                <a:latin typeface="Calibri"/>
                <a:ea typeface="Calibri"/>
                <a:cs typeface="Calibri"/>
                <a:sym typeface="Calibri"/>
              </a:rPr>
              <a:t>S15OGST Index</a:t>
            </a:r>
            <a:endParaRPr sz="3600">
              <a:solidFill>
                <a:srgbClr val="3A855D"/>
              </a:solidFill>
              <a:latin typeface="Calibri"/>
              <a:ea typeface="Calibri"/>
              <a:cs typeface="Calibri"/>
              <a:sym typeface="Calibri"/>
            </a:endParaRPr>
          </a:p>
        </p:txBody>
      </p:sp>
      <p:pic>
        <p:nvPicPr>
          <p:cNvPr id="718" name="Google Shape;718;p48"/>
          <p:cNvPicPr preferRelativeResize="0"/>
          <p:nvPr/>
        </p:nvPicPr>
        <p:blipFill>
          <a:blip r:embed="rId3">
            <a:alphaModFix/>
          </a:blip>
          <a:stretch>
            <a:fillRect/>
          </a:stretch>
        </p:blipFill>
        <p:spPr>
          <a:xfrm>
            <a:off x="727775" y="1451850"/>
            <a:ext cx="7688450" cy="3553849"/>
          </a:xfrm>
          <a:prstGeom prst="rect">
            <a:avLst/>
          </a:prstGeom>
          <a:noFill/>
          <a:ln>
            <a:noFill/>
          </a:ln>
        </p:spPr>
      </p:pic>
      <p:grpSp>
        <p:nvGrpSpPr>
          <p:cNvPr id="719" name="Google Shape;719;p48"/>
          <p:cNvGrpSpPr/>
          <p:nvPr/>
        </p:nvGrpSpPr>
        <p:grpSpPr>
          <a:xfrm>
            <a:off x="0" y="-550"/>
            <a:ext cx="7307945" cy="135842"/>
            <a:chOff x="0" y="-28580"/>
            <a:chExt cx="7796805" cy="1524600"/>
          </a:xfrm>
        </p:grpSpPr>
        <p:sp>
          <p:nvSpPr>
            <p:cNvPr id="720" name="Google Shape;720;p4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21" name="Google Shape;721;p4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22" name="Google Shape;722;p48"/>
          <p:cNvGrpSpPr/>
          <p:nvPr/>
        </p:nvGrpSpPr>
        <p:grpSpPr>
          <a:xfrm rot="5400000">
            <a:off x="-2520498" y="2495464"/>
            <a:ext cx="5168144" cy="127152"/>
            <a:chOff x="-3120288" y="-28580"/>
            <a:chExt cx="10917077" cy="1524600"/>
          </a:xfrm>
        </p:grpSpPr>
        <p:sp>
          <p:nvSpPr>
            <p:cNvPr id="723" name="Google Shape;723;p48"/>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24" name="Google Shape;724;p4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25" name="Google Shape;725;p48"/>
          <p:cNvGrpSpPr/>
          <p:nvPr/>
        </p:nvGrpSpPr>
        <p:grpSpPr>
          <a:xfrm rot="5400000">
            <a:off x="6872077" y="308716"/>
            <a:ext cx="744595" cy="127152"/>
            <a:chOff x="0" y="-28580"/>
            <a:chExt cx="7796805" cy="1524600"/>
          </a:xfrm>
        </p:grpSpPr>
        <p:sp>
          <p:nvSpPr>
            <p:cNvPr id="726" name="Google Shape;726;p4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27" name="Google Shape;727;p4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28" name="Google Shape;728;p48"/>
          <p:cNvGrpSpPr/>
          <p:nvPr/>
        </p:nvGrpSpPr>
        <p:grpSpPr>
          <a:xfrm>
            <a:off x="7180800" y="703200"/>
            <a:ext cx="1983507" cy="127152"/>
            <a:chOff x="0" y="-28580"/>
            <a:chExt cx="7796805" cy="1524600"/>
          </a:xfrm>
        </p:grpSpPr>
        <p:sp>
          <p:nvSpPr>
            <p:cNvPr id="729" name="Google Shape;729;p4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30" name="Google Shape;730;p4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1" name="Google Shape;731;p48"/>
          <p:cNvGrpSpPr/>
          <p:nvPr/>
        </p:nvGrpSpPr>
        <p:grpSpPr>
          <a:xfrm rot="5400000">
            <a:off x="6908472" y="2863399"/>
            <a:ext cx="4343905" cy="127152"/>
            <a:chOff x="-3120288" y="-28580"/>
            <a:chExt cx="10917077" cy="1524600"/>
          </a:xfrm>
        </p:grpSpPr>
        <p:sp>
          <p:nvSpPr>
            <p:cNvPr id="732" name="Google Shape;732;p48"/>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33" name="Google Shape;733;p4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34" name="Google Shape;734;p48"/>
          <p:cNvGrpSpPr/>
          <p:nvPr/>
        </p:nvGrpSpPr>
        <p:grpSpPr>
          <a:xfrm>
            <a:off x="0" y="5007648"/>
            <a:ext cx="9164365" cy="135842"/>
            <a:chOff x="0" y="-28580"/>
            <a:chExt cx="7796805" cy="1524600"/>
          </a:xfrm>
        </p:grpSpPr>
        <p:sp>
          <p:nvSpPr>
            <p:cNvPr id="735" name="Google Shape;735;p4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36" name="Google Shape;736;p4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740" name="Shape 740"/>
        <p:cNvGrpSpPr/>
        <p:nvPr/>
      </p:nvGrpSpPr>
      <p:grpSpPr>
        <a:xfrm>
          <a:off x="0" y="0"/>
          <a:ext cx="0" cy="0"/>
          <a:chOff x="0" y="0"/>
          <a:chExt cx="0" cy="0"/>
        </a:xfrm>
      </p:grpSpPr>
      <p:sp>
        <p:nvSpPr>
          <p:cNvPr id="741" name="Google Shape;741;p49"/>
          <p:cNvSpPr txBox="1"/>
          <p:nvPr/>
        </p:nvSpPr>
        <p:spPr>
          <a:xfrm>
            <a:off x="127150" y="425825"/>
            <a:ext cx="7120800" cy="6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A855D"/>
                </a:solidFill>
                <a:latin typeface="Calibri"/>
                <a:ea typeface="Calibri"/>
                <a:cs typeface="Calibri"/>
                <a:sym typeface="Calibri"/>
              </a:rPr>
              <a:t>Oil &amp; Gas Exploration and Production</a:t>
            </a:r>
            <a:endParaRPr sz="3600">
              <a:solidFill>
                <a:srgbClr val="3A855D"/>
              </a:solidFill>
              <a:latin typeface="Calibri"/>
              <a:ea typeface="Calibri"/>
              <a:cs typeface="Calibri"/>
              <a:sym typeface="Calibri"/>
            </a:endParaRPr>
          </a:p>
          <a:p>
            <a:pPr indent="0" lvl="0" marL="0" rtl="0" algn="ctr">
              <a:spcBef>
                <a:spcPts val="0"/>
              </a:spcBef>
              <a:spcAft>
                <a:spcPts val="0"/>
              </a:spcAft>
              <a:buNone/>
            </a:pPr>
            <a:r>
              <a:rPr lang="en" sz="1800">
                <a:solidFill>
                  <a:srgbClr val="3A855D"/>
                </a:solidFill>
                <a:latin typeface="Calibri"/>
                <a:ea typeface="Calibri"/>
                <a:cs typeface="Calibri"/>
                <a:sym typeface="Calibri"/>
              </a:rPr>
              <a:t>SPSIOPTR Index</a:t>
            </a:r>
            <a:endParaRPr sz="1800">
              <a:solidFill>
                <a:srgbClr val="3A855D"/>
              </a:solidFill>
              <a:latin typeface="Calibri"/>
              <a:ea typeface="Calibri"/>
              <a:cs typeface="Calibri"/>
              <a:sym typeface="Calibri"/>
            </a:endParaRPr>
          </a:p>
        </p:txBody>
      </p:sp>
      <p:pic>
        <p:nvPicPr>
          <p:cNvPr id="742" name="Google Shape;742;p49"/>
          <p:cNvPicPr preferRelativeResize="0"/>
          <p:nvPr/>
        </p:nvPicPr>
        <p:blipFill>
          <a:blip r:embed="rId3">
            <a:alphaModFix/>
          </a:blip>
          <a:stretch>
            <a:fillRect/>
          </a:stretch>
        </p:blipFill>
        <p:spPr>
          <a:xfrm>
            <a:off x="806700" y="1510225"/>
            <a:ext cx="7530599" cy="3480874"/>
          </a:xfrm>
          <a:prstGeom prst="rect">
            <a:avLst/>
          </a:prstGeom>
          <a:noFill/>
          <a:ln>
            <a:noFill/>
          </a:ln>
        </p:spPr>
      </p:pic>
      <p:grpSp>
        <p:nvGrpSpPr>
          <p:cNvPr id="743" name="Google Shape;743;p49"/>
          <p:cNvGrpSpPr/>
          <p:nvPr/>
        </p:nvGrpSpPr>
        <p:grpSpPr>
          <a:xfrm>
            <a:off x="0" y="-550"/>
            <a:ext cx="7307945" cy="135842"/>
            <a:chOff x="0" y="-28580"/>
            <a:chExt cx="7796805" cy="1524600"/>
          </a:xfrm>
        </p:grpSpPr>
        <p:sp>
          <p:nvSpPr>
            <p:cNvPr id="744" name="Google Shape;744;p49"/>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45" name="Google Shape;745;p4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6" name="Google Shape;746;p49"/>
          <p:cNvGrpSpPr/>
          <p:nvPr/>
        </p:nvGrpSpPr>
        <p:grpSpPr>
          <a:xfrm rot="5400000">
            <a:off x="-2520498" y="2495464"/>
            <a:ext cx="5168144" cy="127152"/>
            <a:chOff x="-3120288" y="-28580"/>
            <a:chExt cx="10917077" cy="1524600"/>
          </a:xfrm>
        </p:grpSpPr>
        <p:sp>
          <p:nvSpPr>
            <p:cNvPr id="747" name="Google Shape;747;p49"/>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48" name="Google Shape;748;p4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9" name="Google Shape;749;p49"/>
          <p:cNvGrpSpPr/>
          <p:nvPr/>
        </p:nvGrpSpPr>
        <p:grpSpPr>
          <a:xfrm rot="5400000">
            <a:off x="6872077" y="308716"/>
            <a:ext cx="744595" cy="127152"/>
            <a:chOff x="0" y="-28580"/>
            <a:chExt cx="7796805" cy="1524600"/>
          </a:xfrm>
        </p:grpSpPr>
        <p:sp>
          <p:nvSpPr>
            <p:cNvPr id="750" name="Google Shape;750;p49"/>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51" name="Google Shape;751;p4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52" name="Google Shape;752;p49"/>
          <p:cNvGrpSpPr/>
          <p:nvPr/>
        </p:nvGrpSpPr>
        <p:grpSpPr>
          <a:xfrm>
            <a:off x="7180800" y="703200"/>
            <a:ext cx="1983507" cy="127152"/>
            <a:chOff x="0" y="-28580"/>
            <a:chExt cx="7796805" cy="1524600"/>
          </a:xfrm>
        </p:grpSpPr>
        <p:sp>
          <p:nvSpPr>
            <p:cNvPr id="753" name="Google Shape;753;p49"/>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54" name="Google Shape;754;p4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55" name="Google Shape;755;p49"/>
          <p:cNvGrpSpPr/>
          <p:nvPr/>
        </p:nvGrpSpPr>
        <p:grpSpPr>
          <a:xfrm rot="5400000">
            <a:off x="6908472" y="2863399"/>
            <a:ext cx="4343905" cy="127152"/>
            <a:chOff x="-3120288" y="-28580"/>
            <a:chExt cx="10917077" cy="1524600"/>
          </a:xfrm>
        </p:grpSpPr>
        <p:sp>
          <p:nvSpPr>
            <p:cNvPr id="756" name="Google Shape;756;p49"/>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57" name="Google Shape;757;p4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58" name="Google Shape;758;p49"/>
          <p:cNvGrpSpPr/>
          <p:nvPr/>
        </p:nvGrpSpPr>
        <p:grpSpPr>
          <a:xfrm>
            <a:off x="0" y="5007648"/>
            <a:ext cx="9164365" cy="135842"/>
            <a:chOff x="0" y="-28580"/>
            <a:chExt cx="7796805" cy="1524600"/>
          </a:xfrm>
        </p:grpSpPr>
        <p:sp>
          <p:nvSpPr>
            <p:cNvPr id="759" name="Google Shape;759;p49"/>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60" name="Google Shape;760;p4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764" name="Shape 764"/>
        <p:cNvGrpSpPr/>
        <p:nvPr/>
      </p:nvGrpSpPr>
      <p:grpSpPr>
        <a:xfrm>
          <a:off x="0" y="0"/>
          <a:ext cx="0" cy="0"/>
          <a:chOff x="0" y="0"/>
          <a:chExt cx="0" cy="0"/>
        </a:xfrm>
      </p:grpSpPr>
      <p:sp>
        <p:nvSpPr>
          <p:cNvPr id="765" name="Google Shape;765;p50"/>
          <p:cNvSpPr txBox="1"/>
          <p:nvPr/>
        </p:nvSpPr>
        <p:spPr>
          <a:xfrm>
            <a:off x="1123500" y="414125"/>
            <a:ext cx="6897000" cy="6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A855D"/>
                </a:solidFill>
                <a:latin typeface="Calibri"/>
                <a:ea typeface="Calibri"/>
                <a:cs typeface="Calibri"/>
                <a:sym typeface="Calibri"/>
              </a:rPr>
              <a:t>Integrated Oil &amp; gas</a:t>
            </a:r>
            <a:endParaRPr sz="3600">
              <a:solidFill>
                <a:srgbClr val="3A855D"/>
              </a:solidFill>
              <a:latin typeface="Calibri"/>
              <a:ea typeface="Calibri"/>
              <a:cs typeface="Calibri"/>
              <a:sym typeface="Calibri"/>
            </a:endParaRPr>
          </a:p>
          <a:p>
            <a:pPr indent="0" lvl="0" marL="0" rtl="0" algn="ctr">
              <a:spcBef>
                <a:spcPts val="0"/>
              </a:spcBef>
              <a:spcAft>
                <a:spcPts val="0"/>
              </a:spcAft>
              <a:buNone/>
            </a:pPr>
            <a:r>
              <a:rPr lang="en" sz="1800">
                <a:solidFill>
                  <a:srgbClr val="3A855D"/>
                </a:solidFill>
                <a:latin typeface="Calibri"/>
                <a:ea typeface="Calibri"/>
                <a:cs typeface="Calibri"/>
                <a:sym typeface="Calibri"/>
              </a:rPr>
              <a:t>S5IOIL Index</a:t>
            </a:r>
            <a:endParaRPr sz="1800">
              <a:solidFill>
                <a:srgbClr val="3A855D"/>
              </a:solidFill>
              <a:latin typeface="Calibri"/>
              <a:ea typeface="Calibri"/>
              <a:cs typeface="Calibri"/>
              <a:sym typeface="Calibri"/>
            </a:endParaRPr>
          </a:p>
        </p:txBody>
      </p:sp>
      <p:pic>
        <p:nvPicPr>
          <p:cNvPr id="766" name="Google Shape;766;p50"/>
          <p:cNvPicPr preferRelativeResize="0"/>
          <p:nvPr/>
        </p:nvPicPr>
        <p:blipFill>
          <a:blip r:embed="rId3">
            <a:alphaModFix/>
          </a:blip>
          <a:stretch>
            <a:fillRect/>
          </a:stretch>
        </p:blipFill>
        <p:spPr>
          <a:xfrm>
            <a:off x="759337" y="1495625"/>
            <a:ext cx="7625325" cy="3524650"/>
          </a:xfrm>
          <a:prstGeom prst="rect">
            <a:avLst/>
          </a:prstGeom>
          <a:noFill/>
          <a:ln>
            <a:noFill/>
          </a:ln>
        </p:spPr>
      </p:pic>
      <p:grpSp>
        <p:nvGrpSpPr>
          <p:cNvPr id="767" name="Google Shape;767;p50"/>
          <p:cNvGrpSpPr/>
          <p:nvPr/>
        </p:nvGrpSpPr>
        <p:grpSpPr>
          <a:xfrm>
            <a:off x="0" y="-550"/>
            <a:ext cx="7307945" cy="135842"/>
            <a:chOff x="0" y="-28580"/>
            <a:chExt cx="7796805" cy="1524600"/>
          </a:xfrm>
        </p:grpSpPr>
        <p:sp>
          <p:nvSpPr>
            <p:cNvPr id="768" name="Google Shape;768;p5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69" name="Google Shape;769;p5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0" name="Google Shape;770;p50"/>
          <p:cNvGrpSpPr/>
          <p:nvPr/>
        </p:nvGrpSpPr>
        <p:grpSpPr>
          <a:xfrm rot="5400000">
            <a:off x="-2520498" y="2495464"/>
            <a:ext cx="5168144" cy="127152"/>
            <a:chOff x="-3120288" y="-28580"/>
            <a:chExt cx="10917077" cy="1524600"/>
          </a:xfrm>
        </p:grpSpPr>
        <p:sp>
          <p:nvSpPr>
            <p:cNvPr id="771" name="Google Shape;771;p50"/>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72" name="Google Shape;772;p5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3" name="Google Shape;773;p50"/>
          <p:cNvGrpSpPr/>
          <p:nvPr/>
        </p:nvGrpSpPr>
        <p:grpSpPr>
          <a:xfrm rot="5400000">
            <a:off x="6872077" y="308716"/>
            <a:ext cx="744595" cy="127152"/>
            <a:chOff x="0" y="-28580"/>
            <a:chExt cx="7796805" cy="1524600"/>
          </a:xfrm>
        </p:grpSpPr>
        <p:sp>
          <p:nvSpPr>
            <p:cNvPr id="774" name="Google Shape;774;p5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75" name="Google Shape;775;p5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6" name="Google Shape;776;p50"/>
          <p:cNvGrpSpPr/>
          <p:nvPr/>
        </p:nvGrpSpPr>
        <p:grpSpPr>
          <a:xfrm>
            <a:off x="7180800" y="703200"/>
            <a:ext cx="1983507" cy="127152"/>
            <a:chOff x="0" y="-28580"/>
            <a:chExt cx="7796805" cy="1524600"/>
          </a:xfrm>
        </p:grpSpPr>
        <p:sp>
          <p:nvSpPr>
            <p:cNvPr id="777" name="Google Shape;777;p5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78" name="Google Shape;778;p5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9" name="Google Shape;779;p50"/>
          <p:cNvGrpSpPr/>
          <p:nvPr/>
        </p:nvGrpSpPr>
        <p:grpSpPr>
          <a:xfrm rot="5400000">
            <a:off x="6908472" y="2863399"/>
            <a:ext cx="4343905" cy="127152"/>
            <a:chOff x="-3120288" y="-28580"/>
            <a:chExt cx="10917077" cy="1524600"/>
          </a:xfrm>
        </p:grpSpPr>
        <p:sp>
          <p:nvSpPr>
            <p:cNvPr id="780" name="Google Shape;780;p50"/>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81" name="Google Shape;781;p5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82" name="Google Shape;782;p50"/>
          <p:cNvGrpSpPr/>
          <p:nvPr/>
        </p:nvGrpSpPr>
        <p:grpSpPr>
          <a:xfrm>
            <a:off x="0" y="5007648"/>
            <a:ext cx="9164365" cy="135842"/>
            <a:chOff x="0" y="-28580"/>
            <a:chExt cx="7796805" cy="1524600"/>
          </a:xfrm>
        </p:grpSpPr>
        <p:sp>
          <p:nvSpPr>
            <p:cNvPr id="783" name="Google Shape;783;p5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84" name="Google Shape;784;p5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788" name="Shape 788"/>
        <p:cNvGrpSpPr/>
        <p:nvPr/>
      </p:nvGrpSpPr>
      <p:grpSpPr>
        <a:xfrm>
          <a:off x="0" y="0"/>
          <a:ext cx="0" cy="0"/>
          <a:chOff x="0" y="0"/>
          <a:chExt cx="0" cy="0"/>
        </a:xfrm>
      </p:grpSpPr>
      <p:sp>
        <p:nvSpPr>
          <p:cNvPr id="789" name="Google Shape;789;p51"/>
          <p:cNvSpPr txBox="1"/>
          <p:nvPr/>
        </p:nvSpPr>
        <p:spPr>
          <a:xfrm>
            <a:off x="205475" y="450475"/>
            <a:ext cx="6897000" cy="6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A855D"/>
                </a:solidFill>
                <a:latin typeface="Calibri"/>
                <a:ea typeface="Calibri"/>
                <a:cs typeface="Calibri"/>
                <a:sym typeface="Calibri"/>
              </a:rPr>
              <a:t>Oil &amp; Gas Equipment &amp; Services</a:t>
            </a:r>
            <a:endParaRPr sz="3600">
              <a:solidFill>
                <a:srgbClr val="3A855D"/>
              </a:solidFill>
              <a:latin typeface="Calibri"/>
              <a:ea typeface="Calibri"/>
              <a:cs typeface="Calibri"/>
              <a:sym typeface="Calibri"/>
            </a:endParaRPr>
          </a:p>
          <a:p>
            <a:pPr indent="0" lvl="0" marL="0" rtl="0" algn="ctr">
              <a:spcBef>
                <a:spcPts val="0"/>
              </a:spcBef>
              <a:spcAft>
                <a:spcPts val="0"/>
              </a:spcAft>
              <a:buNone/>
            </a:pPr>
            <a:r>
              <a:rPr lang="en" sz="1800">
                <a:solidFill>
                  <a:srgbClr val="3A855D"/>
                </a:solidFill>
                <a:latin typeface="Calibri"/>
                <a:ea typeface="Calibri"/>
                <a:cs typeface="Calibri"/>
                <a:sym typeface="Calibri"/>
              </a:rPr>
              <a:t>S5OILE Index</a:t>
            </a:r>
            <a:endParaRPr sz="1800">
              <a:solidFill>
                <a:srgbClr val="3A855D"/>
              </a:solidFill>
              <a:latin typeface="Calibri"/>
              <a:ea typeface="Calibri"/>
              <a:cs typeface="Calibri"/>
              <a:sym typeface="Calibri"/>
            </a:endParaRPr>
          </a:p>
        </p:txBody>
      </p:sp>
      <p:pic>
        <p:nvPicPr>
          <p:cNvPr id="790" name="Google Shape;790;p51"/>
          <p:cNvPicPr preferRelativeResize="0"/>
          <p:nvPr/>
        </p:nvPicPr>
        <p:blipFill>
          <a:blip r:embed="rId3">
            <a:alphaModFix/>
          </a:blip>
          <a:stretch>
            <a:fillRect/>
          </a:stretch>
        </p:blipFill>
        <p:spPr>
          <a:xfrm>
            <a:off x="652075" y="1447550"/>
            <a:ext cx="7839850" cy="3623800"/>
          </a:xfrm>
          <a:prstGeom prst="rect">
            <a:avLst/>
          </a:prstGeom>
          <a:noFill/>
          <a:ln>
            <a:noFill/>
          </a:ln>
        </p:spPr>
      </p:pic>
      <p:grpSp>
        <p:nvGrpSpPr>
          <p:cNvPr id="791" name="Google Shape;791;p51"/>
          <p:cNvGrpSpPr/>
          <p:nvPr/>
        </p:nvGrpSpPr>
        <p:grpSpPr>
          <a:xfrm>
            <a:off x="0" y="-550"/>
            <a:ext cx="7307945" cy="135842"/>
            <a:chOff x="0" y="-28580"/>
            <a:chExt cx="7796805" cy="1524600"/>
          </a:xfrm>
        </p:grpSpPr>
        <p:sp>
          <p:nvSpPr>
            <p:cNvPr id="792" name="Google Shape;792;p5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93" name="Google Shape;793;p5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4" name="Google Shape;794;p51"/>
          <p:cNvGrpSpPr/>
          <p:nvPr/>
        </p:nvGrpSpPr>
        <p:grpSpPr>
          <a:xfrm rot="5400000">
            <a:off x="-2520498" y="2495464"/>
            <a:ext cx="5168144" cy="127152"/>
            <a:chOff x="-3120288" y="-28580"/>
            <a:chExt cx="10917077" cy="1524600"/>
          </a:xfrm>
        </p:grpSpPr>
        <p:sp>
          <p:nvSpPr>
            <p:cNvPr id="795" name="Google Shape;795;p51"/>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96" name="Google Shape;796;p5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97" name="Google Shape;797;p51"/>
          <p:cNvGrpSpPr/>
          <p:nvPr/>
        </p:nvGrpSpPr>
        <p:grpSpPr>
          <a:xfrm rot="5400000">
            <a:off x="6872077" y="308716"/>
            <a:ext cx="744595" cy="127152"/>
            <a:chOff x="0" y="-28580"/>
            <a:chExt cx="7796805" cy="1524600"/>
          </a:xfrm>
        </p:grpSpPr>
        <p:sp>
          <p:nvSpPr>
            <p:cNvPr id="798" name="Google Shape;798;p5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799" name="Google Shape;799;p5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0" name="Google Shape;800;p51"/>
          <p:cNvGrpSpPr/>
          <p:nvPr/>
        </p:nvGrpSpPr>
        <p:grpSpPr>
          <a:xfrm>
            <a:off x="7180800" y="703200"/>
            <a:ext cx="1983507" cy="127152"/>
            <a:chOff x="0" y="-28580"/>
            <a:chExt cx="7796805" cy="1524600"/>
          </a:xfrm>
        </p:grpSpPr>
        <p:sp>
          <p:nvSpPr>
            <p:cNvPr id="801" name="Google Shape;801;p5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02" name="Google Shape;802;p5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3" name="Google Shape;803;p51"/>
          <p:cNvGrpSpPr/>
          <p:nvPr/>
        </p:nvGrpSpPr>
        <p:grpSpPr>
          <a:xfrm rot="5400000">
            <a:off x="6908472" y="2863399"/>
            <a:ext cx="4343905" cy="127152"/>
            <a:chOff x="-3120288" y="-28580"/>
            <a:chExt cx="10917077" cy="1524600"/>
          </a:xfrm>
        </p:grpSpPr>
        <p:sp>
          <p:nvSpPr>
            <p:cNvPr id="804" name="Google Shape;804;p51"/>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05" name="Google Shape;805;p5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6" name="Google Shape;806;p51"/>
          <p:cNvGrpSpPr/>
          <p:nvPr/>
        </p:nvGrpSpPr>
        <p:grpSpPr>
          <a:xfrm>
            <a:off x="0" y="5007648"/>
            <a:ext cx="9164365" cy="135842"/>
            <a:chOff x="0" y="-28580"/>
            <a:chExt cx="7796805" cy="1524600"/>
          </a:xfrm>
        </p:grpSpPr>
        <p:sp>
          <p:nvSpPr>
            <p:cNvPr id="807" name="Google Shape;807;p5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08" name="Google Shape;808;p5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0EC"/>
        </a:solidFill>
      </p:bgPr>
    </p:bg>
    <p:spTree>
      <p:nvGrpSpPr>
        <p:cNvPr id="812" name="Shape 812"/>
        <p:cNvGrpSpPr/>
        <p:nvPr/>
      </p:nvGrpSpPr>
      <p:grpSpPr>
        <a:xfrm>
          <a:off x="0" y="0"/>
          <a:ext cx="0" cy="0"/>
          <a:chOff x="0" y="0"/>
          <a:chExt cx="0" cy="0"/>
        </a:xfrm>
      </p:grpSpPr>
      <p:pic>
        <p:nvPicPr>
          <p:cNvPr id="813" name="Google Shape;813;p52"/>
          <p:cNvPicPr preferRelativeResize="0"/>
          <p:nvPr/>
        </p:nvPicPr>
        <p:blipFill>
          <a:blip r:embed="rId3">
            <a:alphaModFix/>
          </a:blip>
          <a:stretch>
            <a:fillRect/>
          </a:stretch>
        </p:blipFill>
        <p:spPr>
          <a:xfrm>
            <a:off x="152400" y="1342575"/>
            <a:ext cx="8839197" cy="3650379"/>
          </a:xfrm>
          <a:prstGeom prst="rect">
            <a:avLst/>
          </a:prstGeom>
          <a:noFill/>
          <a:ln>
            <a:noFill/>
          </a:ln>
        </p:spPr>
      </p:pic>
      <p:sp>
        <p:nvSpPr>
          <p:cNvPr id="814" name="Google Shape;814;p52"/>
          <p:cNvSpPr txBox="1"/>
          <p:nvPr/>
        </p:nvSpPr>
        <p:spPr>
          <a:xfrm>
            <a:off x="431775" y="610275"/>
            <a:ext cx="6830100" cy="71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3A855D"/>
                </a:solidFill>
                <a:latin typeface="Calibri"/>
                <a:ea typeface="Calibri"/>
                <a:cs typeface="Calibri"/>
                <a:sym typeface="Calibri"/>
              </a:rPr>
              <a:t>Industry Based Revenue Growth Y/Y</a:t>
            </a:r>
            <a:endParaRPr sz="3400">
              <a:solidFill>
                <a:srgbClr val="3A855D"/>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815" name="Google Shape;815;p52"/>
          <p:cNvGrpSpPr/>
          <p:nvPr/>
        </p:nvGrpSpPr>
        <p:grpSpPr>
          <a:xfrm>
            <a:off x="0" y="-550"/>
            <a:ext cx="7307945" cy="135842"/>
            <a:chOff x="0" y="-28580"/>
            <a:chExt cx="7796805" cy="1524600"/>
          </a:xfrm>
        </p:grpSpPr>
        <p:sp>
          <p:nvSpPr>
            <p:cNvPr id="816" name="Google Shape;816;p5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17" name="Google Shape;817;p5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18" name="Google Shape;818;p52"/>
          <p:cNvGrpSpPr/>
          <p:nvPr/>
        </p:nvGrpSpPr>
        <p:grpSpPr>
          <a:xfrm rot="5400000">
            <a:off x="-2520498" y="2495464"/>
            <a:ext cx="5168144" cy="127152"/>
            <a:chOff x="-3120288" y="-28580"/>
            <a:chExt cx="10917077" cy="1524600"/>
          </a:xfrm>
        </p:grpSpPr>
        <p:sp>
          <p:nvSpPr>
            <p:cNvPr id="819" name="Google Shape;819;p52"/>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20" name="Google Shape;820;p5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1" name="Google Shape;821;p52"/>
          <p:cNvGrpSpPr/>
          <p:nvPr/>
        </p:nvGrpSpPr>
        <p:grpSpPr>
          <a:xfrm rot="5400000">
            <a:off x="6872077" y="308716"/>
            <a:ext cx="744595" cy="127152"/>
            <a:chOff x="0" y="-28580"/>
            <a:chExt cx="7796805" cy="1524600"/>
          </a:xfrm>
        </p:grpSpPr>
        <p:sp>
          <p:nvSpPr>
            <p:cNvPr id="822" name="Google Shape;822;p5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23" name="Google Shape;823;p5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4" name="Google Shape;824;p52"/>
          <p:cNvGrpSpPr/>
          <p:nvPr/>
        </p:nvGrpSpPr>
        <p:grpSpPr>
          <a:xfrm>
            <a:off x="7180800" y="703200"/>
            <a:ext cx="1983507" cy="127152"/>
            <a:chOff x="0" y="-28580"/>
            <a:chExt cx="7796805" cy="1524600"/>
          </a:xfrm>
        </p:grpSpPr>
        <p:sp>
          <p:nvSpPr>
            <p:cNvPr id="825" name="Google Shape;825;p5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26" name="Google Shape;826;p5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7" name="Google Shape;827;p52"/>
          <p:cNvGrpSpPr/>
          <p:nvPr/>
        </p:nvGrpSpPr>
        <p:grpSpPr>
          <a:xfrm rot="5400000">
            <a:off x="6908472" y="2863399"/>
            <a:ext cx="4343905" cy="127152"/>
            <a:chOff x="-3120288" y="-28580"/>
            <a:chExt cx="10917077" cy="1524600"/>
          </a:xfrm>
        </p:grpSpPr>
        <p:sp>
          <p:nvSpPr>
            <p:cNvPr id="828" name="Google Shape;828;p52"/>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29" name="Google Shape;829;p5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30" name="Google Shape;830;p52"/>
          <p:cNvGrpSpPr/>
          <p:nvPr/>
        </p:nvGrpSpPr>
        <p:grpSpPr>
          <a:xfrm>
            <a:off x="0" y="5007648"/>
            <a:ext cx="9164365" cy="135842"/>
            <a:chOff x="0" y="-28580"/>
            <a:chExt cx="7796805" cy="1524600"/>
          </a:xfrm>
        </p:grpSpPr>
        <p:sp>
          <p:nvSpPr>
            <p:cNvPr id="831" name="Google Shape;831;p5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32" name="Google Shape;832;p5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836" name="Shape 836"/>
        <p:cNvGrpSpPr/>
        <p:nvPr/>
      </p:nvGrpSpPr>
      <p:grpSpPr>
        <a:xfrm>
          <a:off x="0" y="0"/>
          <a:ext cx="0" cy="0"/>
          <a:chOff x="0" y="0"/>
          <a:chExt cx="0" cy="0"/>
        </a:xfrm>
      </p:grpSpPr>
      <p:sp>
        <p:nvSpPr>
          <p:cNvPr id="837" name="Google Shape;837;p53"/>
          <p:cNvSpPr txBox="1"/>
          <p:nvPr/>
        </p:nvSpPr>
        <p:spPr>
          <a:xfrm>
            <a:off x="178225" y="100763"/>
            <a:ext cx="4007100" cy="5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Exxon Mobile Revenue Growth</a:t>
            </a:r>
            <a:endParaRPr sz="1600">
              <a:solidFill>
                <a:schemeClr val="dk1"/>
              </a:solidFill>
              <a:latin typeface="Calibri"/>
              <a:ea typeface="Calibri"/>
              <a:cs typeface="Calibri"/>
              <a:sym typeface="Calibri"/>
            </a:endParaRPr>
          </a:p>
        </p:txBody>
      </p:sp>
      <p:sp>
        <p:nvSpPr>
          <p:cNvPr id="838" name="Google Shape;838;p53"/>
          <p:cNvSpPr txBox="1"/>
          <p:nvPr/>
        </p:nvSpPr>
        <p:spPr>
          <a:xfrm>
            <a:off x="4572000" y="2618913"/>
            <a:ext cx="4007100" cy="5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Conoco Phillips</a:t>
            </a:r>
            <a:r>
              <a:rPr lang="en" sz="1600">
                <a:solidFill>
                  <a:schemeClr val="dk1"/>
                </a:solidFill>
                <a:latin typeface="Calibri"/>
                <a:ea typeface="Calibri"/>
                <a:cs typeface="Calibri"/>
                <a:sym typeface="Calibri"/>
              </a:rPr>
              <a:t> Revenue Growth</a:t>
            </a:r>
            <a:endParaRPr sz="1600">
              <a:solidFill>
                <a:schemeClr val="dk1"/>
              </a:solidFill>
              <a:latin typeface="Calibri"/>
              <a:ea typeface="Calibri"/>
              <a:cs typeface="Calibri"/>
              <a:sym typeface="Calibri"/>
            </a:endParaRPr>
          </a:p>
        </p:txBody>
      </p:sp>
      <p:pic>
        <p:nvPicPr>
          <p:cNvPr id="839" name="Google Shape;839;p53" title="Screenshot 2025-10-20 at 8.09.36 PM.png"/>
          <p:cNvPicPr preferRelativeResize="0"/>
          <p:nvPr/>
        </p:nvPicPr>
        <p:blipFill>
          <a:blip r:embed="rId3">
            <a:alphaModFix/>
          </a:blip>
          <a:stretch>
            <a:fillRect/>
          </a:stretch>
        </p:blipFill>
        <p:spPr>
          <a:xfrm>
            <a:off x="127150" y="2098163"/>
            <a:ext cx="3917099" cy="1329275"/>
          </a:xfrm>
          <a:prstGeom prst="rect">
            <a:avLst/>
          </a:prstGeom>
          <a:noFill/>
          <a:ln>
            <a:noFill/>
          </a:ln>
        </p:spPr>
      </p:pic>
      <p:pic>
        <p:nvPicPr>
          <p:cNvPr id="840" name="Google Shape;840;p53"/>
          <p:cNvPicPr preferRelativeResize="0"/>
          <p:nvPr/>
        </p:nvPicPr>
        <p:blipFill rotWithShape="1">
          <a:blip r:embed="rId4">
            <a:alphaModFix/>
          </a:blip>
          <a:srcRect b="0" l="0" r="-5396" t="-17219"/>
          <a:stretch/>
        </p:blipFill>
        <p:spPr>
          <a:xfrm>
            <a:off x="4572000" y="2772375"/>
            <a:ext cx="4165148" cy="1559499"/>
          </a:xfrm>
          <a:prstGeom prst="rect">
            <a:avLst/>
          </a:prstGeom>
          <a:noFill/>
          <a:ln>
            <a:noFill/>
          </a:ln>
        </p:spPr>
      </p:pic>
      <p:pic>
        <p:nvPicPr>
          <p:cNvPr id="841" name="Google Shape;841;p53"/>
          <p:cNvPicPr preferRelativeResize="0"/>
          <p:nvPr/>
        </p:nvPicPr>
        <p:blipFill>
          <a:blip r:embed="rId5">
            <a:alphaModFix/>
          </a:blip>
          <a:stretch>
            <a:fillRect/>
          </a:stretch>
        </p:blipFill>
        <p:spPr>
          <a:xfrm>
            <a:off x="127150" y="438263"/>
            <a:ext cx="3917100" cy="1397700"/>
          </a:xfrm>
          <a:prstGeom prst="rect">
            <a:avLst/>
          </a:prstGeom>
          <a:noFill/>
          <a:ln>
            <a:noFill/>
          </a:ln>
        </p:spPr>
      </p:pic>
      <p:sp>
        <p:nvSpPr>
          <p:cNvPr id="842" name="Google Shape;842;p53"/>
          <p:cNvSpPr txBox="1"/>
          <p:nvPr/>
        </p:nvSpPr>
        <p:spPr>
          <a:xfrm>
            <a:off x="127150" y="1760163"/>
            <a:ext cx="4007100" cy="5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Chevron</a:t>
            </a:r>
            <a:r>
              <a:rPr lang="en" sz="1600">
                <a:solidFill>
                  <a:schemeClr val="dk1"/>
                </a:solidFill>
                <a:latin typeface="Calibri"/>
                <a:ea typeface="Calibri"/>
                <a:cs typeface="Calibri"/>
                <a:sym typeface="Calibri"/>
              </a:rPr>
              <a:t> Revenue Growth</a:t>
            </a:r>
            <a:endParaRPr sz="1600">
              <a:solidFill>
                <a:schemeClr val="dk1"/>
              </a:solidFill>
              <a:latin typeface="Calibri"/>
              <a:ea typeface="Calibri"/>
              <a:cs typeface="Calibri"/>
              <a:sym typeface="Calibri"/>
            </a:endParaRPr>
          </a:p>
        </p:txBody>
      </p:sp>
      <p:pic>
        <p:nvPicPr>
          <p:cNvPr id="843" name="Google Shape;843;p53"/>
          <p:cNvPicPr preferRelativeResize="0"/>
          <p:nvPr/>
        </p:nvPicPr>
        <p:blipFill>
          <a:blip r:embed="rId6">
            <a:alphaModFix/>
          </a:blip>
          <a:stretch>
            <a:fillRect/>
          </a:stretch>
        </p:blipFill>
        <p:spPr>
          <a:xfrm>
            <a:off x="127150" y="3688038"/>
            <a:ext cx="3917100" cy="1329275"/>
          </a:xfrm>
          <a:prstGeom prst="rect">
            <a:avLst/>
          </a:prstGeom>
          <a:noFill/>
          <a:ln>
            <a:noFill/>
          </a:ln>
        </p:spPr>
      </p:pic>
      <p:sp>
        <p:nvSpPr>
          <p:cNvPr id="844" name="Google Shape;844;p53"/>
          <p:cNvSpPr txBox="1"/>
          <p:nvPr/>
        </p:nvSpPr>
        <p:spPr>
          <a:xfrm>
            <a:off x="127150" y="3353888"/>
            <a:ext cx="4007100" cy="5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SLB</a:t>
            </a:r>
            <a:r>
              <a:rPr lang="en" sz="1600">
                <a:solidFill>
                  <a:schemeClr val="dk1"/>
                </a:solidFill>
                <a:latin typeface="Calibri"/>
                <a:ea typeface="Calibri"/>
                <a:cs typeface="Calibri"/>
                <a:sym typeface="Calibri"/>
              </a:rPr>
              <a:t> Revenue Growth</a:t>
            </a:r>
            <a:endParaRPr sz="1600">
              <a:solidFill>
                <a:schemeClr val="dk1"/>
              </a:solidFill>
              <a:latin typeface="Calibri"/>
              <a:ea typeface="Calibri"/>
              <a:cs typeface="Calibri"/>
              <a:sym typeface="Calibri"/>
            </a:endParaRPr>
          </a:p>
        </p:txBody>
      </p:sp>
      <p:grpSp>
        <p:nvGrpSpPr>
          <p:cNvPr id="845" name="Google Shape;845;p53"/>
          <p:cNvGrpSpPr/>
          <p:nvPr/>
        </p:nvGrpSpPr>
        <p:grpSpPr>
          <a:xfrm>
            <a:off x="4617050" y="1151750"/>
            <a:ext cx="3916994" cy="1299388"/>
            <a:chOff x="0" y="0"/>
            <a:chExt cx="2342700" cy="857625"/>
          </a:xfrm>
        </p:grpSpPr>
        <p:sp>
          <p:nvSpPr>
            <p:cNvPr id="846" name="Google Shape;846;p53"/>
            <p:cNvSpPr/>
            <p:nvPr/>
          </p:nvSpPr>
          <p:spPr>
            <a:xfrm>
              <a:off x="0" y="0"/>
              <a:ext cx="2342659" cy="857492"/>
            </a:xfrm>
            <a:custGeom>
              <a:rect b="b" l="l" r="r" t="t"/>
              <a:pathLst>
                <a:path extrusionOk="0"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3A855D"/>
            </a:solidFill>
            <a:ln>
              <a:noFill/>
            </a:ln>
          </p:spPr>
          <p:txBody>
            <a:bodyPr anchorCtr="0" anchor="ctr" bIns="43750" lIns="43750" spcFirstLastPara="1" rIns="43750" wrap="square" tIns="43750">
              <a:noAutofit/>
            </a:bodyPr>
            <a:lstStyle/>
            <a:p>
              <a:pPr indent="0" lvl="0" marL="0" rtl="0" algn="l">
                <a:spcBef>
                  <a:spcPts val="0"/>
                </a:spcBef>
                <a:spcAft>
                  <a:spcPts val="0"/>
                </a:spcAft>
                <a:buNone/>
              </a:pPr>
              <a:r>
                <a:t/>
              </a:r>
              <a:endParaRPr/>
            </a:p>
          </p:txBody>
        </p:sp>
        <p:sp>
          <p:nvSpPr>
            <p:cNvPr id="847" name="Google Shape;847;p53"/>
            <p:cNvSpPr txBox="1"/>
            <p:nvPr/>
          </p:nvSpPr>
          <p:spPr>
            <a:xfrm>
              <a:off x="0" y="85725"/>
              <a:ext cx="2342700" cy="771900"/>
            </a:xfrm>
            <a:prstGeom prst="rect">
              <a:avLst/>
            </a:prstGeom>
            <a:noFill/>
            <a:ln>
              <a:noFill/>
            </a:ln>
          </p:spPr>
          <p:txBody>
            <a:bodyPr anchorCtr="0" anchor="ctr" bIns="24300" lIns="24300" spcFirstLastPara="1" rIns="24300" wrap="square" tIns="24300">
              <a:noAutofit/>
            </a:bodyPr>
            <a:lstStyle/>
            <a:p>
              <a:pPr indent="0" lvl="0" marL="0" marR="0" rtl="0" algn="ctr">
                <a:lnSpc>
                  <a:spcPct val="106944"/>
                </a:lnSpc>
                <a:spcBef>
                  <a:spcPts val="0"/>
                </a:spcBef>
                <a:spcAft>
                  <a:spcPts val="0"/>
                </a:spcAft>
                <a:buNone/>
              </a:pPr>
              <a:r>
                <a:rPr lang="en" sz="1800">
                  <a:solidFill>
                    <a:schemeClr val="lt1"/>
                  </a:solidFill>
                  <a:latin typeface="Calibri"/>
                  <a:ea typeface="Calibri"/>
                  <a:cs typeface="Calibri"/>
                  <a:sym typeface="Calibri"/>
                </a:rPr>
                <a:t>Company-specific Sequential Revenue Growth</a:t>
              </a:r>
              <a:endParaRPr b="0" i="0" sz="1800" u="none" cap="none" strike="noStrike">
                <a:solidFill>
                  <a:schemeClr val="lt1"/>
                </a:solidFill>
                <a:latin typeface="Calibri"/>
                <a:ea typeface="Calibri"/>
                <a:cs typeface="Calibri"/>
                <a:sym typeface="Calibri"/>
              </a:endParaRPr>
            </a:p>
          </p:txBody>
        </p:sp>
      </p:grpSp>
      <p:grpSp>
        <p:nvGrpSpPr>
          <p:cNvPr id="848" name="Google Shape;848;p53"/>
          <p:cNvGrpSpPr/>
          <p:nvPr/>
        </p:nvGrpSpPr>
        <p:grpSpPr>
          <a:xfrm>
            <a:off x="0" y="-550"/>
            <a:ext cx="7307945" cy="135842"/>
            <a:chOff x="0" y="-28580"/>
            <a:chExt cx="7796805" cy="1524600"/>
          </a:xfrm>
        </p:grpSpPr>
        <p:sp>
          <p:nvSpPr>
            <p:cNvPr id="849" name="Google Shape;849;p5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50" name="Google Shape;850;p5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1" name="Google Shape;851;p53"/>
          <p:cNvGrpSpPr/>
          <p:nvPr/>
        </p:nvGrpSpPr>
        <p:grpSpPr>
          <a:xfrm rot="5400000">
            <a:off x="-2520498" y="2495464"/>
            <a:ext cx="5168144" cy="127152"/>
            <a:chOff x="-3120288" y="-28580"/>
            <a:chExt cx="10917077" cy="1524600"/>
          </a:xfrm>
        </p:grpSpPr>
        <p:sp>
          <p:nvSpPr>
            <p:cNvPr id="852" name="Google Shape;852;p53"/>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53" name="Google Shape;853;p5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4" name="Google Shape;854;p53"/>
          <p:cNvGrpSpPr/>
          <p:nvPr/>
        </p:nvGrpSpPr>
        <p:grpSpPr>
          <a:xfrm rot="5400000">
            <a:off x="6872077" y="308716"/>
            <a:ext cx="744595" cy="127152"/>
            <a:chOff x="0" y="-28580"/>
            <a:chExt cx="7796805" cy="1524600"/>
          </a:xfrm>
        </p:grpSpPr>
        <p:sp>
          <p:nvSpPr>
            <p:cNvPr id="855" name="Google Shape;855;p5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56" name="Google Shape;856;p5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7" name="Google Shape;857;p53"/>
          <p:cNvGrpSpPr/>
          <p:nvPr/>
        </p:nvGrpSpPr>
        <p:grpSpPr>
          <a:xfrm>
            <a:off x="7180800" y="703200"/>
            <a:ext cx="1983507" cy="127152"/>
            <a:chOff x="0" y="-28580"/>
            <a:chExt cx="7796805" cy="1524600"/>
          </a:xfrm>
        </p:grpSpPr>
        <p:sp>
          <p:nvSpPr>
            <p:cNvPr id="858" name="Google Shape;858;p5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59" name="Google Shape;859;p5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60" name="Google Shape;860;p53"/>
          <p:cNvGrpSpPr/>
          <p:nvPr/>
        </p:nvGrpSpPr>
        <p:grpSpPr>
          <a:xfrm rot="5400000">
            <a:off x="6908472" y="2863399"/>
            <a:ext cx="4343905" cy="127152"/>
            <a:chOff x="-3120288" y="-28580"/>
            <a:chExt cx="10917077" cy="1524600"/>
          </a:xfrm>
        </p:grpSpPr>
        <p:sp>
          <p:nvSpPr>
            <p:cNvPr id="861" name="Google Shape;861;p53"/>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62" name="Google Shape;862;p5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63" name="Google Shape;863;p53"/>
          <p:cNvGrpSpPr/>
          <p:nvPr/>
        </p:nvGrpSpPr>
        <p:grpSpPr>
          <a:xfrm>
            <a:off x="0" y="5007648"/>
            <a:ext cx="9164365" cy="135842"/>
            <a:chOff x="0" y="-28580"/>
            <a:chExt cx="7796805" cy="1524600"/>
          </a:xfrm>
        </p:grpSpPr>
        <p:sp>
          <p:nvSpPr>
            <p:cNvPr id="864" name="Google Shape;864;p5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65" name="Google Shape;865;p5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71" name="Shape 171"/>
        <p:cNvGrpSpPr/>
        <p:nvPr/>
      </p:nvGrpSpPr>
      <p:grpSpPr>
        <a:xfrm>
          <a:off x="0" y="0"/>
          <a:ext cx="0" cy="0"/>
          <a:chOff x="0" y="0"/>
          <a:chExt cx="0" cy="0"/>
        </a:xfrm>
      </p:grpSpPr>
      <p:sp>
        <p:nvSpPr>
          <p:cNvPr id="172" name="Google Shape;172;p27"/>
          <p:cNvSpPr txBox="1"/>
          <p:nvPr/>
        </p:nvSpPr>
        <p:spPr>
          <a:xfrm>
            <a:off x="2798000" y="19225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Business Analysis</a:t>
            </a:r>
            <a:endParaRPr sz="3600">
              <a:solidFill>
                <a:srgbClr val="3A855D"/>
              </a:solidFill>
              <a:latin typeface="Calibri"/>
              <a:ea typeface="Calibri"/>
              <a:cs typeface="Calibri"/>
              <a:sym typeface="Calibri"/>
            </a:endParaRPr>
          </a:p>
        </p:txBody>
      </p:sp>
      <p:sp>
        <p:nvSpPr>
          <p:cNvPr id="173" name="Google Shape;173;p27"/>
          <p:cNvSpPr/>
          <p:nvPr/>
        </p:nvSpPr>
        <p:spPr>
          <a:xfrm>
            <a:off x="0" y="17550"/>
            <a:ext cx="9144000" cy="5108400"/>
          </a:xfrm>
          <a:prstGeom prst="bevel">
            <a:avLst>
              <a:gd fmla="val 12500" name="adj"/>
            </a:avLst>
          </a:prstGeom>
          <a:solidFill>
            <a:srgbClr val="3A85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4" name="Google Shape;174;p27"/>
          <p:cNvSpPr txBox="1"/>
          <p:nvPr/>
        </p:nvSpPr>
        <p:spPr>
          <a:xfrm>
            <a:off x="2798000" y="2267250"/>
            <a:ext cx="34977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Calibri"/>
                <a:ea typeface="Calibri"/>
                <a:cs typeface="Calibri"/>
                <a:sym typeface="Calibri"/>
              </a:rPr>
              <a:t>Overview</a:t>
            </a:r>
            <a:endParaRPr sz="3600">
              <a:solidFill>
                <a:srgbClr val="FFFFFF"/>
              </a:solidFill>
              <a:latin typeface="Calibri"/>
              <a:ea typeface="Calibri"/>
              <a:cs typeface="Calibri"/>
              <a:sym typeface="Calibri"/>
            </a:endParaRPr>
          </a:p>
        </p:txBody>
      </p:sp>
      <p:pic>
        <p:nvPicPr>
          <p:cNvPr id="175" name="Google Shape;175;p27" title="small_Fisher_College_of_Business_c9da36803c_8030646e29_eeeff04e1a.png"/>
          <p:cNvPicPr preferRelativeResize="0"/>
          <p:nvPr/>
        </p:nvPicPr>
        <p:blipFill>
          <a:blip r:embed="rId3">
            <a:alphaModFix/>
          </a:blip>
          <a:stretch>
            <a:fillRect/>
          </a:stretch>
        </p:blipFill>
        <p:spPr>
          <a:xfrm>
            <a:off x="7347850" y="0"/>
            <a:ext cx="1770975" cy="687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869" name="Shape 869"/>
        <p:cNvGrpSpPr/>
        <p:nvPr/>
      </p:nvGrpSpPr>
      <p:grpSpPr>
        <a:xfrm>
          <a:off x="0" y="0"/>
          <a:ext cx="0" cy="0"/>
          <a:chOff x="0" y="0"/>
          <a:chExt cx="0" cy="0"/>
        </a:xfrm>
      </p:grpSpPr>
      <p:sp>
        <p:nvSpPr>
          <p:cNvPr id="870" name="Google Shape;870;p54"/>
          <p:cNvSpPr txBox="1"/>
          <p:nvPr/>
        </p:nvSpPr>
        <p:spPr>
          <a:xfrm>
            <a:off x="465450" y="251775"/>
            <a:ext cx="6519000" cy="6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A855D"/>
                </a:solidFill>
                <a:latin typeface="Calibri"/>
                <a:ea typeface="Calibri"/>
                <a:cs typeface="Calibri"/>
                <a:sym typeface="Calibri"/>
              </a:rPr>
              <a:t>Historical Growth rates for Energy </a:t>
            </a:r>
            <a:endParaRPr sz="3600">
              <a:solidFill>
                <a:srgbClr val="3A855D"/>
              </a:solidFill>
              <a:latin typeface="Calibri"/>
              <a:ea typeface="Calibri"/>
              <a:cs typeface="Calibri"/>
              <a:sym typeface="Calibri"/>
            </a:endParaRPr>
          </a:p>
        </p:txBody>
      </p:sp>
      <p:grpSp>
        <p:nvGrpSpPr>
          <p:cNvPr id="871" name="Google Shape;871;p54"/>
          <p:cNvGrpSpPr/>
          <p:nvPr/>
        </p:nvGrpSpPr>
        <p:grpSpPr>
          <a:xfrm>
            <a:off x="1259875" y="1128300"/>
            <a:ext cx="6232051" cy="1762832"/>
            <a:chOff x="0" y="0"/>
            <a:chExt cx="2342700" cy="857492"/>
          </a:xfrm>
        </p:grpSpPr>
        <p:sp>
          <p:nvSpPr>
            <p:cNvPr id="872" name="Google Shape;872;p54"/>
            <p:cNvSpPr/>
            <p:nvPr/>
          </p:nvSpPr>
          <p:spPr>
            <a:xfrm>
              <a:off x="0" y="0"/>
              <a:ext cx="2342659" cy="857492"/>
            </a:xfrm>
            <a:custGeom>
              <a:rect b="b" l="l" r="r" t="t"/>
              <a:pathLst>
                <a:path extrusionOk="0"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3A855D"/>
            </a:solidFill>
            <a:ln>
              <a:noFill/>
            </a:ln>
          </p:spPr>
          <p:txBody>
            <a:bodyPr anchorCtr="0" anchor="ctr" bIns="69600" lIns="69600" spcFirstLastPara="1" rIns="69600" wrap="square" tIns="69600">
              <a:noAutofit/>
            </a:bodyPr>
            <a:lstStyle/>
            <a:p>
              <a:pPr indent="0" lvl="0" marL="0" rtl="0" algn="l">
                <a:spcBef>
                  <a:spcPts val="0"/>
                </a:spcBef>
                <a:spcAft>
                  <a:spcPts val="0"/>
                </a:spcAft>
                <a:buNone/>
              </a:pPr>
              <a:r>
                <a:t/>
              </a:r>
              <a:endParaRPr/>
            </a:p>
          </p:txBody>
        </p:sp>
        <p:sp>
          <p:nvSpPr>
            <p:cNvPr id="873" name="Google Shape;873;p54"/>
            <p:cNvSpPr txBox="1"/>
            <p:nvPr/>
          </p:nvSpPr>
          <p:spPr>
            <a:xfrm>
              <a:off x="0" y="85728"/>
              <a:ext cx="2342700" cy="696900"/>
            </a:xfrm>
            <a:prstGeom prst="rect">
              <a:avLst/>
            </a:prstGeom>
            <a:noFill/>
            <a:ln>
              <a:noFill/>
            </a:ln>
          </p:spPr>
          <p:txBody>
            <a:bodyPr anchorCtr="0" anchor="ctr" bIns="38650" lIns="38650" spcFirstLastPara="1" rIns="38650" wrap="square" tIns="38650">
              <a:noAutofit/>
            </a:bodyPr>
            <a:lstStyle/>
            <a:p>
              <a:pPr indent="0" lvl="0" marL="0" marR="0" rtl="0" algn="ctr">
                <a:lnSpc>
                  <a:spcPct val="106944"/>
                </a:lnSpc>
                <a:spcBef>
                  <a:spcPts val="0"/>
                </a:spcBef>
                <a:spcAft>
                  <a:spcPts val="0"/>
                </a:spcAft>
                <a:buNone/>
              </a:pPr>
              <a:r>
                <a:t/>
              </a:r>
              <a:endParaRPr b="0" i="0" sz="1369" u="none" cap="none" strike="noStrike">
                <a:solidFill>
                  <a:schemeClr val="dk1"/>
                </a:solidFill>
                <a:latin typeface="Calibri"/>
                <a:ea typeface="Calibri"/>
                <a:cs typeface="Calibri"/>
                <a:sym typeface="Calibri"/>
              </a:endParaRPr>
            </a:p>
          </p:txBody>
        </p:sp>
      </p:grpSp>
      <p:sp>
        <p:nvSpPr>
          <p:cNvPr id="874" name="Google Shape;874;p54"/>
          <p:cNvSpPr txBox="1"/>
          <p:nvPr/>
        </p:nvSpPr>
        <p:spPr>
          <a:xfrm>
            <a:off x="1411975" y="1266650"/>
            <a:ext cx="2932500" cy="2661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 sz="1800">
                <a:solidFill>
                  <a:srgbClr val="F1F0EC"/>
                </a:solidFill>
                <a:latin typeface="Public Sans"/>
                <a:ea typeface="Public Sans"/>
                <a:cs typeface="Public Sans"/>
                <a:sym typeface="Public Sans"/>
              </a:rPr>
              <a:t>Coal and Related Energy:</a:t>
            </a:r>
            <a:endParaRPr sz="1800"/>
          </a:p>
        </p:txBody>
      </p:sp>
      <p:grpSp>
        <p:nvGrpSpPr>
          <p:cNvPr id="875" name="Google Shape;875;p54"/>
          <p:cNvGrpSpPr/>
          <p:nvPr/>
        </p:nvGrpSpPr>
        <p:grpSpPr>
          <a:xfrm>
            <a:off x="1259875" y="3194499"/>
            <a:ext cx="6232051" cy="1687973"/>
            <a:chOff x="0" y="0"/>
            <a:chExt cx="2342700" cy="857492"/>
          </a:xfrm>
        </p:grpSpPr>
        <p:sp>
          <p:nvSpPr>
            <p:cNvPr id="876" name="Google Shape;876;p54"/>
            <p:cNvSpPr/>
            <p:nvPr/>
          </p:nvSpPr>
          <p:spPr>
            <a:xfrm>
              <a:off x="0" y="0"/>
              <a:ext cx="2342659" cy="857492"/>
            </a:xfrm>
            <a:custGeom>
              <a:rect b="b" l="l" r="r" t="t"/>
              <a:pathLst>
                <a:path extrusionOk="0"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3A855D"/>
            </a:solidFill>
            <a:ln>
              <a:noFill/>
            </a:ln>
          </p:spPr>
          <p:txBody>
            <a:bodyPr anchorCtr="0" anchor="ctr" bIns="69600" lIns="69600" spcFirstLastPara="1" rIns="69600" wrap="square" tIns="69600">
              <a:noAutofit/>
            </a:bodyPr>
            <a:lstStyle/>
            <a:p>
              <a:pPr indent="0" lvl="0" marL="0" rtl="0" algn="l">
                <a:spcBef>
                  <a:spcPts val="0"/>
                </a:spcBef>
                <a:spcAft>
                  <a:spcPts val="0"/>
                </a:spcAft>
                <a:buNone/>
              </a:pPr>
              <a:r>
                <a:t/>
              </a:r>
              <a:endParaRPr sz="1655"/>
            </a:p>
          </p:txBody>
        </p:sp>
        <p:sp>
          <p:nvSpPr>
            <p:cNvPr id="877" name="Google Shape;877;p54"/>
            <p:cNvSpPr txBox="1"/>
            <p:nvPr/>
          </p:nvSpPr>
          <p:spPr>
            <a:xfrm>
              <a:off x="0" y="85729"/>
              <a:ext cx="2342700" cy="650100"/>
            </a:xfrm>
            <a:prstGeom prst="rect">
              <a:avLst/>
            </a:prstGeom>
            <a:noFill/>
            <a:ln>
              <a:noFill/>
            </a:ln>
          </p:spPr>
          <p:txBody>
            <a:bodyPr anchorCtr="0" anchor="ctr" bIns="38650" lIns="38650" spcFirstLastPara="1" rIns="38650" wrap="square" tIns="38650">
              <a:noAutofit/>
            </a:bodyPr>
            <a:lstStyle/>
            <a:p>
              <a:pPr indent="0" lvl="0" marL="0" marR="0" rtl="0" algn="ctr">
                <a:lnSpc>
                  <a:spcPct val="106944"/>
                </a:lnSpc>
                <a:spcBef>
                  <a:spcPts val="0"/>
                </a:spcBef>
                <a:spcAft>
                  <a:spcPts val="0"/>
                </a:spcAft>
                <a:buNone/>
              </a:pPr>
              <a:r>
                <a:t/>
              </a:r>
              <a:endParaRPr b="0" i="0" sz="1369" u="none" cap="none" strike="noStrike">
                <a:solidFill>
                  <a:schemeClr val="dk1"/>
                </a:solidFill>
                <a:latin typeface="Calibri"/>
                <a:ea typeface="Calibri"/>
                <a:cs typeface="Calibri"/>
                <a:sym typeface="Calibri"/>
              </a:endParaRPr>
            </a:p>
          </p:txBody>
        </p:sp>
      </p:grpSp>
      <p:sp>
        <p:nvSpPr>
          <p:cNvPr id="878" name="Google Shape;878;p54"/>
          <p:cNvSpPr txBox="1"/>
          <p:nvPr/>
        </p:nvSpPr>
        <p:spPr>
          <a:xfrm>
            <a:off x="1411967" y="3325982"/>
            <a:ext cx="5999700" cy="314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 sz="2128">
                <a:solidFill>
                  <a:schemeClr val="lt1"/>
                </a:solidFill>
              </a:rPr>
              <a:t>Oil/Gas (Integrated, and  Production/Exploration)</a:t>
            </a:r>
            <a:endParaRPr sz="2128">
              <a:solidFill>
                <a:schemeClr val="lt1"/>
              </a:solidFill>
            </a:endParaRPr>
          </a:p>
        </p:txBody>
      </p:sp>
      <p:sp>
        <p:nvSpPr>
          <p:cNvPr id="879" name="Google Shape;879;p54"/>
          <p:cNvSpPr txBox="1"/>
          <p:nvPr/>
        </p:nvSpPr>
        <p:spPr>
          <a:xfrm>
            <a:off x="1411967" y="1532759"/>
            <a:ext cx="4518900" cy="876900"/>
          </a:xfrm>
          <a:prstGeom prst="rect">
            <a:avLst/>
          </a:prstGeom>
          <a:noFill/>
          <a:ln>
            <a:noFill/>
          </a:ln>
        </p:spPr>
        <p:txBody>
          <a:bodyPr anchorCtr="0" anchor="t" bIns="108100" lIns="108100" spcFirstLastPara="1" rIns="108100" wrap="square" tIns="108100">
            <a:noAutofit/>
          </a:bodyPr>
          <a:lstStyle/>
          <a:p>
            <a:pPr indent="0" lvl="0" marL="0" rtl="0" algn="l">
              <a:spcBef>
                <a:spcPts val="0"/>
              </a:spcBef>
              <a:spcAft>
                <a:spcPts val="0"/>
              </a:spcAft>
              <a:buNone/>
            </a:pPr>
            <a:r>
              <a:rPr lang="en" sz="1891">
                <a:solidFill>
                  <a:schemeClr val="lt1"/>
                </a:solidFill>
                <a:latin typeface="Calibri"/>
                <a:ea typeface="Calibri"/>
                <a:cs typeface="Calibri"/>
                <a:sym typeface="Calibri"/>
              </a:rPr>
              <a:t>5 Year compound annual growth rate</a:t>
            </a:r>
            <a:endParaRPr sz="1891">
              <a:solidFill>
                <a:schemeClr val="lt1"/>
              </a:solidFill>
              <a:latin typeface="Calibri"/>
              <a:ea typeface="Calibri"/>
              <a:cs typeface="Calibri"/>
              <a:sym typeface="Calibri"/>
            </a:endParaRPr>
          </a:p>
          <a:p>
            <a:pPr indent="0" lvl="0" marL="0" rtl="0" algn="l">
              <a:spcBef>
                <a:spcPts val="0"/>
              </a:spcBef>
              <a:spcAft>
                <a:spcPts val="0"/>
              </a:spcAft>
              <a:buNone/>
            </a:pPr>
            <a:r>
              <a:rPr lang="en" sz="1891">
                <a:solidFill>
                  <a:schemeClr val="lt1"/>
                </a:solidFill>
                <a:latin typeface="Calibri"/>
                <a:ea typeface="Calibri"/>
                <a:cs typeface="Calibri"/>
                <a:sym typeface="Calibri"/>
              </a:rPr>
              <a:t>Revenue: 0.65%</a:t>
            </a:r>
            <a:endParaRPr sz="1891">
              <a:solidFill>
                <a:schemeClr val="lt1"/>
              </a:solidFill>
              <a:latin typeface="Calibri"/>
              <a:ea typeface="Calibri"/>
              <a:cs typeface="Calibri"/>
              <a:sym typeface="Calibri"/>
            </a:endParaRPr>
          </a:p>
          <a:p>
            <a:pPr indent="0" lvl="0" marL="0" rtl="0" algn="l">
              <a:spcBef>
                <a:spcPts val="0"/>
              </a:spcBef>
              <a:spcAft>
                <a:spcPts val="0"/>
              </a:spcAft>
              <a:buNone/>
            </a:pPr>
            <a:r>
              <a:rPr lang="en" sz="1891">
                <a:solidFill>
                  <a:schemeClr val="lt1"/>
                </a:solidFill>
                <a:latin typeface="Calibri"/>
                <a:ea typeface="Calibri"/>
                <a:cs typeface="Calibri"/>
                <a:sym typeface="Calibri"/>
              </a:rPr>
              <a:t>Net Income: 21.13%</a:t>
            </a:r>
            <a:endParaRPr sz="1891">
              <a:solidFill>
                <a:schemeClr val="lt1"/>
              </a:solidFill>
              <a:latin typeface="Calibri"/>
              <a:ea typeface="Calibri"/>
              <a:cs typeface="Calibri"/>
              <a:sym typeface="Calibri"/>
            </a:endParaRPr>
          </a:p>
        </p:txBody>
      </p:sp>
      <p:sp>
        <p:nvSpPr>
          <p:cNvPr id="880" name="Google Shape;880;p54"/>
          <p:cNvSpPr txBox="1"/>
          <p:nvPr/>
        </p:nvSpPr>
        <p:spPr>
          <a:xfrm>
            <a:off x="1411967" y="3623690"/>
            <a:ext cx="4264200" cy="1092000"/>
          </a:xfrm>
          <a:prstGeom prst="rect">
            <a:avLst/>
          </a:prstGeom>
          <a:noFill/>
          <a:ln>
            <a:noFill/>
          </a:ln>
        </p:spPr>
        <p:txBody>
          <a:bodyPr anchorCtr="0" anchor="t" bIns="108100" lIns="108100" spcFirstLastPara="1" rIns="108100" wrap="square" tIns="108100">
            <a:spAutoFit/>
          </a:bodyPr>
          <a:lstStyle/>
          <a:p>
            <a:pPr indent="0" lvl="0" marL="0" rtl="0" algn="l">
              <a:spcBef>
                <a:spcPts val="0"/>
              </a:spcBef>
              <a:spcAft>
                <a:spcPts val="0"/>
              </a:spcAft>
              <a:buNone/>
            </a:pPr>
            <a:r>
              <a:rPr lang="en" sz="1891">
                <a:solidFill>
                  <a:schemeClr val="lt1"/>
                </a:solidFill>
                <a:latin typeface="Calibri"/>
                <a:ea typeface="Calibri"/>
                <a:cs typeface="Calibri"/>
                <a:sym typeface="Calibri"/>
              </a:rPr>
              <a:t>5 Year </a:t>
            </a:r>
            <a:r>
              <a:rPr lang="en" sz="1891">
                <a:solidFill>
                  <a:schemeClr val="lt1"/>
                </a:solidFill>
                <a:latin typeface="Calibri"/>
                <a:ea typeface="Calibri"/>
                <a:cs typeface="Calibri"/>
                <a:sym typeface="Calibri"/>
              </a:rPr>
              <a:t>compound annual growth rate</a:t>
            </a:r>
            <a:endParaRPr sz="1891">
              <a:solidFill>
                <a:schemeClr val="lt1"/>
              </a:solidFill>
              <a:latin typeface="Calibri"/>
              <a:ea typeface="Calibri"/>
              <a:cs typeface="Calibri"/>
              <a:sym typeface="Calibri"/>
            </a:endParaRPr>
          </a:p>
          <a:p>
            <a:pPr indent="0" lvl="0" marL="0" rtl="0" algn="l">
              <a:spcBef>
                <a:spcPts val="0"/>
              </a:spcBef>
              <a:spcAft>
                <a:spcPts val="0"/>
              </a:spcAft>
              <a:buNone/>
            </a:pPr>
            <a:r>
              <a:rPr lang="en" sz="1891">
                <a:solidFill>
                  <a:schemeClr val="lt1"/>
                </a:solidFill>
                <a:latin typeface="Calibri"/>
                <a:ea typeface="Calibri"/>
                <a:cs typeface="Calibri"/>
                <a:sym typeface="Calibri"/>
              </a:rPr>
              <a:t>Revenue: 0.20% and 5.35%</a:t>
            </a:r>
            <a:endParaRPr sz="1891">
              <a:solidFill>
                <a:schemeClr val="lt1"/>
              </a:solidFill>
              <a:latin typeface="Calibri"/>
              <a:ea typeface="Calibri"/>
              <a:cs typeface="Calibri"/>
              <a:sym typeface="Calibri"/>
            </a:endParaRPr>
          </a:p>
          <a:p>
            <a:pPr indent="0" lvl="0" marL="0" rtl="0" algn="l">
              <a:spcBef>
                <a:spcPts val="0"/>
              </a:spcBef>
              <a:spcAft>
                <a:spcPts val="0"/>
              </a:spcAft>
              <a:buNone/>
            </a:pPr>
            <a:r>
              <a:rPr lang="en" sz="1891">
                <a:solidFill>
                  <a:schemeClr val="lt1"/>
                </a:solidFill>
                <a:latin typeface="Calibri"/>
                <a:ea typeface="Calibri"/>
                <a:cs typeface="Calibri"/>
                <a:sym typeface="Calibri"/>
              </a:rPr>
              <a:t>Net Income: 17.66% and 12.19%</a:t>
            </a:r>
            <a:endParaRPr sz="1891">
              <a:solidFill>
                <a:schemeClr val="lt1"/>
              </a:solidFill>
              <a:latin typeface="Calibri"/>
              <a:ea typeface="Calibri"/>
              <a:cs typeface="Calibri"/>
              <a:sym typeface="Calibri"/>
            </a:endParaRPr>
          </a:p>
        </p:txBody>
      </p:sp>
      <p:grpSp>
        <p:nvGrpSpPr>
          <p:cNvPr id="881" name="Google Shape;881;p54"/>
          <p:cNvGrpSpPr/>
          <p:nvPr/>
        </p:nvGrpSpPr>
        <p:grpSpPr>
          <a:xfrm>
            <a:off x="0" y="-550"/>
            <a:ext cx="7307945" cy="135842"/>
            <a:chOff x="0" y="-28580"/>
            <a:chExt cx="7796805" cy="1524600"/>
          </a:xfrm>
        </p:grpSpPr>
        <p:sp>
          <p:nvSpPr>
            <p:cNvPr id="882" name="Google Shape;882;p5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83" name="Google Shape;883;p5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84" name="Google Shape;884;p54"/>
          <p:cNvGrpSpPr/>
          <p:nvPr/>
        </p:nvGrpSpPr>
        <p:grpSpPr>
          <a:xfrm rot="5400000">
            <a:off x="-2520498" y="2495464"/>
            <a:ext cx="5168144" cy="127152"/>
            <a:chOff x="-3120288" y="-28580"/>
            <a:chExt cx="10917077" cy="1524600"/>
          </a:xfrm>
        </p:grpSpPr>
        <p:sp>
          <p:nvSpPr>
            <p:cNvPr id="885" name="Google Shape;885;p54"/>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86" name="Google Shape;886;p5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87" name="Google Shape;887;p54"/>
          <p:cNvGrpSpPr/>
          <p:nvPr/>
        </p:nvGrpSpPr>
        <p:grpSpPr>
          <a:xfrm rot="5400000">
            <a:off x="6872077" y="308716"/>
            <a:ext cx="744595" cy="127152"/>
            <a:chOff x="0" y="-28580"/>
            <a:chExt cx="7796805" cy="1524600"/>
          </a:xfrm>
        </p:grpSpPr>
        <p:sp>
          <p:nvSpPr>
            <p:cNvPr id="888" name="Google Shape;888;p5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89" name="Google Shape;889;p5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0" name="Google Shape;890;p54"/>
          <p:cNvGrpSpPr/>
          <p:nvPr/>
        </p:nvGrpSpPr>
        <p:grpSpPr>
          <a:xfrm>
            <a:off x="7180800" y="703200"/>
            <a:ext cx="1983507" cy="127152"/>
            <a:chOff x="0" y="-28580"/>
            <a:chExt cx="7796805" cy="1524600"/>
          </a:xfrm>
        </p:grpSpPr>
        <p:sp>
          <p:nvSpPr>
            <p:cNvPr id="891" name="Google Shape;891;p5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92" name="Google Shape;892;p5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3" name="Google Shape;893;p54"/>
          <p:cNvGrpSpPr/>
          <p:nvPr/>
        </p:nvGrpSpPr>
        <p:grpSpPr>
          <a:xfrm rot="5400000">
            <a:off x="6908472" y="2863399"/>
            <a:ext cx="4343905" cy="127152"/>
            <a:chOff x="-3120288" y="-28580"/>
            <a:chExt cx="10917077" cy="1524600"/>
          </a:xfrm>
        </p:grpSpPr>
        <p:sp>
          <p:nvSpPr>
            <p:cNvPr id="894" name="Google Shape;894;p54"/>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95" name="Google Shape;895;p5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6" name="Google Shape;896;p54"/>
          <p:cNvGrpSpPr/>
          <p:nvPr/>
        </p:nvGrpSpPr>
        <p:grpSpPr>
          <a:xfrm>
            <a:off x="0" y="5007648"/>
            <a:ext cx="9164365" cy="135842"/>
            <a:chOff x="0" y="-28580"/>
            <a:chExt cx="7796805" cy="1524600"/>
          </a:xfrm>
        </p:grpSpPr>
        <p:sp>
          <p:nvSpPr>
            <p:cNvPr id="897" name="Google Shape;897;p5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898" name="Google Shape;898;p5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02" name="Shape 902"/>
        <p:cNvGrpSpPr/>
        <p:nvPr/>
      </p:nvGrpSpPr>
      <p:grpSpPr>
        <a:xfrm>
          <a:off x="0" y="0"/>
          <a:ext cx="0" cy="0"/>
          <a:chOff x="0" y="0"/>
          <a:chExt cx="0" cy="0"/>
        </a:xfrm>
      </p:grpSpPr>
      <p:sp>
        <p:nvSpPr>
          <p:cNvPr id="903" name="Google Shape;903;p55"/>
          <p:cNvSpPr txBox="1"/>
          <p:nvPr/>
        </p:nvSpPr>
        <p:spPr>
          <a:xfrm>
            <a:off x="143875" y="237500"/>
            <a:ext cx="7504200" cy="5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3A855D"/>
                </a:solidFill>
                <a:latin typeface="Calibri"/>
                <a:ea typeface="Calibri"/>
                <a:cs typeface="Calibri"/>
                <a:sym typeface="Calibri"/>
              </a:rPr>
              <a:t>Profitability</a:t>
            </a:r>
            <a:r>
              <a:rPr lang="en" sz="2900">
                <a:solidFill>
                  <a:srgbClr val="3A855D"/>
                </a:solidFill>
                <a:latin typeface="Calibri"/>
                <a:ea typeface="Calibri"/>
                <a:cs typeface="Calibri"/>
                <a:sym typeface="Calibri"/>
              </a:rPr>
              <a:t> Metrics: Q3 2025 vs 5 yr Historical </a:t>
            </a:r>
            <a:endParaRPr sz="2900">
              <a:solidFill>
                <a:srgbClr val="3A855D"/>
              </a:solidFill>
              <a:latin typeface="Calibri"/>
              <a:ea typeface="Calibri"/>
              <a:cs typeface="Calibri"/>
              <a:sym typeface="Calibri"/>
            </a:endParaRPr>
          </a:p>
        </p:txBody>
      </p:sp>
      <p:sp>
        <p:nvSpPr>
          <p:cNvPr id="904" name="Google Shape;904;p55"/>
          <p:cNvSpPr txBox="1"/>
          <p:nvPr/>
        </p:nvSpPr>
        <p:spPr>
          <a:xfrm>
            <a:off x="194900" y="1062525"/>
            <a:ext cx="30744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Gross Margin: 17.70%  and 72.00%</a:t>
            </a:r>
            <a:endParaRPr sz="1600">
              <a:solidFill>
                <a:schemeClr val="dk1"/>
              </a:solidFill>
              <a:latin typeface="Calibri"/>
              <a:ea typeface="Calibri"/>
              <a:cs typeface="Calibri"/>
              <a:sym typeface="Calibri"/>
            </a:endParaRPr>
          </a:p>
        </p:txBody>
      </p:sp>
      <p:sp>
        <p:nvSpPr>
          <p:cNvPr id="905" name="Google Shape;905;p55"/>
          <p:cNvSpPr txBox="1"/>
          <p:nvPr/>
        </p:nvSpPr>
        <p:spPr>
          <a:xfrm>
            <a:off x="194900" y="1714925"/>
            <a:ext cx="33210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Operating</a:t>
            </a:r>
            <a:r>
              <a:rPr lang="en" sz="1600">
                <a:solidFill>
                  <a:schemeClr val="dk1"/>
                </a:solidFill>
                <a:latin typeface="Calibri"/>
                <a:ea typeface="Calibri"/>
                <a:cs typeface="Calibri"/>
                <a:sym typeface="Calibri"/>
              </a:rPr>
              <a:t> Margin: 28.7% and 32.8%</a:t>
            </a:r>
            <a:endParaRPr sz="1600">
              <a:solidFill>
                <a:schemeClr val="dk1"/>
              </a:solidFill>
              <a:latin typeface="Calibri"/>
              <a:ea typeface="Calibri"/>
              <a:cs typeface="Calibri"/>
              <a:sym typeface="Calibri"/>
            </a:endParaRPr>
          </a:p>
        </p:txBody>
      </p:sp>
      <p:sp>
        <p:nvSpPr>
          <p:cNvPr id="906" name="Google Shape;906;p55"/>
          <p:cNvSpPr txBox="1"/>
          <p:nvPr/>
        </p:nvSpPr>
        <p:spPr>
          <a:xfrm>
            <a:off x="194900" y="2343500"/>
            <a:ext cx="30744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Net </a:t>
            </a:r>
            <a:r>
              <a:rPr lang="en" sz="1600">
                <a:solidFill>
                  <a:schemeClr val="dk1"/>
                </a:solidFill>
                <a:latin typeface="Calibri"/>
                <a:ea typeface="Calibri"/>
                <a:cs typeface="Calibri"/>
                <a:sym typeface="Calibri"/>
              </a:rPr>
              <a:t>Margin: 13.00% and 17.90%</a:t>
            </a:r>
            <a:endParaRPr sz="1600">
              <a:solidFill>
                <a:schemeClr val="dk1"/>
              </a:solidFill>
              <a:latin typeface="Calibri"/>
              <a:ea typeface="Calibri"/>
              <a:cs typeface="Calibri"/>
              <a:sym typeface="Calibri"/>
            </a:endParaRPr>
          </a:p>
        </p:txBody>
      </p:sp>
      <p:sp>
        <p:nvSpPr>
          <p:cNvPr id="907" name="Google Shape;907;p55"/>
          <p:cNvSpPr txBox="1"/>
          <p:nvPr/>
        </p:nvSpPr>
        <p:spPr>
          <a:xfrm>
            <a:off x="194900" y="3051550"/>
            <a:ext cx="33879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R&amp;D as % of Sales</a:t>
            </a:r>
            <a:r>
              <a:rPr lang="en" sz="1600">
                <a:solidFill>
                  <a:schemeClr val="dk1"/>
                </a:solidFill>
                <a:latin typeface="Calibri"/>
                <a:ea typeface="Calibri"/>
                <a:cs typeface="Calibri"/>
                <a:sym typeface="Calibri"/>
              </a:rPr>
              <a:t>: 0.34% and 0.35%</a:t>
            </a:r>
            <a:endParaRPr sz="1600">
              <a:solidFill>
                <a:schemeClr val="dk1"/>
              </a:solidFill>
              <a:latin typeface="Calibri"/>
              <a:ea typeface="Calibri"/>
              <a:cs typeface="Calibri"/>
              <a:sym typeface="Calibri"/>
            </a:endParaRPr>
          </a:p>
        </p:txBody>
      </p:sp>
      <p:sp>
        <p:nvSpPr>
          <p:cNvPr id="908" name="Google Shape;908;p55"/>
          <p:cNvSpPr txBox="1"/>
          <p:nvPr/>
        </p:nvSpPr>
        <p:spPr>
          <a:xfrm>
            <a:off x="194900" y="3721875"/>
            <a:ext cx="33879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Return on Equity</a:t>
            </a:r>
            <a:r>
              <a:rPr lang="en" sz="1600">
                <a:solidFill>
                  <a:schemeClr val="dk1"/>
                </a:solidFill>
                <a:latin typeface="Calibri"/>
                <a:ea typeface="Calibri"/>
                <a:cs typeface="Calibri"/>
                <a:sym typeface="Calibri"/>
              </a:rPr>
              <a:t>: 14.20% and 16.50%</a:t>
            </a:r>
            <a:endParaRPr sz="1600">
              <a:solidFill>
                <a:schemeClr val="dk1"/>
              </a:solidFill>
              <a:latin typeface="Calibri"/>
              <a:ea typeface="Calibri"/>
              <a:cs typeface="Calibri"/>
              <a:sym typeface="Calibri"/>
            </a:endParaRPr>
          </a:p>
        </p:txBody>
      </p:sp>
      <p:pic>
        <p:nvPicPr>
          <p:cNvPr id="909" name="Google Shape;909;p55"/>
          <p:cNvPicPr preferRelativeResize="0"/>
          <p:nvPr/>
        </p:nvPicPr>
        <p:blipFill>
          <a:blip r:embed="rId3">
            <a:alphaModFix/>
          </a:blip>
          <a:stretch>
            <a:fillRect/>
          </a:stretch>
        </p:blipFill>
        <p:spPr>
          <a:xfrm>
            <a:off x="3515775" y="1062525"/>
            <a:ext cx="5569900" cy="3363541"/>
          </a:xfrm>
          <a:prstGeom prst="rect">
            <a:avLst/>
          </a:prstGeom>
          <a:noFill/>
          <a:ln>
            <a:noFill/>
          </a:ln>
        </p:spPr>
      </p:pic>
      <p:grpSp>
        <p:nvGrpSpPr>
          <p:cNvPr id="910" name="Google Shape;910;p55"/>
          <p:cNvGrpSpPr/>
          <p:nvPr/>
        </p:nvGrpSpPr>
        <p:grpSpPr>
          <a:xfrm>
            <a:off x="0" y="-550"/>
            <a:ext cx="7307945" cy="135842"/>
            <a:chOff x="0" y="-28580"/>
            <a:chExt cx="7796805" cy="1524600"/>
          </a:xfrm>
        </p:grpSpPr>
        <p:sp>
          <p:nvSpPr>
            <p:cNvPr id="911" name="Google Shape;911;p5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12" name="Google Shape;912;p5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3" name="Google Shape;913;p55"/>
          <p:cNvGrpSpPr/>
          <p:nvPr/>
        </p:nvGrpSpPr>
        <p:grpSpPr>
          <a:xfrm rot="5400000">
            <a:off x="-2520498" y="2495464"/>
            <a:ext cx="5168144" cy="127152"/>
            <a:chOff x="-3120288" y="-28580"/>
            <a:chExt cx="10917077" cy="1524600"/>
          </a:xfrm>
        </p:grpSpPr>
        <p:sp>
          <p:nvSpPr>
            <p:cNvPr id="914" name="Google Shape;914;p55"/>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15" name="Google Shape;915;p5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6" name="Google Shape;916;p55"/>
          <p:cNvGrpSpPr/>
          <p:nvPr/>
        </p:nvGrpSpPr>
        <p:grpSpPr>
          <a:xfrm rot="5400000">
            <a:off x="6872077" y="308716"/>
            <a:ext cx="744595" cy="127152"/>
            <a:chOff x="0" y="-28580"/>
            <a:chExt cx="7796805" cy="1524600"/>
          </a:xfrm>
        </p:grpSpPr>
        <p:sp>
          <p:nvSpPr>
            <p:cNvPr id="917" name="Google Shape;917;p5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18" name="Google Shape;918;p5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19" name="Google Shape;919;p55"/>
          <p:cNvGrpSpPr/>
          <p:nvPr/>
        </p:nvGrpSpPr>
        <p:grpSpPr>
          <a:xfrm>
            <a:off x="7180800" y="703200"/>
            <a:ext cx="1983507" cy="127152"/>
            <a:chOff x="0" y="-28580"/>
            <a:chExt cx="7796805" cy="1524600"/>
          </a:xfrm>
        </p:grpSpPr>
        <p:sp>
          <p:nvSpPr>
            <p:cNvPr id="920" name="Google Shape;920;p5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21" name="Google Shape;921;p5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2" name="Google Shape;922;p55"/>
          <p:cNvGrpSpPr/>
          <p:nvPr/>
        </p:nvGrpSpPr>
        <p:grpSpPr>
          <a:xfrm rot="5400000">
            <a:off x="6908472" y="2863399"/>
            <a:ext cx="4343905" cy="127152"/>
            <a:chOff x="-3120288" y="-28580"/>
            <a:chExt cx="10917077" cy="1524600"/>
          </a:xfrm>
        </p:grpSpPr>
        <p:sp>
          <p:nvSpPr>
            <p:cNvPr id="923" name="Google Shape;923;p55"/>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24" name="Google Shape;924;p5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5" name="Google Shape;925;p55"/>
          <p:cNvGrpSpPr/>
          <p:nvPr/>
        </p:nvGrpSpPr>
        <p:grpSpPr>
          <a:xfrm>
            <a:off x="0" y="5007648"/>
            <a:ext cx="9164365" cy="135842"/>
            <a:chOff x="0" y="-28580"/>
            <a:chExt cx="7796805" cy="1524600"/>
          </a:xfrm>
        </p:grpSpPr>
        <p:sp>
          <p:nvSpPr>
            <p:cNvPr id="926" name="Google Shape;926;p5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27" name="Google Shape;927;p5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31" name="Shape 931"/>
        <p:cNvGrpSpPr/>
        <p:nvPr/>
      </p:nvGrpSpPr>
      <p:grpSpPr>
        <a:xfrm>
          <a:off x="0" y="0"/>
          <a:ext cx="0" cy="0"/>
          <a:chOff x="0" y="0"/>
          <a:chExt cx="0" cy="0"/>
        </a:xfrm>
      </p:grpSpPr>
      <p:sp>
        <p:nvSpPr>
          <p:cNvPr id="932" name="Google Shape;932;p56"/>
          <p:cNvSpPr txBox="1"/>
          <p:nvPr/>
        </p:nvSpPr>
        <p:spPr>
          <a:xfrm>
            <a:off x="1126500" y="290075"/>
            <a:ext cx="6891000" cy="6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3A855D"/>
                </a:solidFill>
                <a:latin typeface="Calibri"/>
                <a:ea typeface="Calibri"/>
                <a:cs typeface="Calibri"/>
                <a:sym typeface="Calibri"/>
              </a:rPr>
              <a:t>S&amp;P 500 Margins</a:t>
            </a:r>
            <a:endParaRPr sz="3600">
              <a:solidFill>
                <a:srgbClr val="3A855D"/>
              </a:solidFill>
              <a:latin typeface="Calibri"/>
              <a:ea typeface="Calibri"/>
              <a:cs typeface="Calibri"/>
              <a:sym typeface="Calibri"/>
            </a:endParaRPr>
          </a:p>
        </p:txBody>
      </p:sp>
      <p:pic>
        <p:nvPicPr>
          <p:cNvPr id="933" name="Google Shape;933;p56"/>
          <p:cNvPicPr preferRelativeResize="0"/>
          <p:nvPr/>
        </p:nvPicPr>
        <p:blipFill>
          <a:blip r:embed="rId3">
            <a:alphaModFix/>
          </a:blip>
          <a:stretch>
            <a:fillRect/>
          </a:stretch>
        </p:blipFill>
        <p:spPr>
          <a:xfrm>
            <a:off x="2198350" y="971975"/>
            <a:ext cx="4747300" cy="3963926"/>
          </a:xfrm>
          <a:prstGeom prst="rect">
            <a:avLst/>
          </a:prstGeom>
          <a:noFill/>
          <a:ln>
            <a:noFill/>
          </a:ln>
        </p:spPr>
      </p:pic>
      <p:grpSp>
        <p:nvGrpSpPr>
          <p:cNvPr id="934" name="Google Shape;934;p56"/>
          <p:cNvGrpSpPr/>
          <p:nvPr/>
        </p:nvGrpSpPr>
        <p:grpSpPr>
          <a:xfrm>
            <a:off x="0" y="-550"/>
            <a:ext cx="7307945" cy="135842"/>
            <a:chOff x="0" y="-28580"/>
            <a:chExt cx="7796805" cy="1524600"/>
          </a:xfrm>
        </p:grpSpPr>
        <p:sp>
          <p:nvSpPr>
            <p:cNvPr id="935" name="Google Shape;935;p5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36" name="Google Shape;936;p5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37" name="Google Shape;937;p56"/>
          <p:cNvGrpSpPr/>
          <p:nvPr/>
        </p:nvGrpSpPr>
        <p:grpSpPr>
          <a:xfrm rot="5400000">
            <a:off x="-2520498" y="2495464"/>
            <a:ext cx="5168144" cy="127152"/>
            <a:chOff x="-3120288" y="-28580"/>
            <a:chExt cx="10917077" cy="1524600"/>
          </a:xfrm>
        </p:grpSpPr>
        <p:sp>
          <p:nvSpPr>
            <p:cNvPr id="938" name="Google Shape;938;p5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39" name="Google Shape;939;p5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0" name="Google Shape;940;p56"/>
          <p:cNvGrpSpPr/>
          <p:nvPr/>
        </p:nvGrpSpPr>
        <p:grpSpPr>
          <a:xfrm rot="5400000">
            <a:off x="6872077" y="308716"/>
            <a:ext cx="744595" cy="127152"/>
            <a:chOff x="0" y="-28580"/>
            <a:chExt cx="7796805" cy="1524600"/>
          </a:xfrm>
        </p:grpSpPr>
        <p:sp>
          <p:nvSpPr>
            <p:cNvPr id="941" name="Google Shape;941;p5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42" name="Google Shape;942;p5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3" name="Google Shape;943;p56"/>
          <p:cNvGrpSpPr/>
          <p:nvPr/>
        </p:nvGrpSpPr>
        <p:grpSpPr>
          <a:xfrm>
            <a:off x="7180800" y="703200"/>
            <a:ext cx="1983507" cy="127152"/>
            <a:chOff x="0" y="-28580"/>
            <a:chExt cx="7796805" cy="1524600"/>
          </a:xfrm>
        </p:grpSpPr>
        <p:sp>
          <p:nvSpPr>
            <p:cNvPr id="944" name="Google Shape;944;p5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45" name="Google Shape;945;p5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6" name="Google Shape;946;p56"/>
          <p:cNvGrpSpPr/>
          <p:nvPr/>
        </p:nvGrpSpPr>
        <p:grpSpPr>
          <a:xfrm rot="5400000">
            <a:off x="6908472" y="2863399"/>
            <a:ext cx="4343905" cy="127152"/>
            <a:chOff x="-3120288" y="-28580"/>
            <a:chExt cx="10917077" cy="1524600"/>
          </a:xfrm>
        </p:grpSpPr>
        <p:sp>
          <p:nvSpPr>
            <p:cNvPr id="947" name="Google Shape;947;p5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48" name="Google Shape;948;p5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9" name="Google Shape;949;p56"/>
          <p:cNvGrpSpPr/>
          <p:nvPr/>
        </p:nvGrpSpPr>
        <p:grpSpPr>
          <a:xfrm>
            <a:off x="0" y="5007648"/>
            <a:ext cx="9164365" cy="135842"/>
            <a:chOff x="0" y="-28580"/>
            <a:chExt cx="7796805" cy="1524600"/>
          </a:xfrm>
        </p:grpSpPr>
        <p:sp>
          <p:nvSpPr>
            <p:cNvPr id="950" name="Google Shape;950;p5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951" name="Google Shape;951;p5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55" name="Shape 955"/>
        <p:cNvGrpSpPr/>
        <p:nvPr/>
      </p:nvGrpSpPr>
      <p:grpSpPr>
        <a:xfrm>
          <a:off x="0" y="0"/>
          <a:ext cx="0" cy="0"/>
          <a:chOff x="0" y="0"/>
          <a:chExt cx="0" cy="0"/>
        </a:xfrm>
      </p:grpSpPr>
      <p:sp>
        <p:nvSpPr>
          <p:cNvPr id="956" name="Google Shape;956;p57"/>
          <p:cNvSpPr txBox="1"/>
          <p:nvPr/>
        </p:nvSpPr>
        <p:spPr>
          <a:xfrm>
            <a:off x="2798000" y="19225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Business Analysis</a:t>
            </a:r>
            <a:endParaRPr sz="3600">
              <a:solidFill>
                <a:srgbClr val="3A855D"/>
              </a:solidFill>
              <a:latin typeface="Calibri"/>
              <a:ea typeface="Calibri"/>
              <a:cs typeface="Calibri"/>
              <a:sym typeface="Calibri"/>
            </a:endParaRPr>
          </a:p>
        </p:txBody>
      </p:sp>
      <p:sp>
        <p:nvSpPr>
          <p:cNvPr id="957" name="Google Shape;957;p57"/>
          <p:cNvSpPr/>
          <p:nvPr/>
        </p:nvSpPr>
        <p:spPr>
          <a:xfrm>
            <a:off x="0" y="17550"/>
            <a:ext cx="9144000" cy="5108400"/>
          </a:xfrm>
          <a:prstGeom prst="bevel">
            <a:avLst>
              <a:gd fmla="val 12500" name="adj"/>
            </a:avLst>
          </a:prstGeom>
          <a:solidFill>
            <a:srgbClr val="3A85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58" name="Google Shape;958;p57"/>
          <p:cNvSpPr txBox="1"/>
          <p:nvPr/>
        </p:nvSpPr>
        <p:spPr>
          <a:xfrm>
            <a:off x="2233350" y="2031600"/>
            <a:ext cx="4677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Calibri"/>
                <a:ea typeface="Calibri"/>
                <a:cs typeface="Calibri"/>
                <a:sym typeface="Calibri"/>
              </a:rPr>
              <a:t>Valuation</a:t>
            </a:r>
            <a:r>
              <a:rPr lang="en" sz="3600">
                <a:solidFill>
                  <a:srgbClr val="FFFFFF"/>
                </a:solidFill>
                <a:latin typeface="Calibri"/>
                <a:ea typeface="Calibri"/>
                <a:cs typeface="Calibri"/>
                <a:sym typeface="Calibri"/>
              </a:rPr>
              <a:t> Analysis</a:t>
            </a:r>
            <a:endParaRPr sz="3600">
              <a:solidFill>
                <a:srgbClr val="FFFFFF"/>
              </a:solidFill>
              <a:latin typeface="Calibri"/>
              <a:ea typeface="Calibri"/>
              <a:cs typeface="Calibri"/>
              <a:sym typeface="Calibri"/>
            </a:endParaRPr>
          </a:p>
        </p:txBody>
      </p:sp>
      <p:pic>
        <p:nvPicPr>
          <p:cNvPr id="959" name="Google Shape;959;p57" title="small_Fisher_College_of_Business_c9da36803c_8030646e29_eeeff04e1a.png"/>
          <p:cNvPicPr preferRelativeResize="0"/>
          <p:nvPr/>
        </p:nvPicPr>
        <p:blipFill>
          <a:blip r:embed="rId3">
            <a:alphaModFix/>
          </a:blip>
          <a:stretch>
            <a:fillRect/>
          </a:stretch>
        </p:blipFill>
        <p:spPr>
          <a:xfrm>
            <a:off x="7347850" y="0"/>
            <a:ext cx="1770975" cy="687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63" name="Shape 963"/>
        <p:cNvGrpSpPr/>
        <p:nvPr/>
      </p:nvGrpSpPr>
      <p:grpSpPr>
        <a:xfrm>
          <a:off x="0" y="0"/>
          <a:ext cx="0" cy="0"/>
          <a:chOff x="0" y="0"/>
          <a:chExt cx="0" cy="0"/>
        </a:xfrm>
      </p:grpSpPr>
      <p:sp>
        <p:nvSpPr>
          <p:cNvPr id="964" name="Google Shape;964;p58"/>
          <p:cNvSpPr txBox="1"/>
          <p:nvPr/>
        </p:nvSpPr>
        <p:spPr>
          <a:xfrm>
            <a:off x="1115550" y="8025"/>
            <a:ext cx="6912900" cy="5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3A855D"/>
                </a:solidFill>
                <a:latin typeface="Calibri"/>
                <a:ea typeface="Calibri"/>
                <a:cs typeface="Calibri"/>
                <a:sym typeface="Calibri"/>
              </a:rPr>
              <a:t>Valuation Multiples</a:t>
            </a:r>
            <a:endParaRPr sz="2600">
              <a:solidFill>
                <a:srgbClr val="3A855D"/>
              </a:solidFill>
              <a:latin typeface="Calibri"/>
              <a:ea typeface="Calibri"/>
              <a:cs typeface="Calibri"/>
              <a:sym typeface="Calibri"/>
            </a:endParaRPr>
          </a:p>
        </p:txBody>
      </p:sp>
      <p:graphicFrame>
        <p:nvGraphicFramePr>
          <p:cNvPr id="965" name="Google Shape;965;p58"/>
          <p:cNvGraphicFramePr/>
          <p:nvPr/>
        </p:nvGraphicFramePr>
        <p:xfrm>
          <a:off x="190925" y="653975"/>
          <a:ext cx="3000000" cy="3000000"/>
        </p:xfrm>
        <a:graphic>
          <a:graphicData uri="http://schemas.openxmlformats.org/drawingml/2006/table">
            <a:tbl>
              <a:tblPr>
                <a:noFill/>
                <a:tableStyleId>{D3962F22-90D9-46BC-8290-299D704B38FF}</a:tableStyleId>
              </a:tblPr>
              <a:tblGrid>
                <a:gridCol w="1752425"/>
                <a:gridCol w="1752425"/>
                <a:gridCol w="1752425"/>
                <a:gridCol w="1752425"/>
                <a:gridCol w="1752425"/>
              </a:tblGrid>
              <a:tr h="334400">
                <a:tc>
                  <a:txBody>
                    <a:bodyPr/>
                    <a:lstStyle/>
                    <a:p>
                      <a:pPr indent="0" lvl="0" marL="0" rtl="0" algn="l">
                        <a:spcBef>
                          <a:spcPts val="0"/>
                        </a:spcBef>
                        <a:spcAft>
                          <a:spcPts val="0"/>
                        </a:spcAft>
                        <a:buNone/>
                      </a:pPr>
                      <a:r>
                        <a:rPr b="1" lang="en" sz="1200">
                          <a:solidFill>
                            <a:schemeClr val="lt1"/>
                          </a:solidFill>
                          <a:latin typeface="Times New Roman"/>
                          <a:ea typeface="Times New Roman"/>
                          <a:cs typeface="Times New Roman"/>
                          <a:sym typeface="Times New Roman"/>
                        </a:rPr>
                        <a:t>*TTM</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P/E</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P/S</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P/B</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P/CF</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r>
              <a:tr h="33440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Exxon Mobil(XOM)</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16.121</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1.421</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1.830</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9.134</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r h="33440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Chevron(CVX)</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25.567</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1.619</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1.823</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8.459</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r h="33440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Conocophillips(COP)</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11.86</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1.807</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1.658</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5.365</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r h="50160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The Williams Company(WMB)</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33.104</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6.60</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6.228</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14.205</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r h="50160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Enterprise Product Partners(EPD)</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11.363</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1.215</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2.285</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7.573</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r h="50160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Energy Equipment &amp; Services</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11.833</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1.293</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2.274</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8.095</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r h="50160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Oil, Gas &amp; Consumable Fuels</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16.745</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1.291</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1.976</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7.882</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r h="39215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Energy Sector</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16.283</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1.291</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1.994</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7.897</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r h="334400">
                <a:tc>
                  <a:txBody>
                    <a:bodyPr/>
                    <a:lstStyle/>
                    <a:p>
                      <a:pPr indent="0" lvl="0" marL="0" rtl="0" algn="ctr">
                        <a:spcBef>
                          <a:spcPts val="0"/>
                        </a:spcBef>
                        <a:spcAft>
                          <a:spcPts val="0"/>
                        </a:spcAft>
                        <a:buNone/>
                      </a:pPr>
                      <a:r>
                        <a:rPr b="1" lang="en" sz="1200">
                          <a:solidFill>
                            <a:schemeClr val="lt1"/>
                          </a:solidFill>
                          <a:latin typeface="Times New Roman"/>
                          <a:ea typeface="Times New Roman"/>
                          <a:cs typeface="Times New Roman"/>
                          <a:sym typeface="Times New Roman"/>
                        </a:rPr>
                        <a:t>S&amp;P500</a:t>
                      </a:r>
                      <a:endParaRPr b="1" sz="1200">
                        <a:solidFill>
                          <a:schemeClr val="lt1"/>
                        </a:solidFill>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25.725</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3.482</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5.503</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23.995</a:t>
                      </a:r>
                      <a:endParaRPr b="1" sz="1200">
                        <a:latin typeface="Times New Roman"/>
                        <a:ea typeface="Times New Roman"/>
                        <a:cs typeface="Times New Roman"/>
                        <a:sym typeface="Times New Roman"/>
                      </a:endParaRPr>
                    </a:p>
                  </a:txBody>
                  <a:tcPr marT="91425" marB="91425" marR="91425" marL="91425">
                    <a:lnL cap="flat" cmpd="sng" w="28575">
                      <a:solidFill>
                        <a:srgbClr val="3A855D"/>
                      </a:solidFill>
                      <a:prstDash val="solid"/>
                      <a:round/>
                      <a:headEnd len="sm" w="sm" type="none"/>
                      <a:tailEnd len="sm" w="sm" type="none"/>
                    </a:lnL>
                    <a:lnR cap="flat" cmpd="sng" w="28575">
                      <a:solidFill>
                        <a:srgbClr val="3A855D"/>
                      </a:solidFill>
                      <a:prstDash val="solid"/>
                      <a:round/>
                      <a:headEnd len="sm" w="sm" type="none"/>
                      <a:tailEnd len="sm" w="sm" type="none"/>
                    </a:lnR>
                    <a:lnT cap="flat" cmpd="sng" w="28575">
                      <a:solidFill>
                        <a:srgbClr val="3A855D"/>
                      </a:solidFill>
                      <a:prstDash val="solid"/>
                      <a:round/>
                      <a:headEnd len="sm" w="sm" type="none"/>
                      <a:tailEnd len="sm" w="sm" type="none"/>
                    </a:lnT>
                    <a:lnB cap="flat" cmpd="sng" w="28575">
                      <a:solidFill>
                        <a:srgbClr val="3A855D"/>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69" name="Shape 969"/>
        <p:cNvGrpSpPr/>
        <p:nvPr/>
      </p:nvGrpSpPr>
      <p:grpSpPr>
        <a:xfrm>
          <a:off x="0" y="0"/>
          <a:ext cx="0" cy="0"/>
          <a:chOff x="0" y="0"/>
          <a:chExt cx="0" cy="0"/>
        </a:xfrm>
      </p:grpSpPr>
      <p:sp>
        <p:nvSpPr>
          <p:cNvPr id="970" name="Google Shape;970;p59"/>
          <p:cNvSpPr txBox="1"/>
          <p:nvPr/>
        </p:nvSpPr>
        <p:spPr>
          <a:xfrm>
            <a:off x="1115550" y="8025"/>
            <a:ext cx="6912900" cy="5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3A855D"/>
                </a:solidFill>
                <a:latin typeface="Calibri"/>
                <a:ea typeface="Calibri"/>
                <a:cs typeface="Calibri"/>
                <a:sym typeface="Calibri"/>
              </a:rPr>
              <a:t>Energy Comparison</a:t>
            </a:r>
            <a:endParaRPr sz="2600">
              <a:solidFill>
                <a:srgbClr val="3A855D"/>
              </a:solidFill>
              <a:latin typeface="Calibri"/>
              <a:ea typeface="Calibri"/>
              <a:cs typeface="Calibri"/>
              <a:sym typeface="Calibri"/>
            </a:endParaRPr>
          </a:p>
        </p:txBody>
      </p:sp>
      <p:sp>
        <p:nvSpPr>
          <p:cNvPr id="971" name="Google Shape;971;p59"/>
          <p:cNvSpPr txBox="1"/>
          <p:nvPr/>
        </p:nvSpPr>
        <p:spPr>
          <a:xfrm>
            <a:off x="2489375" y="637100"/>
            <a:ext cx="1870200" cy="28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Times New Roman"/>
                <a:ea typeface="Times New Roman"/>
                <a:cs typeface="Times New Roman"/>
                <a:sym typeface="Times New Roman"/>
              </a:rPr>
              <a:t>Sector vs. Market</a:t>
            </a:r>
            <a:endParaRPr b="1" sz="1600">
              <a:solidFill>
                <a:schemeClr val="dk1"/>
              </a:solidFill>
              <a:latin typeface="Times New Roman"/>
              <a:ea typeface="Times New Roman"/>
              <a:cs typeface="Times New Roman"/>
              <a:sym typeface="Times New Roman"/>
            </a:endParaRPr>
          </a:p>
        </p:txBody>
      </p:sp>
      <p:sp>
        <p:nvSpPr>
          <p:cNvPr id="972" name="Google Shape;972;p59"/>
          <p:cNvSpPr txBox="1"/>
          <p:nvPr/>
        </p:nvSpPr>
        <p:spPr>
          <a:xfrm>
            <a:off x="194463" y="637088"/>
            <a:ext cx="1968300" cy="28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Times New Roman"/>
                <a:ea typeface="Times New Roman"/>
                <a:cs typeface="Times New Roman"/>
                <a:sym typeface="Times New Roman"/>
              </a:rPr>
              <a:t>Valuation Variation</a:t>
            </a:r>
            <a:endParaRPr b="1" sz="1600">
              <a:solidFill>
                <a:schemeClr val="dk1"/>
              </a:solidFill>
              <a:latin typeface="Times New Roman"/>
              <a:ea typeface="Times New Roman"/>
              <a:cs typeface="Times New Roman"/>
              <a:sym typeface="Times New Roman"/>
            </a:endParaRPr>
          </a:p>
        </p:txBody>
      </p:sp>
      <p:sp>
        <p:nvSpPr>
          <p:cNvPr id="973" name="Google Shape;973;p59"/>
          <p:cNvSpPr txBox="1"/>
          <p:nvPr/>
        </p:nvSpPr>
        <p:spPr>
          <a:xfrm>
            <a:off x="6995650" y="637100"/>
            <a:ext cx="1482300" cy="28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Times New Roman"/>
                <a:ea typeface="Times New Roman"/>
                <a:cs typeface="Times New Roman"/>
                <a:sym typeface="Times New Roman"/>
              </a:rPr>
              <a:t>Outlook</a:t>
            </a:r>
            <a:endParaRPr b="1" sz="1600">
              <a:solidFill>
                <a:schemeClr val="dk1"/>
              </a:solidFill>
              <a:latin typeface="Times New Roman"/>
              <a:ea typeface="Times New Roman"/>
              <a:cs typeface="Times New Roman"/>
              <a:sym typeface="Times New Roman"/>
            </a:endParaRPr>
          </a:p>
        </p:txBody>
      </p:sp>
      <p:sp>
        <p:nvSpPr>
          <p:cNvPr id="974" name="Google Shape;974;p59"/>
          <p:cNvSpPr txBox="1"/>
          <p:nvPr/>
        </p:nvSpPr>
        <p:spPr>
          <a:xfrm>
            <a:off x="4865500" y="637100"/>
            <a:ext cx="1624200" cy="28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Times New Roman"/>
                <a:ea typeface="Times New Roman"/>
                <a:cs typeface="Times New Roman"/>
                <a:sym typeface="Times New Roman"/>
              </a:rPr>
              <a:t>Historical Trend</a:t>
            </a:r>
            <a:endParaRPr b="1" sz="1600">
              <a:solidFill>
                <a:schemeClr val="dk1"/>
              </a:solidFill>
              <a:latin typeface="Times New Roman"/>
              <a:ea typeface="Times New Roman"/>
              <a:cs typeface="Times New Roman"/>
              <a:sym typeface="Times New Roman"/>
            </a:endParaRPr>
          </a:p>
        </p:txBody>
      </p:sp>
      <p:sp>
        <p:nvSpPr>
          <p:cNvPr id="975" name="Google Shape;975;p59"/>
          <p:cNvSpPr txBox="1"/>
          <p:nvPr/>
        </p:nvSpPr>
        <p:spPr>
          <a:xfrm>
            <a:off x="268425" y="1163650"/>
            <a:ext cx="1968300" cy="3477300"/>
          </a:xfrm>
          <a:prstGeom prst="rect">
            <a:avLst/>
          </a:prstGeom>
          <a:noFill/>
          <a:ln cap="flat" cmpd="sng" w="28575">
            <a:solidFill>
              <a:srgbClr val="3A855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 Energy valuations differ widely across industries.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Midstream firms like WMB have higher P/E and P/S due to steady cash flows.</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Upstream firms like COP and EPD trade lower because of price volatility and cyclicality.</a:t>
            </a:r>
            <a:endParaRPr sz="1500">
              <a:solidFill>
                <a:schemeClr val="dk1"/>
              </a:solidFill>
              <a:latin typeface="Times New Roman"/>
              <a:ea typeface="Times New Roman"/>
              <a:cs typeface="Times New Roman"/>
              <a:sym typeface="Times New Roman"/>
            </a:endParaRPr>
          </a:p>
        </p:txBody>
      </p:sp>
      <p:sp>
        <p:nvSpPr>
          <p:cNvPr id="976" name="Google Shape;976;p59"/>
          <p:cNvSpPr txBox="1"/>
          <p:nvPr/>
        </p:nvSpPr>
        <p:spPr>
          <a:xfrm>
            <a:off x="2586800" y="1163650"/>
            <a:ext cx="1790400" cy="3477300"/>
          </a:xfrm>
          <a:prstGeom prst="rect">
            <a:avLst/>
          </a:prstGeom>
          <a:noFill/>
          <a:ln cap="flat" cmpd="sng" w="28575">
            <a:solidFill>
              <a:srgbClr val="3A855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Energy sector P/E ~16.3 vs. S&amp;P 500 ~25.7, trades at a discount.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Lower P/S, P/B, and P/CF ratios show energy is viewed as a value sector with strong cash flow but slower growth.</a:t>
            </a:r>
            <a:endParaRPr sz="1500">
              <a:solidFill>
                <a:schemeClr val="dk1"/>
              </a:solidFill>
              <a:latin typeface="Times New Roman"/>
              <a:ea typeface="Times New Roman"/>
              <a:cs typeface="Times New Roman"/>
              <a:sym typeface="Times New Roman"/>
            </a:endParaRPr>
          </a:p>
        </p:txBody>
      </p:sp>
      <p:sp>
        <p:nvSpPr>
          <p:cNvPr id="977" name="Google Shape;977;p59"/>
          <p:cNvSpPr txBox="1"/>
          <p:nvPr/>
        </p:nvSpPr>
        <p:spPr>
          <a:xfrm>
            <a:off x="4727263" y="1163650"/>
            <a:ext cx="1790400" cy="3477300"/>
          </a:xfrm>
          <a:prstGeom prst="rect">
            <a:avLst/>
          </a:prstGeom>
          <a:noFill/>
          <a:ln cap="flat" cmpd="sng" w="28575">
            <a:solidFill>
              <a:srgbClr val="3A855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Valuations have expanded slightly since 2020 thanks to higher oil prices and disciplined spending.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Still below long-term averages due to ESG pressures </a:t>
            </a:r>
            <a:r>
              <a:rPr lang="en" sz="1500">
                <a:solidFill>
                  <a:schemeClr val="dk1"/>
                </a:solidFill>
                <a:latin typeface="Times New Roman"/>
                <a:ea typeface="Times New Roman"/>
                <a:cs typeface="Times New Roman"/>
                <a:sym typeface="Times New Roman"/>
              </a:rPr>
              <a:t>and en</a:t>
            </a:r>
            <a:r>
              <a:rPr lang="en" sz="1500">
                <a:solidFill>
                  <a:schemeClr val="dk1"/>
                </a:solidFill>
                <a:latin typeface="Times New Roman"/>
                <a:ea typeface="Times New Roman"/>
                <a:cs typeface="Times New Roman"/>
                <a:sym typeface="Times New Roman"/>
              </a:rPr>
              <a:t>ergy transition risks.</a:t>
            </a:r>
            <a:endParaRPr sz="1500">
              <a:solidFill>
                <a:schemeClr val="dk1"/>
              </a:solidFill>
              <a:latin typeface="Times New Roman"/>
              <a:ea typeface="Times New Roman"/>
              <a:cs typeface="Times New Roman"/>
              <a:sym typeface="Times New Roman"/>
            </a:endParaRPr>
          </a:p>
        </p:txBody>
      </p:sp>
      <p:sp>
        <p:nvSpPr>
          <p:cNvPr id="978" name="Google Shape;978;p59"/>
          <p:cNvSpPr txBox="1"/>
          <p:nvPr/>
        </p:nvSpPr>
        <p:spPr>
          <a:xfrm>
            <a:off x="6924700" y="1163650"/>
            <a:ext cx="1624200" cy="3477300"/>
          </a:xfrm>
          <a:prstGeom prst="rect">
            <a:avLst/>
          </a:prstGeom>
          <a:noFill/>
          <a:ln cap="flat" cmpd="sng" w="28575">
            <a:solidFill>
              <a:srgbClr val="3A855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Valuations likely to stay stable or slightly expand as strong cash flow continues.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 Sector will probably remain discounted vs. the S&amp;P 500 because of slower long-term growth expectations.</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82" name="Shape 982"/>
        <p:cNvGrpSpPr/>
        <p:nvPr/>
      </p:nvGrpSpPr>
      <p:grpSpPr>
        <a:xfrm>
          <a:off x="0" y="0"/>
          <a:ext cx="0" cy="0"/>
          <a:chOff x="0" y="0"/>
          <a:chExt cx="0" cy="0"/>
        </a:xfrm>
      </p:grpSpPr>
      <p:pic>
        <p:nvPicPr>
          <p:cNvPr id="983" name="Google Shape;983;p60" title="Screenshot 2025-10-20 190053.png"/>
          <p:cNvPicPr preferRelativeResize="0"/>
          <p:nvPr/>
        </p:nvPicPr>
        <p:blipFill>
          <a:blip r:embed="rId3">
            <a:alphaModFix/>
          </a:blip>
          <a:stretch>
            <a:fillRect/>
          </a:stretch>
        </p:blipFill>
        <p:spPr>
          <a:xfrm>
            <a:off x="152400" y="755325"/>
            <a:ext cx="8839199" cy="3226150"/>
          </a:xfrm>
          <a:prstGeom prst="rect">
            <a:avLst/>
          </a:prstGeom>
          <a:noFill/>
          <a:ln>
            <a:noFill/>
          </a:ln>
        </p:spPr>
      </p:pic>
      <p:sp>
        <p:nvSpPr>
          <p:cNvPr id="984" name="Google Shape;984;p60"/>
          <p:cNvSpPr txBox="1"/>
          <p:nvPr/>
        </p:nvSpPr>
        <p:spPr>
          <a:xfrm>
            <a:off x="1115550" y="8025"/>
            <a:ext cx="6912900" cy="5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3A855D"/>
                </a:solidFill>
                <a:latin typeface="Calibri"/>
                <a:ea typeface="Calibri"/>
                <a:cs typeface="Calibri"/>
                <a:sym typeface="Calibri"/>
              </a:rPr>
              <a:t>Technical Analysis</a:t>
            </a:r>
            <a:endParaRPr sz="2600">
              <a:solidFill>
                <a:srgbClr val="3A855D"/>
              </a:solidFill>
              <a:latin typeface="Calibri"/>
              <a:ea typeface="Calibri"/>
              <a:cs typeface="Calibri"/>
              <a:sym typeface="Calibri"/>
            </a:endParaRPr>
          </a:p>
        </p:txBody>
      </p:sp>
      <p:sp>
        <p:nvSpPr>
          <p:cNvPr id="985" name="Google Shape;985;p60"/>
          <p:cNvSpPr txBox="1"/>
          <p:nvPr/>
        </p:nvSpPr>
        <p:spPr>
          <a:xfrm>
            <a:off x="152400" y="4043050"/>
            <a:ext cx="8650500" cy="1033500"/>
          </a:xfrm>
          <a:prstGeom prst="rect">
            <a:avLst/>
          </a:prstGeom>
          <a:noFill/>
          <a:ln cap="flat" cmpd="sng" w="28575">
            <a:solidFill>
              <a:srgbClr val="3A855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Support &amp; resistance: ^GSPE shows support around 645 and resistance near 690, moving sideways within this range over the past few months.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dk1"/>
                </a:solidFill>
                <a:latin typeface="Times New Roman"/>
                <a:ea typeface="Times New Roman"/>
                <a:cs typeface="Times New Roman"/>
                <a:sym typeface="Times New Roman"/>
              </a:rPr>
              <a:t>Trend: The index is in a short-term consolidation phase after peaking in early October but still holding above key support, suggesting potential for a rebound if oil prices strengthen.</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89" name="Shape 989"/>
        <p:cNvGrpSpPr/>
        <p:nvPr/>
      </p:nvGrpSpPr>
      <p:grpSpPr>
        <a:xfrm>
          <a:off x="0" y="0"/>
          <a:ext cx="0" cy="0"/>
          <a:chOff x="0" y="0"/>
          <a:chExt cx="0" cy="0"/>
        </a:xfrm>
      </p:grpSpPr>
      <p:sp>
        <p:nvSpPr>
          <p:cNvPr id="990" name="Google Shape;990;p61"/>
          <p:cNvSpPr txBox="1"/>
          <p:nvPr/>
        </p:nvSpPr>
        <p:spPr>
          <a:xfrm>
            <a:off x="2798000" y="19225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Business Analysis</a:t>
            </a:r>
            <a:endParaRPr sz="3600">
              <a:solidFill>
                <a:srgbClr val="3A855D"/>
              </a:solidFill>
              <a:latin typeface="Calibri"/>
              <a:ea typeface="Calibri"/>
              <a:cs typeface="Calibri"/>
              <a:sym typeface="Calibri"/>
            </a:endParaRPr>
          </a:p>
        </p:txBody>
      </p:sp>
      <p:sp>
        <p:nvSpPr>
          <p:cNvPr id="991" name="Google Shape;991;p61"/>
          <p:cNvSpPr/>
          <p:nvPr/>
        </p:nvSpPr>
        <p:spPr>
          <a:xfrm>
            <a:off x="0" y="17550"/>
            <a:ext cx="9144000" cy="5108400"/>
          </a:xfrm>
          <a:prstGeom prst="bevel">
            <a:avLst>
              <a:gd fmla="val 12500" name="adj"/>
            </a:avLst>
          </a:prstGeom>
          <a:solidFill>
            <a:srgbClr val="3A85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92" name="Google Shape;992;p61"/>
          <p:cNvSpPr txBox="1"/>
          <p:nvPr/>
        </p:nvSpPr>
        <p:spPr>
          <a:xfrm>
            <a:off x="2233350" y="2031600"/>
            <a:ext cx="4677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Calibri"/>
                <a:ea typeface="Calibri"/>
                <a:cs typeface="Calibri"/>
                <a:sym typeface="Calibri"/>
              </a:rPr>
              <a:t>Recommendations</a:t>
            </a:r>
            <a:endParaRPr sz="3600">
              <a:solidFill>
                <a:srgbClr val="FFFFFF"/>
              </a:solidFill>
              <a:latin typeface="Calibri"/>
              <a:ea typeface="Calibri"/>
              <a:cs typeface="Calibri"/>
              <a:sym typeface="Calibri"/>
            </a:endParaRPr>
          </a:p>
        </p:txBody>
      </p:sp>
      <p:pic>
        <p:nvPicPr>
          <p:cNvPr id="993" name="Google Shape;993;p61" title="small_Fisher_College_of_Business_c9da36803c_8030646e29_eeeff04e1a.png"/>
          <p:cNvPicPr preferRelativeResize="0"/>
          <p:nvPr/>
        </p:nvPicPr>
        <p:blipFill>
          <a:blip r:embed="rId3">
            <a:alphaModFix/>
          </a:blip>
          <a:stretch>
            <a:fillRect/>
          </a:stretch>
        </p:blipFill>
        <p:spPr>
          <a:xfrm>
            <a:off x="7347850" y="0"/>
            <a:ext cx="1770975" cy="687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62"/>
          <p:cNvSpPr txBox="1"/>
          <p:nvPr/>
        </p:nvSpPr>
        <p:spPr>
          <a:xfrm>
            <a:off x="2349550" y="147525"/>
            <a:ext cx="6842100" cy="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Underweight - Neutral</a:t>
            </a:r>
            <a:endParaRPr sz="3600">
              <a:solidFill>
                <a:srgbClr val="3A855D"/>
              </a:solidFill>
              <a:latin typeface="Calibri"/>
              <a:ea typeface="Calibri"/>
              <a:cs typeface="Calibri"/>
              <a:sym typeface="Calibri"/>
            </a:endParaRPr>
          </a:p>
        </p:txBody>
      </p:sp>
      <p:grpSp>
        <p:nvGrpSpPr>
          <p:cNvPr id="999" name="Google Shape;999;p62"/>
          <p:cNvGrpSpPr/>
          <p:nvPr/>
        </p:nvGrpSpPr>
        <p:grpSpPr>
          <a:xfrm>
            <a:off x="2314815" y="883125"/>
            <a:ext cx="4514383" cy="1280949"/>
            <a:chOff x="0" y="0"/>
            <a:chExt cx="2342700" cy="857625"/>
          </a:xfrm>
        </p:grpSpPr>
        <p:sp>
          <p:nvSpPr>
            <p:cNvPr id="1000" name="Google Shape;1000;p62"/>
            <p:cNvSpPr/>
            <p:nvPr/>
          </p:nvSpPr>
          <p:spPr>
            <a:xfrm>
              <a:off x="0" y="0"/>
              <a:ext cx="2342659" cy="857492"/>
            </a:xfrm>
            <a:custGeom>
              <a:rect b="b" l="l" r="r" t="t"/>
              <a:pathLst>
                <a:path extrusionOk="0"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3A855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1" name="Google Shape;1001;p62"/>
            <p:cNvSpPr txBox="1"/>
            <p:nvPr/>
          </p:nvSpPr>
          <p:spPr>
            <a:xfrm>
              <a:off x="0" y="85725"/>
              <a:ext cx="2342700" cy="771900"/>
            </a:xfrm>
            <a:prstGeom prst="rect">
              <a:avLst/>
            </a:prstGeom>
            <a:noFill/>
            <a:ln>
              <a:noFill/>
            </a:ln>
          </p:spPr>
          <p:txBody>
            <a:bodyPr anchorCtr="0" anchor="ctr" bIns="25400" lIns="25400" spcFirstLastPara="1" rIns="25400" wrap="square" tIns="25400">
              <a:noAutofit/>
            </a:bodyPr>
            <a:lstStyle/>
            <a:p>
              <a:pPr indent="0" lvl="0" marL="0" marR="0" rtl="0" algn="ctr">
                <a:lnSpc>
                  <a:spcPct val="10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02" name="Google Shape;1002;p62"/>
          <p:cNvSpPr txBox="1"/>
          <p:nvPr/>
        </p:nvSpPr>
        <p:spPr>
          <a:xfrm>
            <a:off x="2402435" y="964125"/>
            <a:ext cx="2752200" cy="2661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 sz="1800">
                <a:solidFill>
                  <a:schemeClr val="lt1"/>
                </a:solidFill>
                <a:latin typeface="Public Sans"/>
                <a:ea typeface="Public Sans"/>
                <a:cs typeface="Public Sans"/>
                <a:sym typeface="Public Sans"/>
              </a:rPr>
              <a:t>Lukewarm Financials</a:t>
            </a:r>
            <a:endParaRPr sz="1800">
              <a:solidFill>
                <a:schemeClr val="lt1"/>
              </a:solidFill>
            </a:endParaRPr>
          </a:p>
        </p:txBody>
      </p:sp>
      <p:grpSp>
        <p:nvGrpSpPr>
          <p:cNvPr id="1003" name="Google Shape;1003;p62"/>
          <p:cNvGrpSpPr/>
          <p:nvPr/>
        </p:nvGrpSpPr>
        <p:grpSpPr>
          <a:xfrm>
            <a:off x="2314815" y="2229166"/>
            <a:ext cx="4514383" cy="1280949"/>
            <a:chOff x="0" y="0"/>
            <a:chExt cx="2342700" cy="857625"/>
          </a:xfrm>
        </p:grpSpPr>
        <p:sp>
          <p:nvSpPr>
            <p:cNvPr id="1004" name="Google Shape;1004;p62"/>
            <p:cNvSpPr/>
            <p:nvPr/>
          </p:nvSpPr>
          <p:spPr>
            <a:xfrm>
              <a:off x="0" y="0"/>
              <a:ext cx="2342659" cy="857492"/>
            </a:xfrm>
            <a:custGeom>
              <a:rect b="b" l="l" r="r" t="t"/>
              <a:pathLst>
                <a:path extrusionOk="0"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3A855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5" name="Google Shape;1005;p62"/>
            <p:cNvSpPr txBox="1"/>
            <p:nvPr/>
          </p:nvSpPr>
          <p:spPr>
            <a:xfrm>
              <a:off x="0" y="85725"/>
              <a:ext cx="2342700" cy="771900"/>
            </a:xfrm>
            <a:prstGeom prst="rect">
              <a:avLst/>
            </a:prstGeom>
            <a:noFill/>
            <a:ln>
              <a:noFill/>
            </a:ln>
          </p:spPr>
          <p:txBody>
            <a:bodyPr anchorCtr="0" anchor="ctr" bIns="25400" lIns="25400" spcFirstLastPara="1" rIns="25400" wrap="square" tIns="25400">
              <a:noAutofit/>
            </a:bodyPr>
            <a:lstStyle/>
            <a:p>
              <a:pPr indent="0" lvl="0" marL="0" marR="0" rtl="0" algn="ctr">
                <a:lnSpc>
                  <a:spcPct val="10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06" name="Google Shape;1006;p62"/>
          <p:cNvGrpSpPr/>
          <p:nvPr/>
        </p:nvGrpSpPr>
        <p:grpSpPr>
          <a:xfrm>
            <a:off x="2314815" y="3576603"/>
            <a:ext cx="4514383" cy="1280949"/>
            <a:chOff x="0" y="0"/>
            <a:chExt cx="2342700" cy="857625"/>
          </a:xfrm>
        </p:grpSpPr>
        <p:sp>
          <p:nvSpPr>
            <p:cNvPr id="1007" name="Google Shape;1007;p62"/>
            <p:cNvSpPr/>
            <p:nvPr/>
          </p:nvSpPr>
          <p:spPr>
            <a:xfrm>
              <a:off x="0" y="0"/>
              <a:ext cx="2342659" cy="857492"/>
            </a:xfrm>
            <a:custGeom>
              <a:rect b="b" l="l" r="r" t="t"/>
              <a:pathLst>
                <a:path extrusionOk="0"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3A855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8" name="Google Shape;1008;p62"/>
            <p:cNvSpPr txBox="1"/>
            <p:nvPr/>
          </p:nvSpPr>
          <p:spPr>
            <a:xfrm>
              <a:off x="0" y="85725"/>
              <a:ext cx="2342700" cy="771900"/>
            </a:xfrm>
            <a:prstGeom prst="rect">
              <a:avLst/>
            </a:prstGeom>
            <a:noFill/>
            <a:ln>
              <a:noFill/>
            </a:ln>
          </p:spPr>
          <p:txBody>
            <a:bodyPr anchorCtr="0" anchor="ctr" bIns="25400" lIns="25400" spcFirstLastPara="1" rIns="25400" wrap="square" tIns="25400">
              <a:noAutofit/>
            </a:bodyPr>
            <a:lstStyle/>
            <a:p>
              <a:pPr indent="0" lvl="0" marL="0" marR="0" rtl="0" algn="ctr">
                <a:lnSpc>
                  <a:spcPct val="10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09" name="Google Shape;1009;p62"/>
          <p:cNvSpPr txBox="1"/>
          <p:nvPr/>
        </p:nvSpPr>
        <p:spPr>
          <a:xfrm>
            <a:off x="2402445" y="2269850"/>
            <a:ext cx="1932900" cy="236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 sz="1600">
                <a:solidFill>
                  <a:srgbClr val="F1F0EC"/>
                </a:solidFill>
                <a:latin typeface="Public Sans"/>
                <a:ea typeface="Public Sans"/>
                <a:cs typeface="Public Sans"/>
                <a:sym typeface="Public Sans"/>
              </a:rPr>
              <a:t>Tenuous</a:t>
            </a:r>
            <a:r>
              <a:rPr lang="en" sz="1600">
                <a:solidFill>
                  <a:srgbClr val="F1F0EC"/>
                </a:solidFill>
                <a:latin typeface="Public Sans"/>
                <a:ea typeface="Public Sans"/>
                <a:cs typeface="Public Sans"/>
                <a:sym typeface="Public Sans"/>
              </a:rPr>
              <a:t> Footing</a:t>
            </a:r>
            <a:endParaRPr sz="1600"/>
          </a:p>
        </p:txBody>
      </p:sp>
      <p:sp>
        <p:nvSpPr>
          <p:cNvPr id="1010" name="Google Shape;1010;p62"/>
          <p:cNvSpPr txBox="1"/>
          <p:nvPr/>
        </p:nvSpPr>
        <p:spPr>
          <a:xfrm>
            <a:off x="2438687" y="3564375"/>
            <a:ext cx="4330200" cy="4728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 sz="1600">
                <a:solidFill>
                  <a:srgbClr val="F1F0EC"/>
                </a:solidFill>
                <a:latin typeface="Public Sans"/>
                <a:ea typeface="Public Sans"/>
                <a:cs typeface="Public Sans"/>
                <a:sym typeface="Public Sans"/>
              </a:rPr>
              <a:t>Exception:  Stocks within domestic Oil and Gas Production Industry + Coal  </a:t>
            </a:r>
            <a:endParaRPr sz="1600"/>
          </a:p>
        </p:txBody>
      </p:sp>
      <p:sp>
        <p:nvSpPr>
          <p:cNvPr id="1011" name="Google Shape;1011;p62"/>
          <p:cNvSpPr txBox="1"/>
          <p:nvPr/>
        </p:nvSpPr>
        <p:spPr>
          <a:xfrm>
            <a:off x="2421388" y="1230225"/>
            <a:ext cx="4287000" cy="8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-Contracting margins and growth metrics</a:t>
            </a:r>
            <a:endParaRPr>
              <a:solidFill>
                <a:schemeClr val="lt1"/>
              </a:solidFill>
              <a:latin typeface="Calibri"/>
              <a:ea typeface="Calibri"/>
              <a:cs typeface="Calibri"/>
              <a:sym typeface="Calibri"/>
            </a:endParaRPr>
          </a:p>
          <a:p>
            <a:pPr indent="0" lvl="0" marL="0" rtl="0" algn="l">
              <a:spcBef>
                <a:spcPts val="0"/>
              </a:spcBef>
              <a:spcAft>
                <a:spcPts val="0"/>
              </a:spcAft>
              <a:buNone/>
            </a:pPr>
            <a:r>
              <a:rPr lang="en">
                <a:solidFill>
                  <a:schemeClr val="lt1"/>
                </a:solidFill>
                <a:latin typeface="Calibri"/>
                <a:ea typeface="Calibri"/>
                <a:cs typeface="Calibri"/>
                <a:sym typeface="Calibri"/>
              </a:rPr>
              <a:t>-Weak performance compared to other sectors</a:t>
            </a:r>
            <a:endParaRPr>
              <a:solidFill>
                <a:schemeClr val="lt1"/>
              </a:solidFill>
              <a:latin typeface="Calibri"/>
              <a:ea typeface="Calibri"/>
              <a:cs typeface="Calibri"/>
              <a:sym typeface="Calibri"/>
            </a:endParaRPr>
          </a:p>
          <a:p>
            <a:pPr indent="0" lvl="0" marL="0" rtl="0" algn="l">
              <a:spcBef>
                <a:spcPts val="0"/>
              </a:spcBef>
              <a:spcAft>
                <a:spcPts val="0"/>
              </a:spcAft>
              <a:buNone/>
            </a:pPr>
            <a:r>
              <a:rPr lang="en">
                <a:solidFill>
                  <a:schemeClr val="lt1"/>
                </a:solidFill>
                <a:latin typeface="Calibri"/>
                <a:ea typeface="Calibri"/>
                <a:cs typeface="Calibri"/>
                <a:sym typeface="Calibri"/>
              </a:rPr>
              <a:t>-Caveat = strong FCF yields relative to broader market</a:t>
            </a:r>
            <a:endParaRPr>
              <a:solidFill>
                <a:schemeClr val="lt1"/>
              </a:solidFill>
              <a:latin typeface="Calibri"/>
              <a:ea typeface="Calibri"/>
              <a:cs typeface="Calibri"/>
              <a:sym typeface="Calibri"/>
            </a:endParaRPr>
          </a:p>
        </p:txBody>
      </p:sp>
      <p:sp>
        <p:nvSpPr>
          <p:cNvPr id="1012" name="Google Shape;1012;p62"/>
          <p:cNvSpPr txBox="1"/>
          <p:nvPr/>
        </p:nvSpPr>
        <p:spPr>
          <a:xfrm>
            <a:off x="2445313" y="2506250"/>
            <a:ext cx="4263000" cy="9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-Wars causing geopolitical risks to supply routes and production </a:t>
            </a:r>
            <a:endParaRPr>
              <a:solidFill>
                <a:schemeClr val="lt1"/>
              </a:solidFill>
              <a:latin typeface="Calibri"/>
              <a:ea typeface="Calibri"/>
              <a:cs typeface="Calibri"/>
              <a:sym typeface="Calibri"/>
            </a:endParaRPr>
          </a:p>
          <a:p>
            <a:pPr indent="0" lvl="0" marL="0" rtl="0" algn="l">
              <a:spcBef>
                <a:spcPts val="0"/>
              </a:spcBef>
              <a:spcAft>
                <a:spcPts val="0"/>
              </a:spcAft>
              <a:buNone/>
            </a:pPr>
            <a:r>
              <a:rPr lang="en">
                <a:solidFill>
                  <a:schemeClr val="lt1"/>
                </a:solidFill>
                <a:latin typeface="Calibri"/>
                <a:ea typeface="Calibri"/>
                <a:cs typeface="Calibri"/>
                <a:sym typeface="Calibri"/>
              </a:rPr>
              <a:t>-Dropping prices; OPEC+ keeping supply elevated</a:t>
            </a:r>
            <a:endParaRPr>
              <a:solidFill>
                <a:schemeClr val="lt1"/>
              </a:solidFill>
              <a:latin typeface="Calibri"/>
              <a:ea typeface="Calibri"/>
              <a:cs typeface="Calibri"/>
              <a:sym typeface="Calibri"/>
            </a:endParaRPr>
          </a:p>
          <a:p>
            <a:pPr indent="0" lvl="0" marL="0" rtl="0" algn="l">
              <a:spcBef>
                <a:spcPts val="0"/>
              </a:spcBef>
              <a:spcAft>
                <a:spcPts val="0"/>
              </a:spcAft>
              <a:buNone/>
            </a:pPr>
            <a:r>
              <a:rPr lang="en">
                <a:solidFill>
                  <a:schemeClr val="lt1"/>
                </a:solidFill>
                <a:latin typeface="Calibri"/>
                <a:ea typeface="Calibri"/>
                <a:cs typeface="Calibri"/>
                <a:sym typeface="Calibri"/>
              </a:rPr>
              <a:t>- Uncertainty in terms of long-term policy making</a:t>
            </a:r>
            <a:endParaRPr>
              <a:solidFill>
                <a:schemeClr val="lt1"/>
              </a:solidFill>
              <a:latin typeface="Calibri"/>
              <a:ea typeface="Calibri"/>
              <a:cs typeface="Calibri"/>
              <a:sym typeface="Calibri"/>
            </a:endParaRPr>
          </a:p>
        </p:txBody>
      </p:sp>
      <p:sp>
        <p:nvSpPr>
          <p:cNvPr id="1013" name="Google Shape;1013;p62"/>
          <p:cNvSpPr txBox="1"/>
          <p:nvPr/>
        </p:nvSpPr>
        <p:spPr>
          <a:xfrm>
            <a:off x="2499138" y="3926975"/>
            <a:ext cx="42093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-Domestic </a:t>
            </a:r>
            <a:r>
              <a:rPr lang="en">
                <a:solidFill>
                  <a:schemeClr val="lt1"/>
                </a:solidFill>
                <a:latin typeface="Calibri"/>
                <a:ea typeface="Calibri"/>
                <a:cs typeface="Calibri"/>
                <a:sym typeface="Calibri"/>
              </a:rPr>
              <a:t>investiture</a:t>
            </a:r>
            <a:r>
              <a:rPr lang="en">
                <a:solidFill>
                  <a:schemeClr val="lt1"/>
                </a:solidFill>
                <a:latin typeface="Calibri"/>
                <a:ea typeface="Calibri"/>
                <a:cs typeface="Calibri"/>
                <a:sym typeface="Calibri"/>
              </a:rPr>
              <a:t> into AI requires massive power generation; demand increases for inputs</a:t>
            </a:r>
            <a:endParaRPr>
              <a:solidFill>
                <a:schemeClr val="lt1"/>
              </a:solidFill>
              <a:latin typeface="Calibri"/>
              <a:ea typeface="Calibri"/>
              <a:cs typeface="Calibri"/>
              <a:sym typeface="Calibri"/>
            </a:endParaRPr>
          </a:p>
          <a:p>
            <a:pPr indent="0" lvl="0" marL="0" rtl="0" algn="l">
              <a:spcBef>
                <a:spcPts val="0"/>
              </a:spcBef>
              <a:spcAft>
                <a:spcPts val="0"/>
              </a:spcAft>
              <a:buNone/>
            </a:pPr>
            <a:r>
              <a:rPr lang="en">
                <a:solidFill>
                  <a:schemeClr val="lt1"/>
                </a:solidFill>
                <a:latin typeface="Calibri"/>
                <a:ea typeface="Calibri"/>
                <a:cs typeface="Calibri"/>
                <a:sym typeface="Calibri"/>
              </a:rPr>
              <a:t>-Loosening environmental regulations cut costs and boost profits</a:t>
            </a:r>
            <a:endParaRPr>
              <a:solidFill>
                <a:schemeClr val="lt1"/>
              </a:solidFill>
              <a:latin typeface="Calibri"/>
              <a:ea typeface="Calibri"/>
              <a:cs typeface="Calibri"/>
              <a:sym typeface="Calibri"/>
            </a:endParaRPr>
          </a:p>
        </p:txBody>
      </p:sp>
      <p:grpSp>
        <p:nvGrpSpPr>
          <p:cNvPr id="1014" name="Google Shape;1014;p62"/>
          <p:cNvGrpSpPr/>
          <p:nvPr/>
        </p:nvGrpSpPr>
        <p:grpSpPr>
          <a:xfrm>
            <a:off x="0" y="-550"/>
            <a:ext cx="7307945" cy="135842"/>
            <a:chOff x="0" y="-28580"/>
            <a:chExt cx="7796805" cy="1524600"/>
          </a:xfrm>
        </p:grpSpPr>
        <p:sp>
          <p:nvSpPr>
            <p:cNvPr id="1015" name="Google Shape;1015;p6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16" name="Google Shape;1016;p6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17" name="Google Shape;1017;p62"/>
          <p:cNvGrpSpPr/>
          <p:nvPr/>
        </p:nvGrpSpPr>
        <p:grpSpPr>
          <a:xfrm rot="5400000">
            <a:off x="-2520498" y="2495464"/>
            <a:ext cx="5168144" cy="127152"/>
            <a:chOff x="-3120288" y="-28580"/>
            <a:chExt cx="10917077" cy="1524600"/>
          </a:xfrm>
        </p:grpSpPr>
        <p:sp>
          <p:nvSpPr>
            <p:cNvPr id="1018" name="Google Shape;1018;p62"/>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19" name="Google Shape;1019;p6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20" name="Google Shape;1020;p62"/>
          <p:cNvGrpSpPr/>
          <p:nvPr/>
        </p:nvGrpSpPr>
        <p:grpSpPr>
          <a:xfrm rot="5400000">
            <a:off x="6872077" y="308716"/>
            <a:ext cx="744595" cy="127152"/>
            <a:chOff x="0" y="-28580"/>
            <a:chExt cx="7796805" cy="1524600"/>
          </a:xfrm>
        </p:grpSpPr>
        <p:sp>
          <p:nvSpPr>
            <p:cNvPr id="1021" name="Google Shape;1021;p6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22" name="Google Shape;1022;p6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23" name="Google Shape;1023;p62"/>
          <p:cNvGrpSpPr/>
          <p:nvPr/>
        </p:nvGrpSpPr>
        <p:grpSpPr>
          <a:xfrm>
            <a:off x="7180800" y="703200"/>
            <a:ext cx="1983507" cy="127152"/>
            <a:chOff x="0" y="-28580"/>
            <a:chExt cx="7796805" cy="1524600"/>
          </a:xfrm>
        </p:grpSpPr>
        <p:sp>
          <p:nvSpPr>
            <p:cNvPr id="1024" name="Google Shape;1024;p6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25" name="Google Shape;1025;p6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26" name="Google Shape;1026;p62"/>
          <p:cNvGrpSpPr/>
          <p:nvPr/>
        </p:nvGrpSpPr>
        <p:grpSpPr>
          <a:xfrm rot="5400000">
            <a:off x="6908472" y="2863399"/>
            <a:ext cx="4343905" cy="127152"/>
            <a:chOff x="-3120288" y="-28580"/>
            <a:chExt cx="10917077" cy="1524600"/>
          </a:xfrm>
        </p:grpSpPr>
        <p:sp>
          <p:nvSpPr>
            <p:cNvPr id="1027" name="Google Shape;1027;p62"/>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28" name="Google Shape;1028;p6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29" name="Google Shape;1029;p62"/>
          <p:cNvGrpSpPr/>
          <p:nvPr/>
        </p:nvGrpSpPr>
        <p:grpSpPr>
          <a:xfrm>
            <a:off x="0" y="5007648"/>
            <a:ext cx="9164365" cy="135842"/>
            <a:chOff x="0" y="-28580"/>
            <a:chExt cx="7796805" cy="1524600"/>
          </a:xfrm>
        </p:grpSpPr>
        <p:sp>
          <p:nvSpPr>
            <p:cNvPr id="1030" name="Google Shape;1030;p62"/>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31" name="Google Shape;1031;p62"/>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035" name="Shape 1035"/>
        <p:cNvGrpSpPr/>
        <p:nvPr/>
      </p:nvGrpSpPr>
      <p:grpSpPr>
        <a:xfrm>
          <a:off x="0" y="0"/>
          <a:ext cx="0" cy="0"/>
          <a:chOff x="0" y="0"/>
          <a:chExt cx="0" cy="0"/>
        </a:xfrm>
      </p:grpSpPr>
      <p:sp>
        <p:nvSpPr>
          <p:cNvPr id="1036" name="Google Shape;1036;p63"/>
          <p:cNvSpPr txBox="1"/>
          <p:nvPr/>
        </p:nvSpPr>
        <p:spPr>
          <a:xfrm>
            <a:off x="452975" y="956225"/>
            <a:ext cx="5223900" cy="449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Bloomberg. </a:t>
            </a:r>
            <a:r>
              <a:rPr i="1" lang="en" sz="1000">
                <a:solidFill>
                  <a:schemeClr val="dk1"/>
                </a:solidFill>
              </a:rPr>
              <a:t>Bloomberg Terminal</a:t>
            </a:r>
            <a:r>
              <a:rPr lang="en" sz="1000">
                <a:solidFill>
                  <a:schemeClr val="dk1"/>
                </a:solidFill>
              </a:rPr>
              <a:t>. Bloomberg L.P. Accessed 21 Oct. 2025.</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Federal Reserve Bank of St. Louis. “Crude Oil Prices: West Texas Intermediate (WTI) – Cushing, Oklahoma (DCOILWTICO).” </a:t>
            </a:r>
            <a:r>
              <a:rPr i="1" lang="en" sz="1000">
                <a:solidFill>
                  <a:schemeClr val="dk1"/>
                </a:solidFill>
              </a:rPr>
              <a:t>FRED</a:t>
            </a:r>
            <a:r>
              <a:rPr lang="en" sz="1000">
                <a:solidFill>
                  <a:schemeClr val="dk1"/>
                </a:solidFill>
              </a:rPr>
              <a:t>, Federal Reserve Bank of St. Louis, https://fred.stlouisfed.org/series/DCOILWTICO. Accessed 21 Oct. 2025.</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S&amp;P Dow Jones Indices. “S&amp;P 500® Energy Sector.” </a:t>
            </a:r>
            <a:r>
              <a:rPr i="1" lang="en" sz="1000">
                <a:solidFill>
                  <a:schemeClr val="dk1"/>
                </a:solidFill>
              </a:rPr>
              <a:t>S&amp;P Dow Jones Indices</a:t>
            </a:r>
            <a:r>
              <a:rPr lang="en" sz="1000">
                <a:solidFill>
                  <a:schemeClr val="dk1"/>
                </a:solidFill>
              </a:rPr>
              <a:t>,</a:t>
            </a:r>
            <a:r>
              <a:rPr lang="en" sz="1000">
                <a:solidFill>
                  <a:schemeClr val="dk1"/>
                </a:solidFill>
                <a:uFill>
                  <a:noFill/>
                </a:uFill>
                <a:hlinkClick r:id="rId3">
                  <a:extLst>
                    <a:ext uri="{A12FA001-AC4F-418D-AE19-62706E023703}">
                      <ahyp:hlinkClr val="tx"/>
                    </a:ext>
                  </a:extLst>
                </a:hlinkClick>
              </a:rPr>
              <a:t> </a:t>
            </a:r>
            <a:r>
              <a:rPr lang="en" sz="1000" u="sng">
                <a:solidFill>
                  <a:schemeClr val="hlink"/>
                </a:solidFill>
                <a:hlinkClick r:id="rId4"/>
              </a:rPr>
              <a:t>https://www.spglobal.com/spdji/en/indices/equity/sp-500-energy-sector/</a:t>
            </a:r>
            <a:r>
              <a:rPr lang="en" sz="1000">
                <a:solidFill>
                  <a:schemeClr val="dk1"/>
                </a:solidFill>
              </a:rPr>
              <a:t>. Accessed 21 Oct. 2025.</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S&amp;P Dow Jones Indices. “S&amp;P 500 Energy (Sector) (^SP500-10) – Chart Builder.” </a:t>
            </a:r>
            <a:r>
              <a:rPr i="1" lang="en" sz="1000">
                <a:solidFill>
                  <a:schemeClr val="dk1"/>
                </a:solidFill>
              </a:rPr>
              <a:t>S&amp;P Dow Jones Indices</a:t>
            </a:r>
            <a:r>
              <a:rPr lang="en" sz="1000">
                <a:solidFill>
                  <a:schemeClr val="dk1"/>
                </a:solidFill>
              </a:rPr>
              <a:t> (Chart Builder tool). Accessed 21 Oct. 2025.</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U.S. Energy Information Administration (EIA). “International Energy Rankings.” </a:t>
            </a:r>
            <a:r>
              <a:rPr i="1" lang="en" sz="1000">
                <a:solidFill>
                  <a:schemeClr val="dk1"/>
                </a:solidFill>
              </a:rPr>
              <a:t>EIA</a:t>
            </a:r>
            <a:r>
              <a:rPr lang="en" sz="1000">
                <a:solidFill>
                  <a:schemeClr val="dk1"/>
                </a:solidFill>
              </a:rPr>
              <a:t>,</a:t>
            </a:r>
            <a:r>
              <a:rPr lang="en" sz="1000">
                <a:solidFill>
                  <a:schemeClr val="dk1"/>
                </a:solidFill>
                <a:uFill>
                  <a:noFill/>
                </a:uFill>
                <a:hlinkClick r:id="rId5">
                  <a:extLst>
                    <a:ext uri="{A12FA001-AC4F-418D-AE19-62706E023703}">
                      <ahyp:hlinkClr val="tx"/>
                    </a:ext>
                  </a:extLst>
                </a:hlinkClick>
              </a:rPr>
              <a:t> </a:t>
            </a:r>
            <a:r>
              <a:rPr lang="en" sz="1000" u="sng">
                <a:solidFill>
                  <a:schemeClr val="hlink"/>
                </a:solidFill>
                <a:hlinkClick r:id="rId6"/>
              </a:rPr>
              <a:t>https://www.eia.gov/international/rankings/world?pa=34&amp;u=0&amp;f=A&amp;v=none&amp;y=01%2F01%2F2023&amp;ev=false</a:t>
            </a:r>
            <a:r>
              <a:rPr lang="en" sz="1000">
                <a:solidFill>
                  <a:schemeClr val="dk1"/>
                </a:solidFill>
              </a:rPr>
              <a:t>. Accessed 21 Oct. 2025.</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Yahoo Finance. “Energy Sector.” </a:t>
            </a:r>
            <a:r>
              <a:rPr i="1" lang="en" sz="1000">
                <a:solidFill>
                  <a:schemeClr val="dk1"/>
                </a:solidFill>
              </a:rPr>
              <a:t>Yahoo Finance</a:t>
            </a:r>
            <a:r>
              <a:rPr lang="en" sz="1000">
                <a:solidFill>
                  <a:schemeClr val="dk1"/>
                </a:solidFill>
              </a:rPr>
              <a:t>,</a:t>
            </a:r>
            <a:r>
              <a:rPr lang="en" sz="1000">
                <a:solidFill>
                  <a:schemeClr val="dk1"/>
                </a:solidFill>
                <a:uFill>
                  <a:noFill/>
                </a:uFill>
                <a:hlinkClick r:id="rId7">
                  <a:extLst>
                    <a:ext uri="{A12FA001-AC4F-418D-AE19-62706E023703}">
                      <ahyp:hlinkClr val="tx"/>
                    </a:ext>
                  </a:extLst>
                </a:hlinkClick>
              </a:rPr>
              <a:t> </a:t>
            </a:r>
            <a:r>
              <a:rPr lang="en" sz="1000" u="sng">
                <a:solidFill>
                  <a:schemeClr val="hlink"/>
                </a:solidFill>
                <a:hlinkClick r:id="rId8"/>
              </a:rPr>
              <a:t>https://finance.yahoo.com/sectors/energy/</a:t>
            </a:r>
            <a:r>
              <a:rPr lang="en" sz="1000">
                <a:solidFill>
                  <a:schemeClr val="dk1"/>
                </a:solidFill>
              </a:rPr>
              <a:t>. Accessed 21 Oct. 2025.</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Yahoo Finance. “S&amp;P 500 Energy (^GSPE).” </a:t>
            </a:r>
            <a:r>
              <a:rPr i="1" lang="en" sz="1000">
                <a:solidFill>
                  <a:schemeClr val="dk1"/>
                </a:solidFill>
              </a:rPr>
              <a:t>Yahoo Finance</a:t>
            </a:r>
            <a:r>
              <a:rPr lang="en" sz="1000">
                <a:solidFill>
                  <a:schemeClr val="dk1"/>
                </a:solidFill>
              </a:rPr>
              <a:t>,</a:t>
            </a:r>
            <a:r>
              <a:rPr lang="en" sz="1000">
                <a:solidFill>
                  <a:schemeClr val="dk1"/>
                </a:solidFill>
                <a:uFill>
                  <a:noFill/>
                </a:uFill>
                <a:hlinkClick r:id="rId9">
                  <a:extLst>
                    <a:ext uri="{A12FA001-AC4F-418D-AE19-62706E023703}">
                      <ahyp:hlinkClr val="tx"/>
                    </a:ext>
                  </a:extLst>
                </a:hlinkClick>
              </a:rPr>
              <a:t> </a:t>
            </a:r>
            <a:r>
              <a:rPr lang="en" sz="1000" u="sng">
                <a:solidFill>
                  <a:schemeClr val="hlink"/>
                </a:solidFill>
                <a:hlinkClick r:id="rId10"/>
              </a:rPr>
              <a:t>https://finance.yahoo.com/quote/%5EGSPE/</a:t>
            </a:r>
            <a:r>
              <a:rPr lang="en" sz="1000">
                <a:solidFill>
                  <a:schemeClr val="dk1"/>
                </a:solidFill>
              </a:rPr>
              <a:t>. Accessed 21 Oct. 2025.</a:t>
            </a:r>
            <a:endParaRPr sz="1000">
              <a:solidFill>
                <a:schemeClr val="dk1"/>
              </a:solidFill>
            </a:endParaRPr>
          </a:p>
          <a:p>
            <a:pPr indent="0" lvl="0" marL="0" rtl="0" algn="l">
              <a:spcBef>
                <a:spcPts val="1200"/>
              </a:spcBef>
              <a:spcAft>
                <a:spcPts val="0"/>
              </a:spcAft>
              <a:buNone/>
            </a:pPr>
            <a:r>
              <a:t/>
            </a:r>
            <a:endParaRPr sz="1300"/>
          </a:p>
          <a:p>
            <a:pPr indent="0" lvl="0" marL="0" rtl="0" algn="l">
              <a:spcBef>
                <a:spcPts val="0"/>
              </a:spcBef>
              <a:spcAft>
                <a:spcPts val="0"/>
              </a:spcAft>
              <a:buNone/>
            </a:pPr>
            <a:r>
              <a:t/>
            </a:r>
            <a:endParaRPr sz="1300"/>
          </a:p>
        </p:txBody>
      </p:sp>
      <p:sp>
        <p:nvSpPr>
          <p:cNvPr id="1037" name="Google Shape;1037;p63"/>
          <p:cNvSpPr txBox="1"/>
          <p:nvPr/>
        </p:nvSpPr>
        <p:spPr>
          <a:xfrm>
            <a:off x="417750" y="2063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Works cited</a:t>
            </a:r>
            <a:endParaRPr sz="3600">
              <a:solidFill>
                <a:srgbClr val="3A855D"/>
              </a:solidFill>
              <a:latin typeface="Calibri"/>
              <a:ea typeface="Calibri"/>
              <a:cs typeface="Calibri"/>
              <a:sym typeface="Calibri"/>
            </a:endParaRPr>
          </a:p>
        </p:txBody>
      </p:sp>
      <p:grpSp>
        <p:nvGrpSpPr>
          <p:cNvPr id="1038" name="Google Shape;1038;p63"/>
          <p:cNvGrpSpPr/>
          <p:nvPr/>
        </p:nvGrpSpPr>
        <p:grpSpPr>
          <a:xfrm>
            <a:off x="0" y="-550"/>
            <a:ext cx="7307945" cy="135842"/>
            <a:chOff x="0" y="-28580"/>
            <a:chExt cx="7796805" cy="1524600"/>
          </a:xfrm>
        </p:grpSpPr>
        <p:sp>
          <p:nvSpPr>
            <p:cNvPr id="1039" name="Google Shape;1039;p6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40" name="Google Shape;1040;p6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41" name="Google Shape;1041;p63"/>
          <p:cNvGrpSpPr/>
          <p:nvPr/>
        </p:nvGrpSpPr>
        <p:grpSpPr>
          <a:xfrm rot="5400000">
            <a:off x="-2520498" y="2495464"/>
            <a:ext cx="5168144" cy="127152"/>
            <a:chOff x="-3120288" y="-28580"/>
            <a:chExt cx="10917077" cy="1524600"/>
          </a:xfrm>
        </p:grpSpPr>
        <p:sp>
          <p:nvSpPr>
            <p:cNvPr id="1042" name="Google Shape;1042;p63"/>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43" name="Google Shape;1043;p6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44" name="Google Shape;1044;p63"/>
          <p:cNvGrpSpPr/>
          <p:nvPr/>
        </p:nvGrpSpPr>
        <p:grpSpPr>
          <a:xfrm rot="5400000">
            <a:off x="6872077" y="308716"/>
            <a:ext cx="744595" cy="127152"/>
            <a:chOff x="0" y="-28580"/>
            <a:chExt cx="7796805" cy="1524600"/>
          </a:xfrm>
        </p:grpSpPr>
        <p:sp>
          <p:nvSpPr>
            <p:cNvPr id="1045" name="Google Shape;1045;p6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46" name="Google Shape;1046;p6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47" name="Google Shape;1047;p63"/>
          <p:cNvGrpSpPr/>
          <p:nvPr/>
        </p:nvGrpSpPr>
        <p:grpSpPr>
          <a:xfrm>
            <a:off x="7180800" y="703200"/>
            <a:ext cx="1983507" cy="127152"/>
            <a:chOff x="0" y="-28580"/>
            <a:chExt cx="7796805" cy="1524600"/>
          </a:xfrm>
        </p:grpSpPr>
        <p:sp>
          <p:nvSpPr>
            <p:cNvPr id="1048" name="Google Shape;1048;p6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49" name="Google Shape;1049;p6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50" name="Google Shape;1050;p63"/>
          <p:cNvGrpSpPr/>
          <p:nvPr/>
        </p:nvGrpSpPr>
        <p:grpSpPr>
          <a:xfrm rot="5400000">
            <a:off x="6908472" y="2863399"/>
            <a:ext cx="4343905" cy="127152"/>
            <a:chOff x="-3120288" y="-28580"/>
            <a:chExt cx="10917077" cy="1524600"/>
          </a:xfrm>
        </p:grpSpPr>
        <p:sp>
          <p:nvSpPr>
            <p:cNvPr id="1051" name="Google Shape;1051;p63"/>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52" name="Google Shape;1052;p6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53" name="Google Shape;1053;p63"/>
          <p:cNvGrpSpPr/>
          <p:nvPr/>
        </p:nvGrpSpPr>
        <p:grpSpPr>
          <a:xfrm>
            <a:off x="0" y="5007648"/>
            <a:ext cx="9164365" cy="135842"/>
            <a:chOff x="0" y="-28580"/>
            <a:chExt cx="7796805" cy="1524600"/>
          </a:xfrm>
        </p:grpSpPr>
        <p:sp>
          <p:nvSpPr>
            <p:cNvPr id="1054" name="Google Shape;1054;p6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55" name="Google Shape;1055;p6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79" name="Shape 179"/>
        <p:cNvGrpSpPr/>
        <p:nvPr/>
      </p:nvGrpSpPr>
      <p:grpSpPr>
        <a:xfrm>
          <a:off x="0" y="0"/>
          <a:ext cx="0" cy="0"/>
          <a:chOff x="0" y="0"/>
          <a:chExt cx="0" cy="0"/>
        </a:xfrm>
      </p:grpSpPr>
      <p:sp>
        <p:nvSpPr>
          <p:cNvPr id="180" name="Google Shape;180;p28"/>
          <p:cNvSpPr txBox="1"/>
          <p:nvPr/>
        </p:nvSpPr>
        <p:spPr>
          <a:xfrm>
            <a:off x="2401350" y="852775"/>
            <a:ext cx="4674600" cy="6207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lang="en" sz="4200">
                <a:solidFill>
                  <a:srgbClr val="3A855D"/>
                </a:solidFill>
                <a:latin typeface="Public Sans"/>
                <a:ea typeface="Public Sans"/>
                <a:cs typeface="Public Sans"/>
                <a:sym typeface="Public Sans"/>
              </a:rPr>
              <a:t>Sector Industries</a:t>
            </a:r>
            <a:endParaRPr sz="700"/>
          </a:p>
        </p:txBody>
      </p:sp>
      <p:sp>
        <p:nvSpPr>
          <p:cNvPr id="181" name="Google Shape;181;p28"/>
          <p:cNvSpPr txBox="1"/>
          <p:nvPr/>
        </p:nvSpPr>
        <p:spPr>
          <a:xfrm>
            <a:off x="704850" y="2356733"/>
            <a:ext cx="3759900" cy="107700"/>
          </a:xfrm>
          <a:prstGeom prst="rect">
            <a:avLst/>
          </a:prstGeom>
          <a:noFill/>
          <a:ln>
            <a:noFill/>
          </a:ln>
        </p:spPr>
        <p:txBody>
          <a:bodyPr anchorCtr="0" anchor="t" bIns="0" lIns="0" spcFirstLastPara="1" rIns="0" wrap="square" tIns="0">
            <a:spAutoFit/>
          </a:bodyPr>
          <a:lstStyle/>
          <a:p>
            <a:pPr indent="0" lvl="0" marL="0" marR="0" rtl="0" algn="l">
              <a:lnSpc>
                <a:spcPct val="135017"/>
              </a:lnSpc>
              <a:spcBef>
                <a:spcPts val="0"/>
              </a:spcBef>
              <a:spcAft>
                <a:spcPts val="0"/>
              </a:spcAft>
              <a:buNone/>
            </a:pPr>
            <a:r>
              <a:t/>
            </a:r>
            <a:endParaRPr sz="700"/>
          </a:p>
        </p:txBody>
      </p:sp>
      <p:grpSp>
        <p:nvGrpSpPr>
          <p:cNvPr id="182" name="Google Shape;182;p28"/>
          <p:cNvGrpSpPr/>
          <p:nvPr/>
        </p:nvGrpSpPr>
        <p:grpSpPr>
          <a:xfrm>
            <a:off x="414894" y="2103463"/>
            <a:ext cx="3498995" cy="2355549"/>
            <a:chOff x="0" y="-67051"/>
            <a:chExt cx="2342659" cy="924543"/>
          </a:xfrm>
        </p:grpSpPr>
        <p:sp>
          <p:nvSpPr>
            <p:cNvPr id="183" name="Google Shape;183;p28"/>
            <p:cNvSpPr/>
            <p:nvPr/>
          </p:nvSpPr>
          <p:spPr>
            <a:xfrm>
              <a:off x="0" y="0"/>
              <a:ext cx="2342659" cy="857492"/>
            </a:xfrm>
            <a:custGeom>
              <a:rect b="b" l="l" r="r" t="t"/>
              <a:pathLst>
                <a:path extrusionOk="0"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3A855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4" name="Google Shape;184;p28"/>
            <p:cNvSpPr txBox="1"/>
            <p:nvPr/>
          </p:nvSpPr>
          <p:spPr>
            <a:xfrm>
              <a:off x="405434" y="-67051"/>
              <a:ext cx="1531800" cy="341400"/>
            </a:xfrm>
            <a:prstGeom prst="rect">
              <a:avLst/>
            </a:prstGeom>
            <a:noFill/>
            <a:ln>
              <a:noFill/>
            </a:ln>
          </p:spPr>
          <p:txBody>
            <a:bodyPr anchorCtr="0" anchor="ctr" bIns="25400" lIns="25400" spcFirstLastPara="1" rIns="25400" wrap="square" tIns="25400">
              <a:noAutofit/>
            </a:bodyPr>
            <a:lstStyle/>
            <a:p>
              <a:pPr indent="0" lvl="0" marL="0" marR="0" rtl="0" algn="ctr">
                <a:lnSpc>
                  <a:spcPct val="106944"/>
                </a:lnSpc>
                <a:spcBef>
                  <a:spcPts val="0"/>
                </a:spcBef>
                <a:spcAft>
                  <a:spcPts val="0"/>
                </a:spcAft>
                <a:buNone/>
              </a:pPr>
              <a:r>
                <a:rPr b="1" lang="en" sz="1300">
                  <a:solidFill>
                    <a:srgbClr val="FFFFFF"/>
                  </a:solidFill>
                  <a:latin typeface="Calibri"/>
                  <a:ea typeface="Calibri"/>
                  <a:cs typeface="Calibri"/>
                  <a:sym typeface="Calibri"/>
                </a:rPr>
                <a:t>Energy Equipment &amp; Services</a:t>
              </a:r>
              <a:endParaRPr b="1" i="0" sz="1300" u="none" cap="none" strike="noStrike">
                <a:solidFill>
                  <a:srgbClr val="FFFFFF"/>
                </a:solidFill>
                <a:latin typeface="Calibri"/>
                <a:ea typeface="Calibri"/>
                <a:cs typeface="Calibri"/>
                <a:sym typeface="Calibri"/>
              </a:endParaRPr>
            </a:p>
          </p:txBody>
        </p:sp>
      </p:grpSp>
      <p:grpSp>
        <p:nvGrpSpPr>
          <p:cNvPr id="185" name="Google Shape;185;p28"/>
          <p:cNvGrpSpPr/>
          <p:nvPr/>
        </p:nvGrpSpPr>
        <p:grpSpPr>
          <a:xfrm>
            <a:off x="5065200" y="2248163"/>
            <a:ext cx="3499057" cy="2210871"/>
            <a:chOff x="0" y="0"/>
            <a:chExt cx="2342700" cy="857625"/>
          </a:xfrm>
        </p:grpSpPr>
        <p:sp>
          <p:nvSpPr>
            <p:cNvPr id="186" name="Google Shape;186;p28"/>
            <p:cNvSpPr/>
            <p:nvPr/>
          </p:nvSpPr>
          <p:spPr>
            <a:xfrm>
              <a:off x="0" y="0"/>
              <a:ext cx="2342659" cy="857492"/>
            </a:xfrm>
            <a:custGeom>
              <a:rect b="b" l="l" r="r" t="t"/>
              <a:pathLst>
                <a:path extrusionOk="0"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3A855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7" name="Google Shape;187;p28"/>
            <p:cNvSpPr txBox="1"/>
            <p:nvPr/>
          </p:nvSpPr>
          <p:spPr>
            <a:xfrm>
              <a:off x="0" y="85725"/>
              <a:ext cx="2342700" cy="771900"/>
            </a:xfrm>
            <a:prstGeom prst="rect">
              <a:avLst/>
            </a:prstGeom>
            <a:noFill/>
            <a:ln>
              <a:noFill/>
            </a:ln>
          </p:spPr>
          <p:txBody>
            <a:bodyPr anchorCtr="0" anchor="ctr" bIns="25400" lIns="25400" spcFirstLastPara="1" rIns="25400" wrap="square" tIns="25400">
              <a:noAutofit/>
            </a:bodyPr>
            <a:lstStyle/>
            <a:p>
              <a:pPr indent="0" lvl="0" marL="0" marR="0" rtl="0" algn="ctr">
                <a:lnSpc>
                  <a:spcPct val="10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8" name="Google Shape;188;p28"/>
          <p:cNvSpPr txBox="1"/>
          <p:nvPr/>
        </p:nvSpPr>
        <p:spPr>
          <a:xfrm>
            <a:off x="5670826" y="2316463"/>
            <a:ext cx="2287800" cy="510000"/>
          </a:xfrm>
          <a:prstGeom prst="rect">
            <a:avLst/>
          </a:prstGeom>
          <a:noFill/>
          <a:ln>
            <a:noFill/>
          </a:ln>
        </p:spPr>
        <p:txBody>
          <a:bodyPr anchorCtr="0" anchor="ctr" bIns="25400" lIns="25400" spcFirstLastPara="1" rIns="25400" wrap="square" tIns="25400">
            <a:noAutofit/>
          </a:bodyPr>
          <a:lstStyle/>
          <a:p>
            <a:pPr indent="0" lvl="0" marL="0" rtl="0" algn="ctr">
              <a:lnSpc>
                <a:spcPct val="106944"/>
              </a:lnSpc>
              <a:spcBef>
                <a:spcPts val="0"/>
              </a:spcBef>
              <a:spcAft>
                <a:spcPts val="0"/>
              </a:spcAft>
              <a:buClr>
                <a:schemeClr val="dk1"/>
              </a:buClr>
              <a:buSzPts val="1100"/>
              <a:buFont typeface="Arial"/>
              <a:buNone/>
            </a:pPr>
            <a:r>
              <a:rPr b="1" lang="en" sz="1300">
                <a:solidFill>
                  <a:schemeClr val="lt1"/>
                </a:solidFill>
                <a:latin typeface="Calibri"/>
                <a:ea typeface="Calibri"/>
                <a:cs typeface="Calibri"/>
                <a:sym typeface="Calibri"/>
              </a:rPr>
              <a:t>Oil, Gas &amp; Consumable Fuels</a:t>
            </a:r>
            <a:endParaRPr b="1" sz="1300">
              <a:solidFill>
                <a:schemeClr val="lt1"/>
              </a:solidFill>
              <a:latin typeface="Calibri"/>
              <a:ea typeface="Calibri"/>
              <a:cs typeface="Calibri"/>
              <a:sym typeface="Calibri"/>
            </a:endParaRPr>
          </a:p>
          <a:p>
            <a:pPr indent="0" lvl="0" marL="0" marR="0" rtl="0" algn="ctr">
              <a:lnSpc>
                <a:spcPct val="106944"/>
              </a:lnSpc>
              <a:spcBef>
                <a:spcPts val="0"/>
              </a:spcBef>
              <a:spcAft>
                <a:spcPts val="0"/>
              </a:spcAft>
              <a:buNone/>
            </a:pPr>
            <a:r>
              <a:t/>
            </a:r>
            <a:endParaRPr b="1" sz="1300">
              <a:solidFill>
                <a:schemeClr val="lt1"/>
              </a:solidFill>
              <a:latin typeface="Calibri"/>
              <a:ea typeface="Calibri"/>
              <a:cs typeface="Calibri"/>
              <a:sym typeface="Calibri"/>
            </a:endParaRPr>
          </a:p>
        </p:txBody>
      </p:sp>
      <p:sp>
        <p:nvSpPr>
          <p:cNvPr id="189" name="Google Shape;189;p28"/>
          <p:cNvSpPr txBox="1"/>
          <p:nvPr/>
        </p:nvSpPr>
        <p:spPr>
          <a:xfrm>
            <a:off x="437850" y="2763025"/>
            <a:ext cx="1927500" cy="1399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Oil &amp; Gas Drilling</a:t>
            </a:r>
            <a:endParaRPr sz="1200">
              <a:solidFill>
                <a:srgbClr val="FFFFFF"/>
              </a:solidFill>
              <a:latin typeface="Calibri"/>
              <a:ea typeface="Calibri"/>
              <a:cs typeface="Calibri"/>
              <a:sym typeface="Calibri"/>
            </a:endParaRPr>
          </a:p>
          <a:p>
            <a:pPr indent="-304800" lvl="0" marL="457200" rtl="0" algn="l">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Oil &amp; Gas equipment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190" name="Google Shape;190;p28"/>
          <p:cNvSpPr txBox="1"/>
          <p:nvPr/>
        </p:nvSpPr>
        <p:spPr>
          <a:xfrm>
            <a:off x="5035000" y="2722763"/>
            <a:ext cx="2262600" cy="1399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lt1"/>
              </a:buClr>
              <a:buSzPts val="1200"/>
              <a:buFont typeface="Calibri"/>
              <a:buChar char="●"/>
            </a:pPr>
            <a:r>
              <a:rPr lang="en" sz="1200">
                <a:solidFill>
                  <a:schemeClr val="lt1"/>
                </a:solidFill>
                <a:latin typeface="Calibri"/>
                <a:ea typeface="Calibri"/>
                <a:cs typeface="Calibri"/>
                <a:sym typeface="Calibri"/>
              </a:rPr>
              <a:t>Integrated Oil &amp; Gas</a:t>
            </a:r>
            <a:endParaRPr sz="1200">
              <a:solidFill>
                <a:schemeClr val="lt1"/>
              </a:solidFill>
              <a:latin typeface="Calibri"/>
              <a:ea typeface="Calibri"/>
              <a:cs typeface="Calibri"/>
              <a:sym typeface="Calibri"/>
            </a:endParaRPr>
          </a:p>
          <a:p>
            <a:pPr indent="-304800" lvl="0" marL="457200" rtl="0" algn="l">
              <a:spcBef>
                <a:spcPts val="0"/>
              </a:spcBef>
              <a:spcAft>
                <a:spcPts val="0"/>
              </a:spcAft>
              <a:buClr>
                <a:schemeClr val="lt1"/>
              </a:buClr>
              <a:buSzPts val="1200"/>
              <a:buFont typeface="Calibri"/>
              <a:buChar char="●"/>
            </a:pPr>
            <a:r>
              <a:rPr lang="en" sz="1200">
                <a:solidFill>
                  <a:schemeClr val="lt1"/>
                </a:solidFill>
                <a:latin typeface="Calibri"/>
                <a:ea typeface="Calibri"/>
                <a:cs typeface="Calibri"/>
                <a:sym typeface="Calibri"/>
              </a:rPr>
              <a:t>Exploration &amp; Production</a:t>
            </a:r>
            <a:endParaRPr sz="1200">
              <a:solidFill>
                <a:schemeClr val="lt1"/>
              </a:solidFill>
              <a:latin typeface="Calibri"/>
              <a:ea typeface="Calibri"/>
              <a:cs typeface="Calibri"/>
              <a:sym typeface="Calibri"/>
            </a:endParaRPr>
          </a:p>
          <a:p>
            <a:pPr indent="-304800" lvl="0" marL="457200" rtl="0" algn="l">
              <a:spcBef>
                <a:spcPts val="0"/>
              </a:spcBef>
              <a:spcAft>
                <a:spcPts val="0"/>
              </a:spcAft>
              <a:buClr>
                <a:schemeClr val="lt1"/>
              </a:buClr>
              <a:buSzPts val="1200"/>
              <a:buFont typeface="Calibri"/>
              <a:buChar char="●"/>
            </a:pPr>
            <a:r>
              <a:rPr lang="en" sz="1200">
                <a:solidFill>
                  <a:schemeClr val="lt1"/>
                </a:solidFill>
                <a:latin typeface="Calibri"/>
                <a:ea typeface="Calibri"/>
                <a:cs typeface="Calibri"/>
                <a:sym typeface="Calibri"/>
              </a:rPr>
              <a:t>Refining &amp; Marketing</a:t>
            </a:r>
            <a:endParaRPr sz="1200">
              <a:solidFill>
                <a:schemeClr val="lt1"/>
              </a:solidFill>
              <a:latin typeface="Calibri"/>
              <a:ea typeface="Calibri"/>
              <a:cs typeface="Calibri"/>
              <a:sym typeface="Calibri"/>
            </a:endParaRPr>
          </a:p>
          <a:p>
            <a:pPr indent="-304800" lvl="0" marL="457200" rtl="0" algn="l">
              <a:spcBef>
                <a:spcPts val="0"/>
              </a:spcBef>
              <a:spcAft>
                <a:spcPts val="0"/>
              </a:spcAft>
              <a:buClr>
                <a:schemeClr val="lt1"/>
              </a:buClr>
              <a:buSzPts val="1200"/>
              <a:buFont typeface="Calibri"/>
              <a:buChar char="●"/>
            </a:pPr>
            <a:r>
              <a:rPr lang="en" sz="1200">
                <a:solidFill>
                  <a:schemeClr val="lt1"/>
                </a:solidFill>
                <a:latin typeface="Calibri"/>
                <a:ea typeface="Calibri"/>
                <a:cs typeface="Calibri"/>
                <a:sym typeface="Calibri"/>
              </a:rPr>
              <a:t>Storage &amp; Transportation</a:t>
            </a:r>
            <a:endParaRPr sz="1200">
              <a:solidFill>
                <a:schemeClr val="lt1"/>
              </a:solidFill>
              <a:latin typeface="Calibri"/>
              <a:ea typeface="Calibri"/>
              <a:cs typeface="Calibri"/>
              <a:sym typeface="Calibri"/>
            </a:endParaRPr>
          </a:p>
          <a:p>
            <a:pPr indent="-304800" lvl="0" marL="457200" rtl="0" algn="l">
              <a:spcBef>
                <a:spcPts val="0"/>
              </a:spcBef>
              <a:spcAft>
                <a:spcPts val="0"/>
              </a:spcAft>
              <a:buClr>
                <a:schemeClr val="lt1"/>
              </a:buClr>
              <a:buSzPts val="1200"/>
              <a:buFont typeface="Calibri"/>
              <a:buChar char="●"/>
            </a:pPr>
            <a:r>
              <a:rPr lang="en" sz="1200">
                <a:solidFill>
                  <a:schemeClr val="lt1"/>
                </a:solidFill>
                <a:latin typeface="Calibri"/>
                <a:ea typeface="Calibri"/>
                <a:cs typeface="Calibri"/>
                <a:sym typeface="Calibri"/>
              </a:rPr>
              <a:t>Coal &amp; Consumable fuels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p:txBody>
      </p:sp>
      <p:grpSp>
        <p:nvGrpSpPr>
          <p:cNvPr id="191" name="Google Shape;191;p28"/>
          <p:cNvGrpSpPr/>
          <p:nvPr/>
        </p:nvGrpSpPr>
        <p:grpSpPr>
          <a:xfrm rot="5400000">
            <a:off x="-2520498" y="2495464"/>
            <a:ext cx="5168144" cy="127152"/>
            <a:chOff x="-3120288" y="-28580"/>
            <a:chExt cx="10917077" cy="1524600"/>
          </a:xfrm>
        </p:grpSpPr>
        <p:sp>
          <p:nvSpPr>
            <p:cNvPr id="192" name="Google Shape;192;p28"/>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93" name="Google Shape;193;p2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4" name="Google Shape;194;p28"/>
          <p:cNvGrpSpPr/>
          <p:nvPr/>
        </p:nvGrpSpPr>
        <p:grpSpPr>
          <a:xfrm>
            <a:off x="0" y="5007648"/>
            <a:ext cx="9164365" cy="135842"/>
            <a:chOff x="0" y="-28580"/>
            <a:chExt cx="7796805" cy="1524600"/>
          </a:xfrm>
        </p:grpSpPr>
        <p:sp>
          <p:nvSpPr>
            <p:cNvPr id="195" name="Google Shape;195;p2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96" name="Google Shape;196;p2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7" name="Google Shape;197;p28"/>
          <p:cNvGrpSpPr/>
          <p:nvPr/>
        </p:nvGrpSpPr>
        <p:grpSpPr>
          <a:xfrm rot="5400000">
            <a:off x="6908472" y="2863399"/>
            <a:ext cx="4343905" cy="127152"/>
            <a:chOff x="-3120288" y="-28580"/>
            <a:chExt cx="10917077" cy="1524600"/>
          </a:xfrm>
        </p:grpSpPr>
        <p:sp>
          <p:nvSpPr>
            <p:cNvPr id="198" name="Google Shape;198;p28"/>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99" name="Google Shape;199;p2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0" name="Google Shape;200;p28"/>
          <p:cNvGrpSpPr/>
          <p:nvPr/>
        </p:nvGrpSpPr>
        <p:grpSpPr>
          <a:xfrm rot="5400000">
            <a:off x="6872077" y="308716"/>
            <a:ext cx="744595" cy="127152"/>
            <a:chOff x="0" y="-28580"/>
            <a:chExt cx="7796805" cy="1524600"/>
          </a:xfrm>
        </p:grpSpPr>
        <p:sp>
          <p:nvSpPr>
            <p:cNvPr id="201" name="Google Shape;201;p2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02" name="Google Shape;202;p2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3" name="Google Shape;203;p28"/>
          <p:cNvGrpSpPr/>
          <p:nvPr/>
        </p:nvGrpSpPr>
        <p:grpSpPr>
          <a:xfrm>
            <a:off x="7180800" y="703200"/>
            <a:ext cx="1983507" cy="127152"/>
            <a:chOff x="0" y="-28580"/>
            <a:chExt cx="7796805" cy="1524600"/>
          </a:xfrm>
        </p:grpSpPr>
        <p:sp>
          <p:nvSpPr>
            <p:cNvPr id="204" name="Google Shape;204;p2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05" name="Google Shape;205;p2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6" name="Google Shape;206;p28"/>
          <p:cNvGrpSpPr/>
          <p:nvPr/>
        </p:nvGrpSpPr>
        <p:grpSpPr>
          <a:xfrm>
            <a:off x="0" y="-550"/>
            <a:ext cx="7307945" cy="135842"/>
            <a:chOff x="0" y="-28580"/>
            <a:chExt cx="7796805" cy="1524600"/>
          </a:xfrm>
        </p:grpSpPr>
        <p:sp>
          <p:nvSpPr>
            <p:cNvPr id="207" name="Google Shape;207;p28"/>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08" name="Google Shape;208;p28"/>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059" name="Shape 1059"/>
        <p:cNvGrpSpPr/>
        <p:nvPr/>
      </p:nvGrpSpPr>
      <p:grpSpPr>
        <a:xfrm>
          <a:off x="0" y="0"/>
          <a:ext cx="0" cy="0"/>
          <a:chOff x="0" y="0"/>
          <a:chExt cx="0" cy="0"/>
        </a:xfrm>
      </p:grpSpPr>
      <p:sp>
        <p:nvSpPr>
          <p:cNvPr id="1060" name="Google Shape;1060;p64"/>
          <p:cNvSpPr txBox="1"/>
          <p:nvPr/>
        </p:nvSpPr>
        <p:spPr>
          <a:xfrm>
            <a:off x="459025" y="917325"/>
            <a:ext cx="7621500" cy="398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Deloitte Center for Energy &amp; Industrials. “Power and Utilities Industry Outlook.” </a:t>
            </a:r>
            <a:r>
              <a:rPr i="1" lang="en" sz="1100">
                <a:solidFill>
                  <a:schemeClr val="dk1"/>
                </a:solidFill>
              </a:rPr>
              <a:t>Deloitte Insights</a:t>
            </a:r>
            <a:r>
              <a:rPr lang="en" sz="1100">
                <a:solidFill>
                  <a:schemeClr val="dk1"/>
                </a:solidFill>
              </a:rPr>
              <a:t>,</a:t>
            </a:r>
            <a:r>
              <a:rPr lang="en" sz="1100">
                <a:solidFill>
                  <a:schemeClr val="dk1"/>
                </a:solidFill>
                <a:uFill>
                  <a:noFill/>
                </a:uFill>
                <a:hlinkClick r:id="rId3">
                  <a:extLst>
                    <a:ext uri="{A12FA001-AC4F-418D-AE19-62706E023703}">
                      <ahyp:hlinkClr val="tx"/>
                    </a:ext>
                  </a:extLst>
                </a:hlinkClick>
              </a:rPr>
              <a:t> </a:t>
            </a:r>
            <a:r>
              <a:rPr lang="en" sz="1100" u="sng">
                <a:solidFill>
                  <a:schemeClr val="hlink"/>
                </a:solidFill>
                <a:hlinkClick r:id="rId4"/>
              </a:rPr>
              <a:t>https://www.deloitte.com/us/en/insights/industry/power-and-utilities/power-and-utilities-industry-outlook.html</a:t>
            </a:r>
            <a:r>
              <a:rPr lang="en" sz="1100">
                <a:solidFill>
                  <a:schemeClr val="dk1"/>
                </a:solidFill>
              </a:rPr>
              <a:t>. Accessed 21 Oct. 2025.</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Edward Jones. “Investing in Energy.” </a:t>
            </a:r>
            <a:r>
              <a:rPr i="1" lang="en" sz="1100">
                <a:solidFill>
                  <a:schemeClr val="dk1"/>
                </a:solidFill>
              </a:rPr>
              <a:t>Edward Jones</a:t>
            </a:r>
            <a:r>
              <a:rPr lang="en" sz="1100">
                <a:solidFill>
                  <a:schemeClr val="dk1"/>
                </a:solidFill>
              </a:rPr>
              <a:t>,</a:t>
            </a:r>
            <a:r>
              <a:rPr lang="en" sz="1100">
                <a:solidFill>
                  <a:schemeClr val="dk1"/>
                </a:solidFill>
                <a:uFill>
                  <a:noFill/>
                </a:uFill>
                <a:hlinkClick r:id="rId5">
                  <a:extLst>
                    <a:ext uri="{A12FA001-AC4F-418D-AE19-62706E023703}">
                      <ahyp:hlinkClr val="tx"/>
                    </a:ext>
                  </a:extLst>
                </a:hlinkClick>
              </a:rPr>
              <a:t> </a:t>
            </a:r>
            <a:r>
              <a:rPr lang="en" sz="1100" u="sng">
                <a:solidFill>
                  <a:schemeClr val="hlink"/>
                </a:solidFill>
                <a:hlinkClick r:id="rId6"/>
              </a:rPr>
              <a:t>https://www.edwardjones.com/sites/default/files/acquiadam/2023-05/investing-in-energy.pdf</a:t>
            </a:r>
            <a:r>
              <a:rPr lang="en" sz="1100">
                <a:solidFill>
                  <a:schemeClr val="dk1"/>
                </a:solidFill>
              </a:rPr>
              <a:t>. Accessed 21 Oct. 2025.</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Fidelity. “Energy Outlook.” </a:t>
            </a:r>
            <a:r>
              <a:rPr i="1" lang="en" sz="1100">
                <a:solidFill>
                  <a:schemeClr val="dk1"/>
                </a:solidFill>
              </a:rPr>
              <a:t>Fidelity Learning Center</a:t>
            </a:r>
            <a:r>
              <a:rPr lang="en" sz="1100">
                <a:solidFill>
                  <a:schemeClr val="dk1"/>
                </a:solidFill>
              </a:rPr>
              <a:t>,</a:t>
            </a:r>
            <a:r>
              <a:rPr lang="en" sz="1100">
                <a:solidFill>
                  <a:schemeClr val="dk1"/>
                </a:solidFill>
                <a:uFill>
                  <a:noFill/>
                </a:uFill>
                <a:hlinkClick r:id="rId7">
                  <a:extLst>
                    <a:ext uri="{A12FA001-AC4F-418D-AE19-62706E023703}">
                      <ahyp:hlinkClr val="tx"/>
                    </a:ext>
                  </a:extLst>
                </a:hlinkClick>
              </a:rPr>
              <a:t> </a:t>
            </a:r>
            <a:r>
              <a:rPr lang="en" sz="1100" u="sng">
                <a:solidFill>
                  <a:schemeClr val="hlink"/>
                </a:solidFill>
                <a:hlinkClick r:id="rId8"/>
              </a:rPr>
              <a:t>https://www.fidelity.com/learning-center/trading-investing/outlook-energy</a:t>
            </a:r>
            <a:r>
              <a:rPr lang="en" sz="1100">
                <a:solidFill>
                  <a:schemeClr val="dk1"/>
                </a:solidFill>
              </a:rPr>
              <a:t>. Accessed 21 Oct. 2025.</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S&amp;P Global Commodity Insights. “Energy Security in Focus as Trade Tensions and Geopolitics Intensify Supply, Demand Risks.” </a:t>
            </a:r>
            <a:r>
              <a:rPr i="1" lang="en" sz="1100">
                <a:solidFill>
                  <a:schemeClr val="dk1"/>
                </a:solidFill>
              </a:rPr>
              <a:t>S&amp;P Global Commodity Insights</a:t>
            </a:r>
            <a:r>
              <a:rPr lang="en" sz="1100">
                <a:solidFill>
                  <a:schemeClr val="dk1"/>
                </a:solidFill>
              </a:rPr>
              <a:t>,</a:t>
            </a:r>
            <a:r>
              <a:rPr lang="en" sz="1100">
                <a:solidFill>
                  <a:schemeClr val="dk1"/>
                </a:solidFill>
                <a:uFill>
                  <a:noFill/>
                </a:uFill>
                <a:hlinkClick r:id="rId9">
                  <a:extLst>
                    <a:ext uri="{A12FA001-AC4F-418D-AE19-62706E023703}">
                      <ahyp:hlinkClr val="tx"/>
                    </a:ext>
                  </a:extLst>
                </a:hlinkClick>
              </a:rPr>
              <a:t> </a:t>
            </a:r>
            <a:r>
              <a:rPr lang="en" sz="1100" u="sng">
                <a:solidFill>
                  <a:schemeClr val="hlink"/>
                </a:solidFill>
                <a:hlinkClick r:id="rId10"/>
              </a:rPr>
              <a:t>https://www.spglobal.com/commodity-insights/en/news-research/latest-news/electric-power/042325-energy-security-in-focus-as-trade-tensions-and-geopolitics-intensify-supply-demand-risks</a:t>
            </a:r>
            <a:r>
              <a:rPr lang="en" sz="1100">
                <a:solidFill>
                  <a:schemeClr val="dk1"/>
                </a:solidFill>
              </a:rPr>
              <a:t>. Accessed 21 Oct. 2025.</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rPr>
              <a:t>U.S. Energy Information Administration (EIA). “Today in Energy.” </a:t>
            </a:r>
            <a:r>
              <a:rPr i="1" lang="en" sz="1100">
                <a:solidFill>
                  <a:schemeClr val="dk1"/>
                </a:solidFill>
              </a:rPr>
              <a:t>EIA</a:t>
            </a:r>
            <a:r>
              <a:rPr lang="en" sz="1100">
                <a:solidFill>
                  <a:schemeClr val="dk1"/>
                </a:solidFill>
              </a:rPr>
              <a:t>,</a:t>
            </a:r>
            <a:r>
              <a:rPr lang="en" sz="1100">
                <a:solidFill>
                  <a:schemeClr val="dk1"/>
                </a:solidFill>
                <a:uFill>
                  <a:noFill/>
                </a:uFill>
                <a:hlinkClick r:id="rId11">
                  <a:extLst>
                    <a:ext uri="{A12FA001-AC4F-418D-AE19-62706E023703}">
                      <ahyp:hlinkClr val="tx"/>
                    </a:ext>
                  </a:extLst>
                </a:hlinkClick>
              </a:rPr>
              <a:t> </a:t>
            </a:r>
            <a:r>
              <a:rPr lang="en" sz="1100" u="sng">
                <a:solidFill>
                  <a:schemeClr val="hlink"/>
                </a:solidFill>
                <a:hlinkClick r:id="rId12"/>
              </a:rPr>
              <a:t>https://www.eia.gov/todayinenergy/detail.php?id=64264</a:t>
            </a:r>
            <a:r>
              <a:rPr lang="en" sz="1100">
                <a:solidFill>
                  <a:schemeClr val="dk1"/>
                </a:solidFill>
              </a:rPr>
              <a:t>. Accessed 21 Oct. 2025.</a:t>
            </a:r>
            <a:endParaRPr sz="1100">
              <a:solidFill>
                <a:schemeClr val="dk1"/>
              </a:solidFill>
            </a:endParaRPr>
          </a:p>
          <a:p>
            <a:pPr indent="0" lvl="0" marL="0" rtl="0" algn="l">
              <a:spcBef>
                <a:spcPts val="1200"/>
              </a:spcBef>
              <a:spcAft>
                <a:spcPts val="0"/>
              </a:spcAft>
              <a:buNone/>
            </a:pPr>
            <a:r>
              <a:t/>
            </a:r>
            <a:endParaRPr sz="1600">
              <a:solidFill>
                <a:schemeClr val="dk1"/>
              </a:solidFill>
              <a:latin typeface="Calibri"/>
              <a:ea typeface="Calibri"/>
              <a:cs typeface="Calibri"/>
              <a:sym typeface="Calibri"/>
            </a:endParaRPr>
          </a:p>
        </p:txBody>
      </p:sp>
      <p:grpSp>
        <p:nvGrpSpPr>
          <p:cNvPr id="1061" name="Google Shape;1061;p64"/>
          <p:cNvGrpSpPr/>
          <p:nvPr/>
        </p:nvGrpSpPr>
        <p:grpSpPr>
          <a:xfrm rot="5400000">
            <a:off x="6872077" y="308716"/>
            <a:ext cx="744595" cy="127152"/>
            <a:chOff x="0" y="-28580"/>
            <a:chExt cx="7796805" cy="1524600"/>
          </a:xfrm>
        </p:grpSpPr>
        <p:sp>
          <p:nvSpPr>
            <p:cNvPr id="1062" name="Google Shape;1062;p6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63" name="Google Shape;1063;p6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64" name="Google Shape;1064;p64"/>
          <p:cNvGrpSpPr/>
          <p:nvPr/>
        </p:nvGrpSpPr>
        <p:grpSpPr>
          <a:xfrm>
            <a:off x="7180800" y="703200"/>
            <a:ext cx="1983507" cy="127152"/>
            <a:chOff x="0" y="-28580"/>
            <a:chExt cx="7796805" cy="1524600"/>
          </a:xfrm>
        </p:grpSpPr>
        <p:sp>
          <p:nvSpPr>
            <p:cNvPr id="1065" name="Google Shape;1065;p6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66" name="Google Shape;1066;p6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67" name="Google Shape;1067;p64"/>
          <p:cNvSpPr txBox="1"/>
          <p:nvPr/>
        </p:nvSpPr>
        <p:spPr>
          <a:xfrm>
            <a:off x="417750" y="2063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Works cited Cont</a:t>
            </a:r>
            <a:endParaRPr sz="3600">
              <a:solidFill>
                <a:srgbClr val="3A855D"/>
              </a:solidFill>
              <a:latin typeface="Calibri"/>
              <a:ea typeface="Calibri"/>
              <a:cs typeface="Calibri"/>
              <a:sym typeface="Calibri"/>
            </a:endParaRPr>
          </a:p>
        </p:txBody>
      </p:sp>
      <p:grpSp>
        <p:nvGrpSpPr>
          <p:cNvPr id="1068" name="Google Shape;1068;p64"/>
          <p:cNvGrpSpPr/>
          <p:nvPr/>
        </p:nvGrpSpPr>
        <p:grpSpPr>
          <a:xfrm>
            <a:off x="0" y="-550"/>
            <a:ext cx="7307945" cy="135842"/>
            <a:chOff x="0" y="-28580"/>
            <a:chExt cx="7796805" cy="1524600"/>
          </a:xfrm>
        </p:grpSpPr>
        <p:sp>
          <p:nvSpPr>
            <p:cNvPr id="1069" name="Google Shape;1069;p6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70" name="Google Shape;1070;p6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71" name="Google Shape;1071;p64"/>
          <p:cNvGrpSpPr/>
          <p:nvPr/>
        </p:nvGrpSpPr>
        <p:grpSpPr>
          <a:xfrm rot="5400000">
            <a:off x="-2520498" y="2495464"/>
            <a:ext cx="5168144" cy="127152"/>
            <a:chOff x="-3120288" y="-28580"/>
            <a:chExt cx="10917077" cy="1524600"/>
          </a:xfrm>
        </p:grpSpPr>
        <p:sp>
          <p:nvSpPr>
            <p:cNvPr id="1072" name="Google Shape;1072;p64"/>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73" name="Google Shape;1073;p6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74" name="Google Shape;1074;p64"/>
          <p:cNvGrpSpPr/>
          <p:nvPr/>
        </p:nvGrpSpPr>
        <p:grpSpPr>
          <a:xfrm rot="5400000">
            <a:off x="6872077" y="308716"/>
            <a:ext cx="744595" cy="127152"/>
            <a:chOff x="0" y="-28580"/>
            <a:chExt cx="7796805" cy="1524600"/>
          </a:xfrm>
        </p:grpSpPr>
        <p:sp>
          <p:nvSpPr>
            <p:cNvPr id="1075" name="Google Shape;1075;p6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76" name="Google Shape;1076;p6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77" name="Google Shape;1077;p64"/>
          <p:cNvGrpSpPr/>
          <p:nvPr/>
        </p:nvGrpSpPr>
        <p:grpSpPr>
          <a:xfrm>
            <a:off x="7180800" y="703200"/>
            <a:ext cx="1983507" cy="127152"/>
            <a:chOff x="0" y="-28580"/>
            <a:chExt cx="7796805" cy="1524600"/>
          </a:xfrm>
        </p:grpSpPr>
        <p:sp>
          <p:nvSpPr>
            <p:cNvPr id="1078" name="Google Shape;1078;p6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79" name="Google Shape;1079;p6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80" name="Google Shape;1080;p64"/>
          <p:cNvGrpSpPr/>
          <p:nvPr/>
        </p:nvGrpSpPr>
        <p:grpSpPr>
          <a:xfrm rot="5400000">
            <a:off x="6908472" y="2863399"/>
            <a:ext cx="4343905" cy="127152"/>
            <a:chOff x="-3120288" y="-28580"/>
            <a:chExt cx="10917077" cy="1524600"/>
          </a:xfrm>
        </p:grpSpPr>
        <p:sp>
          <p:nvSpPr>
            <p:cNvPr id="1081" name="Google Shape;1081;p64"/>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82" name="Google Shape;1082;p6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83" name="Google Shape;1083;p64"/>
          <p:cNvGrpSpPr/>
          <p:nvPr/>
        </p:nvGrpSpPr>
        <p:grpSpPr>
          <a:xfrm>
            <a:off x="0" y="5007648"/>
            <a:ext cx="9164365" cy="135842"/>
            <a:chOff x="0" y="-28580"/>
            <a:chExt cx="7796805" cy="1524600"/>
          </a:xfrm>
        </p:grpSpPr>
        <p:sp>
          <p:nvSpPr>
            <p:cNvPr id="1084" name="Google Shape;1084;p64"/>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85" name="Google Shape;1085;p64"/>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089" name="Shape 1089"/>
        <p:cNvGrpSpPr/>
        <p:nvPr/>
      </p:nvGrpSpPr>
      <p:grpSpPr>
        <a:xfrm>
          <a:off x="0" y="0"/>
          <a:ext cx="0" cy="0"/>
          <a:chOff x="0" y="0"/>
          <a:chExt cx="0" cy="0"/>
        </a:xfrm>
      </p:grpSpPr>
      <p:sp>
        <p:nvSpPr>
          <p:cNvPr id="1090" name="Google Shape;1090;p65"/>
          <p:cNvSpPr txBox="1"/>
          <p:nvPr/>
        </p:nvSpPr>
        <p:spPr>
          <a:xfrm>
            <a:off x="386700" y="630200"/>
            <a:ext cx="8370600" cy="43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BP. “Archaea Energy.” </a:t>
            </a:r>
            <a:r>
              <a:rPr i="1" lang="en" sz="800">
                <a:solidFill>
                  <a:schemeClr val="dk1"/>
                </a:solidFill>
              </a:rPr>
              <a:t>BP United States</a:t>
            </a:r>
            <a:r>
              <a:rPr lang="en" sz="800">
                <a:solidFill>
                  <a:schemeClr val="dk1"/>
                </a:solidFill>
              </a:rPr>
              <a:t>,</a:t>
            </a:r>
            <a:r>
              <a:rPr lang="en" sz="800">
                <a:solidFill>
                  <a:schemeClr val="dk1"/>
                </a:solidFill>
                <a:uFill>
                  <a:noFill/>
                </a:uFill>
                <a:hlinkClick r:id="rId3">
                  <a:extLst>
                    <a:ext uri="{A12FA001-AC4F-418D-AE19-62706E023703}">
                      <ahyp:hlinkClr val="tx"/>
                    </a:ext>
                  </a:extLst>
                </a:hlinkClick>
              </a:rPr>
              <a:t> </a:t>
            </a:r>
            <a:r>
              <a:rPr lang="en" sz="800" u="sng">
                <a:solidFill>
                  <a:schemeClr val="hlink"/>
                </a:solidFill>
                <a:hlinkClick r:id="rId4"/>
              </a:rPr>
              <a:t>https://www.bp.com/en_us/united-states/home/what-we-do/gas-and-low-carbon-energy/archaea-energy.html?gad_source=1&amp;gad_campaignid=23096677872&amp;gbraid=0AAAAAD-wlis4ZPBkwuA-u0ZGNtZtGZ1mt&amp;gclid=CjwKCAjwu9fHBhAWEiwAzGRC_4T7Uqgod9u2SKR_Yjz0CEU7Z3DELmGq-PVwLzsWg2dPiIb371o_ZRoCv7cQAvD_BwE</a:t>
            </a:r>
            <a:r>
              <a:rPr lang="en" sz="800">
                <a:solidFill>
                  <a:schemeClr val="dk1"/>
                </a:solidFill>
              </a:rPr>
              <a:t>. Accessed 21 Oct. 2025.</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DataM Intelligence. “Oil &amp; Gas Upstream Market.” </a:t>
            </a:r>
            <a:r>
              <a:rPr i="1" lang="en" sz="800">
                <a:solidFill>
                  <a:schemeClr val="dk1"/>
                </a:solidFill>
              </a:rPr>
              <a:t>DataM Intelligence</a:t>
            </a:r>
            <a:r>
              <a:rPr lang="en" sz="800">
                <a:solidFill>
                  <a:schemeClr val="dk1"/>
                </a:solidFill>
              </a:rPr>
              <a:t>,</a:t>
            </a:r>
            <a:r>
              <a:rPr lang="en" sz="800">
                <a:solidFill>
                  <a:schemeClr val="dk1"/>
                </a:solidFill>
                <a:uFill>
                  <a:noFill/>
                </a:uFill>
                <a:hlinkClick r:id="rId5">
                  <a:extLst>
                    <a:ext uri="{A12FA001-AC4F-418D-AE19-62706E023703}">
                      <ahyp:hlinkClr val="tx"/>
                    </a:ext>
                  </a:extLst>
                </a:hlinkClick>
              </a:rPr>
              <a:t> </a:t>
            </a:r>
            <a:r>
              <a:rPr lang="en" sz="800" u="sng">
                <a:solidFill>
                  <a:schemeClr val="hlink"/>
                </a:solidFill>
                <a:hlinkClick r:id="rId6"/>
              </a:rPr>
              <a:t>https://www.datamintelligence.com/research-report/oil-gas-upstream-market</a:t>
            </a:r>
            <a:r>
              <a:rPr lang="en" sz="800">
                <a:solidFill>
                  <a:schemeClr val="dk1"/>
                </a:solidFill>
              </a:rPr>
              <a:t>. Accessed 21 Oct. 2025.</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EKT Interactive. “What Is Upstream?” </a:t>
            </a:r>
            <a:r>
              <a:rPr i="1" lang="en" sz="800">
                <a:solidFill>
                  <a:schemeClr val="dk1"/>
                </a:solidFill>
              </a:rPr>
              <a:t>EKT Interactive</a:t>
            </a:r>
            <a:r>
              <a:rPr lang="en" sz="800">
                <a:solidFill>
                  <a:schemeClr val="dk1"/>
                </a:solidFill>
              </a:rPr>
              <a:t>,</a:t>
            </a:r>
            <a:r>
              <a:rPr lang="en" sz="800">
                <a:solidFill>
                  <a:schemeClr val="dk1"/>
                </a:solidFill>
                <a:uFill>
                  <a:noFill/>
                </a:uFill>
                <a:hlinkClick r:id="rId7">
                  <a:extLst>
                    <a:ext uri="{A12FA001-AC4F-418D-AE19-62706E023703}">
                      <ahyp:hlinkClr val="tx"/>
                    </a:ext>
                  </a:extLst>
                </a:hlinkClick>
              </a:rPr>
              <a:t> </a:t>
            </a:r>
            <a:r>
              <a:rPr lang="en" sz="800" u="sng">
                <a:solidFill>
                  <a:schemeClr val="hlink"/>
                </a:solidFill>
                <a:hlinkClick r:id="rId8"/>
              </a:rPr>
              <a:t>https://ektinteractive.com/what-is-upstream/</a:t>
            </a:r>
            <a:r>
              <a:rPr lang="en" sz="800">
                <a:solidFill>
                  <a:schemeClr val="dk1"/>
                </a:solidFill>
              </a:rPr>
              <a:t>. Accessed 21 Oct. 2025.</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ExxonMobil. “Carbon Capture and Storage.” </a:t>
            </a:r>
            <a:r>
              <a:rPr i="1" lang="en" sz="800">
                <a:solidFill>
                  <a:schemeClr val="dk1"/>
                </a:solidFill>
              </a:rPr>
              <a:t>ExxonMobil</a:t>
            </a:r>
            <a:r>
              <a:rPr lang="en" sz="800">
                <a:solidFill>
                  <a:schemeClr val="dk1"/>
                </a:solidFill>
              </a:rPr>
              <a:t>,</a:t>
            </a:r>
            <a:r>
              <a:rPr lang="en" sz="800">
                <a:solidFill>
                  <a:schemeClr val="dk1"/>
                </a:solidFill>
                <a:uFill>
                  <a:noFill/>
                </a:uFill>
                <a:hlinkClick r:id="rId9">
                  <a:extLst>
                    <a:ext uri="{A12FA001-AC4F-418D-AE19-62706E023703}">
                      <ahyp:hlinkClr val="tx"/>
                    </a:ext>
                  </a:extLst>
                </a:hlinkClick>
              </a:rPr>
              <a:t> </a:t>
            </a:r>
            <a:r>
              <a:rPr lang="en" sz="800" u="sng">
                <a:solidFill>
                  <a:schemeClr val="hlink"/>
                </a:solidFill>
                <a:hlinkClick r:id="rId10"/>
              </a:rPr>
              <a:t>https://corporate.exxonmobil.com/what-we-do/delivering-industrial-solutions/carbon-capture-and-storage?gclsrc=aw.ds&amp;gad_source=1&amp;gad_campaignid=20619037198&amp;gbraid=0AAAAADDxKVhIeCNwycY2SwuNLCyxLXgP5&amp;gclid=CjwKCAjwu9fHBhAWEiwAzGRC_xBUIYAffStkTUuoSBhIIPvQzIxDG37vOqCE-olrbaz-ezZjQCEEKhoCVFAQAvD_BwE</a:t>
            </a:r>
            <a:r>
              <a:rPr lang="en" sz="800">
                <a:solidFill>
                  <a:schemeClr val="dk1"/>
                </a:solidFill>
              </a:rPr>
              <a:t>. Accessed 21 Oct. 2025.</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Main Oak Capital. “An Introductory Guide to Oil and Gas Industry Segments.” </a:t>
            </a:r>
            <a:r>
              <a:rPr i="1" lang="en" sz="800">
                <a:solidFill>
                  <a:schemeClr val="dk1"/>
                </a:solidFill>
              </a:rPr>
              <a:t>Main Oak Capital Blog</a:t>
            </a:r>
            <a:r>
              <a:rPr lang="en" sz="800">
                <a:solidFill>
                  <a:schemeClr val="dk1"/>
                </a:solidFill>
              </a:rPr>
              <a:t>,</a:t>
            </a:r>
            <a:r>
              <a:rPr lang="en" sz="800">
                <a:solidFill>
                  <a:schemeClr val="dk1"/>
                </a:solidFill>
                <a:uFill>
                  <a:noFill/>
                </a:uFill>
                <a:hlinkClick r:id="rId11">
                  <a:extLst>
                    <a:ext uri="{A12FA001-AC4F-418D-AE19-62706E023703}">
                      <ahyp:hlinkClr val="tx"/>
                    </a:ext>
                  </a:extLst>
                </a:hlinkClick>
              </a:rPr>
              <a:t> </a:t>
            </a:r>
            <a:r>
              <a:rPr lang="en" sz="800" u="sng">
                <a:solidFill>
                  <a:schemeClr val="hlink"/>
                </a:solidFill>
                <a:hlinkClick r:id="rId12"/>
              </a:rPr>
              <a:t>https://mainoakcapital.com/blog/an-introductory-guide-to-oil-and-gas-industry-segments/</a:t>
            </a:r>
            <a:r>
              <a:rPr lang="en" sz="800">
                <a:solidFill>
                  <a:schemeClr val="dk1"/>
                </a:solidFill>
              </a:rPr>
              <a:t>. Accessed 21 Oct. 2025.</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Umbrex. “Downstream Oil and Gas Industry Overview.” </a:t>
            </a:r>
            <a:r>
              <a:rPr i="1" lang="en" sz="800">
                <a:solidFill>
                  <a:schemeClr val="dk1"/>
                </a:solidFill>
              </a:rPr>
              <a:t>Umbrex</a:t>
            </a:r>
            <a:r>
              <a:rPr lang="en" sz="800">
                <a:solidFill>
                  <a:schemeClr val="dk1"/>
                </a:solidFill>
              </a:rPr>
              <a:t>,</a:t>
            </a:r>
            <a:r>
              <a:rPr lang="en" sz="800">
                <a:solidFill>
                  <a:schemeClr val="dk1"/>
                </a:solidFill>
                <a:uFill>
                  <a:noFill/>
                </a:uFill>
                <a:hlinkClick r:id="rId13">
                  <a:extLst>
                    <a:ext uri="{A12FA001-AC4F-418D-AE19-62706E023703}">
                      <ahyp:hlinkClr val="tx"/>
                    </a:ext>
                  </a:extLst>
                </a:hlinkClick>
              </a:rPr>
              <a:t> </a:t>
            </a:r>
            <a:r>
              <a:rPr lang="en" sz="800" u="sng">
                <a:solidFill>
                  <a:schemeClr val="hlink"/>
                </a:solidFill>
                <a:hlinkClick r:id="rId14"/>
              </a:rPr>
              <a:t>https://umbrex.com/resources/industry-overviews/energy-industry-overviews/downstream-oil-and-gas-industry-overview/</a:t>
            </a:r>
            <a:r>
              <a:rPr lang="en" sz="800">
                <a:solidFill>
                  <a:schemeClr val="dk1"/>
                </a:solidFill>
              </a:rPr>
              <a:t>. Accessed 21 Oct. 2025.</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Umbrex. “Midstream Oil and Gas Industry Overview.” </a:t>
            </a:r>
            <a:r>
              <a:rPr i="1" lang="en" sz="800">
                <a:solidFill>
                  <a:schemeClr val="dk1"/>
                </a:solidFill>
              </a:rPr>
              <a:t>Umbrex</a:t>
            </a:r>
            <a:r>
              <a:rPr lang="en" sz="800">
                <a:solidFill>
                  <a:schemeClr val="dk1"/>
                </a:solidFill>
              </a:rPr>
              <a:t>,</a:t>
            </a:r>
            <a:r>
              <a:rPr lang="en" sz="800">
                <a:solidFill>
                  <a:schemeClr val="dk1"/>
                </a:solidFill>
                <a:uFill>
                  <a:noFill/>
                </a:uFill>
                <a:hlinkClick r:id="rId15">
                  <a:extLst>
                    <a:ext uri="{A12FA001-AC4F-418D-AE19-62706E023703}">
                      <ahyp:hlinkClr val="tx"/>
                    </a:ext>
                  </a:extLst>
                </a:hlinkClick>
              </a:rPr>
              <a:t> </a:t>
            </a:r>
            <a:r>
              <a:rPr lang="en" sz="800" u="sng">
                <a:solidFill>
                  <a:schemeClr val="hlink"/>
                </a:solidFill>
                <a:hlinkClick r:id="rId16"/>
              </a:rPr>
              <a:t>https://umbrex.com/resources/industry-overviews/energy-industry-overviews/midstream-oil-and-gas-industry-overview/</a:t>
            </a:r>
            <a:r>
              <a:rPr lang="en" sz="800">
                <a:solidFill>
                  <a:schemeClr val="dk1"/>
                </a:solidFill>
              </a:rPr>
              <a:t>. Accessed 21 Oct. 2025.</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Umbrex. “Upstream Oil and Gas Industry Overview.” </a:t>
            </a:r>
            <a:r>
              <a:rPr i="1" lang="en" sz="800">
                <a:solidFill>
                  <a:schemeClr val="dk1"/>
                </a:solidFill>
              </a:rPr>
              <a:t>Umbrex</a:t>
            </a:r>
            <a:r>
              <a:rPr lang="en" sz="800">
                <a:solidFill>
                  <a:schemeClr val="dk1"/>
                </a:solidFill>
              </a:rPr>
              <a:t>,</a:t>
            </a:r>
            <a:r>
              <a:rPr lang="en" sz="800">
                <a:solidFill>
                  <a:schemeClr val="dk1"/>
                </a:solidFill>
                <a:uFill>
                  <a:noFill/>
                </a:uFill>
                <a:hlinkClick r:id="rId17">
                  <a:extLst>
                    <a:ext uri="{A12FA001-AC4F-418D-AE19-62706E023703}">
                      <ahyp:hlinkClr val="tx"/>
                    </a:ext>
                  </a:extLst>
                </a:hlinkClick>
              </a:rPr>
              <a:t> </a:t>
            </a:r>
            <a:r>
              <a:rPr lang="en" sz="800" u="sng">
                <a:solidFill>
                  <a:schemeClr val="hlink"/>
                </a:solidFill>
                <a:hlinkClick r:id="rId18"/>
              </a:rPr>
              <a:t>https://umbrex.com/resources/industry-overviews/energy-industry-overviews/upstream-oil-and-gas-industry-overview/</a:t>
            </a:r>
            <a:r>
              <a:rPr lang="en" sz="800">
                <a:solidFill>
                  <a:schemeClr val="dk1"/>
                </a:solidFill>
              </a:rPr>
              <a:t>. Accessed 21 Oct. 2025.</a:t>
            </a:r>
            <a:endParaRPr sz="800">
              <a:solidFill>
                <a:schemeClr val="dk1"/>
              </a:solidFill>
            </a:endParaRPr>
          </a:p>
          <a:p>
            <a:pPr indent="0" lvl="0" marL="0" rtl="0" algn="l">
              <a:spcBef>
                <a:spcPts val="1200"/>
              </a:spcBef>
              <a:spcAft>
                <a:spcPts val="0"/>
              </a:spcAft>
              <a:buNone/>
            </a:pPr>
            <a:r>
              <a:t/>
            </a:r>
            <a:endParaRPr sz="800">
              <a:solidFill>
                <a:schemeClr val="dk1"/>
              </a:solidFill>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91" name="Google Shape;1091;p65"/>
          <p:cNvSpPr txBox="1"/>
          <p:nvPr/>
        </p:nvSpPr>
        <p:spPr>
          <a:xfrm>
            <a:off x="417750" y="2063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Works cited Cont</a:t>
            </a:r>
            <a:endParaRPr sz="3600">
              <a:solidFill>
                <a:srgbClr val="3A855D"/>
              </a:solidFill>
              <a:latin typeface="Calibri"/>
              <a:ea typeface="Calibri"/>
              <a:cs typeface="Calibri"/>
              <a:sym typeface="Calibri"/>
            </a:endParaRPr>
          </a:p>
        </p:txBody>
      </p:sp>
      <p:grpSp>
        <p:nvGrpSpPr>
          <p:cNvPr id="1092" name="Google Shape;1092;p65"/>
          <p:cNvGrpSpPr/>
          <p:nvPr/>
        </p:nvGrpSpPr>
        <p:grpSpPr>
          <a:xfrm>
            <a:off x="0" y="-550"/>
            <a:ext cx="7307945" cy="135842"/>
            <a:chOff x="0" y="-28580"/>
            <a:chExt cx="7796805" cy="1524600"/>
          </a:xfrm>
        </p:grpSpPr>
        <p:sp>
          <p:nvSpPr>
            <p:cNvPr id="1093" name="Google Shape;1093;p6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94" name="Google Shape;1094;p6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95" name="Google Shape;1095;p65"/>
          <p:cNvGrpSpPr/>
          <p:nvPr/>
        </p:nvGrpSpPr>
        <p:grpSpPr>
          <a:xfrm rot="5400000">
            <a:off x="-2520498" y="2495464"/>
            <a:ext cx="5168144" cy="127152"/>
            <a:chOff x="-3120288" y="-28580"/>
            <a:chExt cx="10917077" cy="1524600"/>
          </a:xfrm>
        </p:grpSpPr>
        <p:sp>
          <p:nvSpPr>
            <p:cNvPr id="1096" name="Google Shape;1096;p65"/>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097" name="Google Shape;1097;p6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98" name="Google Shape;1098;p65"/>
          <p:cNvGrpSpPr/>
          <p:nvPr/>
        </p:nvGrpSpPr>
        <p:grpSpPr>
          <a:xfrm rot="5400000">
            <a:off x="6872077" y="308716"/>
            <a:ext cx="744595" cy="127152"/>
            <a:chOff x="0" y="-28580"/>
            <a:chExt cx="7796805" cy="1524600"/>
          </a:xfrm>
        </p:grpSpPr>
        <p:sp>
          <p:nvSpPr>
            <p:cNvPr id="1099" name="Google Shape;1099;p6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00" name="Google Shape;1100;p6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01" name="Google Shape;1101;p65"/>
          <p:cNvGrpSpPr/>
          <p:nvPr/>
        </p:nvGrpSpPr>
        <p:grpSpPr>
          <a:xfrm>
            <a:off x="7180800" y="703200"/>
            <a:ext cx="1983507" cy="127152"/>
            <a:chOff x="0" y="-28580"/>
            <a:chExt cx="7796805" cy="1524600"/>
          </a:xfrm>
        </p:grpSpPr>
        <p:sp>
          <p:nvSpPr>
            <p:cNvPr id="1102" name="Google Shape;1102;p6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03" name="Google Shape;1103;p6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04" name="Google Shape;1104;p65"/>
          <p:cNvGrpSpPr/>
          <p:nvPr/>
        </p:nvGrpSpPr>
        <p:grpSpPr>
          <a:xfrm rot="5400000">
            <a:off x="6908472" y="2863399"/>
            <a:ext cx="4343905" cy="127152"/>
            <a:chOff x="-3120288" y="-28580"/>
            <a:chExt cx="10917077" cy="1524600"/>
          </a:xfrm>
        </p:grpSpPr>
        <p:sp>
          <p:nvSpPr>
            <p:cNvPr id="1105" name="Google Shape;1105;p65"/>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06" name="Google Shape;1106;p6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07" name="Google Shape;1107;p65"/>
          <p:cNvGrpSpPr/>
          <p:nvPr/>
        </p:nvGrpSpPr>
        <p:grpSpPr>
          <a:xfrm>
            <a:off x="0" y="5007648"/>
            <a:ext cx="9164365" cy="135842"/>
            <a:chOff x="0" y="-28580"/>
            <a:chExt cx="7796805" cy="1524600"/>
          </a:xfrm>
        </p:grpSpPr>
        <p:sp>
          <p:nvSpPr>
            <p:cNvPr id="1108" name="Google Shape;1108;p65"/>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09" name="Google Shape;1109;p65"/>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66"/>
          <p:cNvSpPr txBox="1"/>
          <p:nvPr/>
        </p:nvSpPr>
        <p:spPr>
          <a:xfrm>
            <a:off x="417750" y="2063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Works cited Cont</a:t>
            </a:r>
            <a:endParaRPr sz="3600">
              <a:solidFill>
                <a:srgbClr val="3A855D"/>
              </a:solidFill>
              <a:latin typeface="Calibri"/>
              <a:ea typeface="Calibri"/>
              <a:cs typeface="Calibri"/>
              <a:sym typeface="Calibri"/>
            </a:endParaRPr>
          </a:p>
        </p:txBody>
      </p:sp>
      <p:sp>
        <p:nvSpPr>
          <p:cNvPr id="1115" name="Google Shape;1115;p66"/>
          <p:cNvSpPr txBox="1"/>
          <p:nvPr/>
        </p:nvSpPr>
        <p:spPr>
          <a:xfrm>
            <a:off x="-74750" y="839725"/>
            <a:ext cx="8466900" cy="4174500"/>
          </a:xfrm>
          <a:prstGeom prst="rect">
            <a:avLst/>
          </a:prstGeom>
          <a:noFill/>
          <a:ln>
            <a:noFill/>
          </a:ln>
        </p:spPr>
        <p:txBody>
          <a:bodyPr anchorCtr="0" anchor="t" bIns="91425" lIns="91425" spcFirstLastPara="1" rIns="91425" wrap="square" tIns="91425">
            <a:noAutofit/>
          </a:bodyPr>
          <a:lstStyle/>
          <a:p>
            <a:pPr indent="0" lvl="0" marL="342900" rtl="0" algn="l">
              <a:lnSpc>
                <a:spcPct val="115000"/>
              </a:lnSpc>
              <a:spcBef>
                <a:spcPts val="1200"/>
              </a:spcBef>
              <a:spcAft>
                <a:spcPts val="0"/>
              </a:spcAft>
              <a:buClr>
                <a:schemeClr val="dk1"/>
              </a:buClr>
              <a:buSzPts val="1100"/>
              <a:buFont typeface="Arial"/>
              <a:buNone/>
            </a:pPr>
            <a:r>
              <a:rPr lang="en" sz="1000">
                <a:solidFill>
                  <a:schemeClr val="dk1"/>
                </a:solidFill>
              </a:rPr>
              <a:t>Butters, John. “S&amp;P 500 Earnings Season Update: October 17, 2025.” </a:t>
            </a:r>
            <a:r>
              <a:rPr i="1" lang="en" sz="1000">
                <a:solidFill>
                  <a:schemeClr val="dk1"/>
                </a:solidFill>
              </a:rPr>
              <a:t>FactSet Insight - Commentary and Research from Our Desk to Yours</a:t>
            </a:r>
            <a:r>
              <a:rPr lang="en" sz="1000">
                <a:solidFill>
                  <a:schemeClr val="dk1"/>
                </a:solidFill>
              </a:rPr>
              <a:t>, </a:t>
            </a:r>
            <a:r>
              <a:rPr lang="en" sz="1000" u="sng">
                <a:solidFill>
                  <a:schemeClr val="hlink"/>
                </a:solidFill>
                <a:hlinkClick r:id="rId3"/>
              </a:rPr>
              <a:t>insight.factset.com/sp-500-earnings-season-update-october-17-2025#:~:text=On%20the%20other%20hand%2C%20the%20Energy%20sector,are%20predicting%20(year%2Dover%2Dyear)%20earnings%20growth%20of%2011.0%25</a:t>
            </a:r>
            <a:r>
              <a:rPr lang="en" sz="1000">
                <a:solidFill>
                  <a:schemeClr val="dk1"/>
                </a:solidFill>
              </a:rPr>
              <a:t> </a:t>
            </a:r>
            <a:endParaRPr sz="1000">
              <a:solidFill>
                <a:schemeClr val="dk1"/>
              </a:solidFill>
            </a:endParaRPr>
          </a:p>
          <a:p>
            <a:pPr indent="-12700" lvl="0" marL="355600" rtl="0" algn="l">
              <a:lnSpc>
                <a:spcPct val="115000"/>
              </a:lnSpc>
              <a:spcBef>
                <a:spcPts val="1200"/>
              </a:spcBef>
              <a:spcAft>
                <a:spcPts val="0"/>
              </a:spcAft>
              <a:buClr>
                <a:schemeClr val="dk1"/>
              </a:buClr>
              <a:buSzPts val="1100"/>
              <a:buFont typeface="Arial"/>
              <a:buNone/>
            </a:pPr>
            <a:r>
              <a:rPr lang="en" sz="1000">
                <a:solidFill>
                  <a:schemeClr val="dk1"/>
                </a:solidFill>
              </a:rPr>
              <a:t>Butters, John. “S&amp;P 500 Energy and Utilities Sectors Earnings Previews: Q3 2025.” </a:t>
            </a:r>
            <a:r>
              <a:rPr i="1" lang="en" sz="1000">
                <a:solidFill>
                  <a:schemeClr val="dk1"/>
                </a:solidFill>
              </a:rPr>
              <a:t>FactSet Insight - Commentary and Research from Our Desk to Yours</a:t>
            </a:r>
            <a:r>
              <a:rPr lang="en" sz="1000">
                <a:solidFill>
                  <a:schemeClr val="dk1"/>
                </a:solidFill>
              </a:rPr>
              <a:t>, </a:t>
            </a:r>
            <a:r>
              <a:rPr lang="en" sz="1000" u="sng">
                <a:solidFill>
                  <a:schemeClr val="hlink"/>
                </a:solidFill>
                <a:hlinkClick r:id="rId4"/>
              </a:rPr>
              <a:t>insight.factset.com/sp-500-energy-and-utilities-sectors-earnings-preview-q3-2025</a:t>
            </a:r>
            <a:r>
              <a:rPr lang="en" sz="1000">
                <a:solidFill>
                  <a:schemeClr val="dk1"/>
                </a:solidFill>
              </a:rPr>
              <a:t> Accessed 20 Oct. 2025. </a:t>
            </a:r>
            <a:endParaRPr sz="1000">
              <a:solidFill>
                <a:schemeClr val="dk1"/>
              </a:solidFill>
            </a:endParaRPr>
          </a:p>
          <a:p>
            <a:pPr indent="-12700" lvl="0" marL="355600" rtl="0" algn="l">
              <a:lnSpc>
                <a:spcPct val="115000"/>
              </a:lnSpc>
              <a:spcBef>
                <a:spcPts val="1200"/>
              </a:spcBef>
              <a:spcAft>
                <a:spcPts val="0"/>
              </a:spcAft>
              <a:buClr>
                <a:schemeClr val="dk1"/>
              </a:buClr>
              <a:buSzPts val="1100"/>
              <a:buFont typeface="Arial"/>
              <a:buNone/>
            </a:pPr>
            <a:r>
              <a:rPr lang="en" sz="1000">
                <a:solidFill>
                  <a:schemeClr val="dk1"/>
                </a:solidFill>
              </a:rPr>
              <a:t>“Chevron Revenue 2011-2025: CVX.” </a:t>
            </a:r>
            <a:r>
              <a:rPr i="1" lang="en" sz="1000">
                <a:solidFill>
                  <a:schemeClr val="dk1"/>
                </a:solidFill>
              </a:rPr>
              <a:t>Macrotrends</a:t>
            </a:r>
            <a:r>
              <a:rPr lang="en" sz="1000">
                <a:solidFill>
                  <a:schemeClr val="dk1"/>
                </a:solidFill>
              </a:rPr>
              <a:t>, </a:t>
            </a:r>
            <a:r>
              <a:rPr lang="en" sz="1000" u="sng">
                <a:solidFill>
                  <a:schemeClr val="hlink"/>
                </a:solidFill>
                <a:hlinkClick r:id="rId5"/>
              </a:rPr>
              <a:t>www.macrotrends.net/stocks/charts/CVX/chevron/revenue</a:t>
            </a:r>
            <a:r>
              <a:rPr lang="en" sz="1000">
                <a:solidFill>
                  <a:schemeClr val="dk1"/>
                </a:solidFill>
              </a:rPr>
              <a:t>.  Accessed 20 Oct. 2025. </a:t>
            </a:r>
            <a:endParaRPr sz="1000">
              <a:solidFill>
                <a:schemeClr val="dk1"/>
              </a:solidFill>
            </a:endParaRPr>
          </a:p>
          <a:p>
            <a:pPr indent="-12700" lvl="0" marL="355600" rtl="0" algn="l">
              <a:lnSpc>
                <a:spcPct val="115000"/>
              </a:lnSpc>
              <a:spcBef>
                <a:spcPts val="1200"/>
              </a:spcBef>
              <a:spcAft>
                <a:spcPts val="0"/>
              </a:spcAft>
              <a:buClr>
                <a:schemeClr val="dk1"/>
              </a:buClr>
              <a:buSzPts val="1100"/>
              <a:buFont typeface="Arial"/>
              <a:buNone/>
            </a:pPr>
            <a:r>
              <a:rPr lang="en" sz="1000">
                <a:solidFill>
                  <a:schemeClr val="dk1"/>
                </a:solidFill>
              </a:rPr>
              <a:t>“ConocoPhillips Revenue 2011-2025: COP.” </a:t>
            </a:r>
            <a:r>
              <a:rPr i="1" lang="en" sz="1000">
                <a:solidFill>
                  <a:schemeClr val="dk1"/>
                </a:solidFill>
              </a:rPr>
              <a:t>Macrotrends</a:t>
            </a:r>
            <a:r>
              <a:rPr lang="en" sz="1000">
                <a:solidFill>
                  <a:schemeClr val="dk1"/>
                </a:solidFill>
              </a:rPr>
              <a:t>, </a:t>
            </a:r>
            <a:r>
              <a:rPr lang="en" sz="1000" u="sng">
                <a:solidFill>
                  <a:schemeClr val="hlink"/>
                </a:solidFill>
                <a:hlinkClick r:id="rId6"/>
              </a:rPr>
              <a:t>www.macrotrends.net/stocks/charts/COP/conocophillips/revenue</a:t>
            </a:r>
            <a:r>
              <a:rPr lang="en" sz="1000">
                <a:solidFill>
                  <a:schemeClr val="dk1"/>
                </a:solidFill>
              </a:rPr>
              <a:t>  Accessed 20 Oct. 2025. </a:t>
            </a:r>
            <a:endParaRPr sz="1000">
              <a:solidFill>
                <a:schemeClr val="dk1"/>
              </a:solidFill>
            </a:endParaRPr>
          </a:p>
          <a:p>
            <a:pPr indent="-12700" lvl="0" marL="355600" rtl="0" algn="l">
              <a:lnSpc>
                <a:spcPct val="115000"/>
              </a:lnSpc>
              <a:spcBef>
                <a:spcPts val="1200"/>
              </a:spcBef>
              <a:spcAft>
                <a:spcPts val="0"/>
              </a:spcAft>
              <a:buClr>
                <a:schemeClr val="dk1"/>
              </a:buClr>
              <a:buSzPts val="1100"/>
              <a:buFont typeface="Arial"/>
              <a:buNone/>
            </a:pPr>
            <a:r>
              <a:rPr lang="en" sz="1000">
                <a:solidFill>
                  <a:schemeClr val="dk1"/>
                </a:solidFill>
              </a:rPr>
              <a:t>“Energy Sector Growth  .” </a:t>
            </a:r>
            <a:r>
              <a:rPr i="1" lang="en" sz="1000">
                <a:solidFill>
                  <a:schemeClr val="dk1"/>
                </a:solidFill>
              </a:rPr>
              <a:t>CSIMarket</a:t>
            </a:r>
            <a:r>
              <a:rPr lang="en" sz="1000">
                <a:solidFill>
                  <a:schemeClr val="dk1"/>
                </a:solidFill>
              </a:rPr>
              <a:t>, </a:t>
            </a:r>
            <a:r>
              <a:rPr lang="en" sz="1000" u="sng">
                <a:solidFill>
                  <a:schemeClr val="hlink"/>
                </a:solidFill>
                <a:hlinkClick r:id="rId7"/>
              </a:rPr>
              <a:t>csimarket.com/Industry/Industry_Growth.php?s=600</a:t>
            </a:r>
            <a:r>
              <a:rPr lang="en" sz="1000">
                <a:solidFill>
                  <a:schemeClr val="dk1"/>
                </a:solidFill>
              </a:rPr>
              <a:t>  Accessed 20 Oct. 2025. </a:t>
            </a:r>
            <a:endParaRPr sz="1000">
              <a:solidFill>
                <a:schemeClr val="dk1"/>
              </a:solidFill>
            </a:endParaRPr>
          </a:p>
          <a:p>
            <a:pPr indent="-12700" lvl="0" marL="355600" rtl="0" algn="l">
              <a:lnSpc>
                <a:spcPct val="115000"/>
              </a:lnSpc>
              <a:spcBef>
                <a:spcPts val="1200"/>
              </a:spcBef>
              <a:spcAft>
                <a:spcPts val="0"/>
              </a:spcAft>
              <a:buClr>
                <a:schemeClr val="dk1"/>
              </a:buClr>
              <a:buSzPts val="1100"/>
              <a:buFont typeface="Arial"/>
              <a:buNone/>
            </a:pPr>
            <a:r>
              <a:rPr lang="en" sz="1000">
                <a:solidFill>
                  <a:schemeClr val="dk1"/>
                </a:solidFill>
              </a:rPr>
              <a:t>“Exxon Revenue 2011-2025: XOM.” </a:t>
            </a:r>
            <a:r>
              <a:rPr i="1" lang="en" sz="1000">
                <a:solidFill>
                  <a:schemeClr val="dk1"/>
                </a:solidFill>
              </a:rPr>
              <a:t>Macrotrends</a:t>
            </a:r>
            <a:r>
              <a:rPr lang="en" sz="1000">
                <a:solidFill>
                  <a:schemeClr val="dk1"/>
                </a:solidFill>
              </a:rPr>
              <a:t>, </a:t>
            </a:r>
            <a:r>
              <a:rPr lang="en" sz="1000" u="sng">
                <a:solidFill>
                  <a:schemeClr val="hlink"/>
                </a:solidFill>
                <a:hlinkClick r:id="rId8"/>
              </a:rPr>
              <a:t>www.macrotrends.net/stocks/charts/XOM/exxon/revenue</a:t>
            </a:r>
            <a:r>
              <a:rPr lang="en" sz="1000">
                <a:solidFill>
                  <a:schemeClr val="dk1"/>
                </a:solidFill>
              </a:rPr>
              <a:t>  Accessed 20 Oct. 2025. </a:t>
            </a:r>
            <a:endParaRPr sz="1000">
              <a:solidFill>
                <a:schemeClr val="dk1"/>
              </a:solidFill>
            </a:endParaRPr>
          </a:p>
          <a:p>
            <a:pPr indent="-12700" lvl="0" marL="355600" rtl="0" algn="l">
              <a:lnSpc>
                <a:spcPct val="115000"/>
              </a:lnSpc>
              <a:spcBef>
                <a:spcPts val="1200"/>
              </a:spcBef>
              <a:spcAft>
                <a:spcPts val="0"/>
              </a:spcAft>
              <a:buClr>
                <a:schemeClr val="dk1"/>
              </a:buClr>
              <a:buSzPts val="1100"/>
              <a:buFont typeface="Arial"/>
              <a:buNone/>
            </a:pPr>
            <a:r>
              <a:rPr lang="en" sz="1000">
                <a:solidFill>
                  <a:schemeClr val="dk1"/>
                </a:solidFill>
              </a:rPr>
              <a:t>“Historical (Compounded Annual) Growth Rates by Sector.” </a:t>
            </a:r>
            <a:r>
              <a:rPr i="1" lang="en" sz="1000">
                <a:solidFill>
                  <a:schemeClr val="dk1"/>
                </a:solidFill>
              </a:rPr>
              <a:t>Historical Growth Rates</a:t>
            </a:r>
            <a:r>
              <a:rPr lang="en" sz="1000">
                <a:solidFill>
                  <a:schemeClr val="dk1"/>
                </a:solidFill>
              </a:rPr>
              <a:t>, </a:t>
            </a:r>
            <a:r>
              <a:rPr lang="en" sz="1000" u="sng">
                <a:solidFill>
                  <a:schemeClr val="hlink"/>
                </a:solidFill>
                <a:hlinkClick r:id="rId9"/>
              </a:rPr>
              <a:t>pages.stern.nyu.edu/~adamodar/New_Home_Page/datafile/histgr.html</a:t>
            </a:r>
            <a:r>
              <a:rPr lang="en" sz="1000">
                <a:solidFill>
                  <a:schemeClr val="dk1"/>
                </a:solidFill>
              </a:rPr>
              <a:t>  Accessed 20 Oct. 2025. </a:t>
            </a:r>
            <a:endParaRPr sz="1000">
              <a:solidFill>
                <a:schemeClr val="dk1"/>
              </a:solidFill>
            </a:endParaRPr>
          </a:p>
          <a:p>
            <a:pPr indent="-12700" lvl="0" marL="355600" rtl="0" algn="l">
              <a:lnSpc>
                <a:spcPct val="115000"/>
              </a:lnSpc>
              <a:spcBef>
                <a:spcPts val="1200"/>
              </a:spcBef>
              <a:spcAft>
                <a:spcPts val="0"/>
              </a:spcAft>
              <a:buClr>
                <a:schemeClr val="dk1"/>
              </a:buClr>
              <a:buSzPts val="1100"/>
              <a:buFont typeface="Arial"/>
              <a:buNone/>
            </a:pPr>
            <a:r>
              <a:rPr lang="en" sz="1000">
                <a:solidFill>
                  <a:schemeClr val="dk1"/>
                </a:solidFill>
              </a:rPr>
              <a:t>“S&amp;P Global Profit Margin 2011-2025: SPGI.” </a:t>
            </a:r>
            <a:r>
              <a:rPr i="1" lang="en" sz="1000">
                <a:solidFill>
                  <a:schemeClr val="dk1"/>
                </a:solidFill>
              </a:rPr>
              <a:t>Macrotrends</a:t>
            </a:r>
            <a:r>
              <a:rPr lang="en" sz="1000">
                <a:solidFill>
                  <a:schemeClr val="dk1"/>
                </a:solidFill>
              </a:rPr>
              <a:t>, </a:t>
            </a:r>
            <a:r>
              <a:rPr lang="en" sz="1000" u="sng">
                <a:solidFill>
                  <a:schemeClr val="hlink"/>
                </a:solidFill>
                <a:hlinkClick r:id="rId10"/>
              </a:rPr>
              <a:t>www.macrotrends.net/stocks/charts/SPGI/s-p-global/profit-margins</a:t>
            </a:r>
            <a:r>
              <a:rPr lang="en" sz="1000">
                <a:solidFill>
                  <a:schemeClr val="dk1"/>
                </a:solidFill>
              </a:rPr>
              <a:t>  Accessed 20 Oct. 2025. </a:t>
            </a:r>
            <a:endParaRPr sz="1000">
              <a:solidFill>
                <a:schemeClr val="dk1"/>
              </a:solidFill>
            </a:endParaRPr>
          </a:p>
          <a:p>
            <a:pPr indent="0" lvl="0" marL="0" rtl="0" algn="l">
              <a:spcBef>
                <a:spcPts val="1200"/>
              </a:spcBef>
              <a:spcAft>
                <a:spcPts val="0"/>
              </a:spcAft>
              <a:buNone/>
            </a:pPr>
            <a:r>
              <a:t/>
            </a:r>
            <a:endParaRPr sz="1500">
              <a:solidFill>
                <a:schemeClr val="dk1"/>
              </a:solidFill>
              <a:latin typeface="Calibri"/>
              <a:ea typeface="Calibri"/>
              <a:cs typeface="Calibri"/>
              <a:sym typeface="Calibri"/>
            </a:endParaRPr>
          </a:p>
        </p:txBody>
      </p:sp>
      <p:grpSp>
        <p:nvGrpSpPr>
          <p:cNvPr id="1116" name="Google Shape;1116;p66"/>
          <p:cNvGrpSpPr/>
          <p:nvPr/>
        </p:nvGrpSpPr>
        <p:grpSpPr>
          <a:xfrm>
            <a:off x="0" y="-550"/>
            <a:ext cx="7307945" cy="135842"/>
            <a:chOff x="0" y="-28580"/>
            <a:chExt cx="7796805" cy="1524600"/>
          </a:xfrm>
        </p:grpSpPr>
        <p:sp>
          <p:nvSpPr>
            <p:cNvPr id="1117" name="Google Shape;1117;p6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18" name="Google Shape;1118;p6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19" name="Google Shape;1119;p66"/>
          <p:cNvGrpSpPr/>
          <p:nvPr/>
        </p:nvGrpSpPr>
        <p:grpSpPr>
          <a:xfrm rot="5400000">
            <a:off x="-2520498" y="2495464"/>
            <a:ext cx="5168144" cy="127152"/>
            <a:chOff x="-3120288" y="-28580"/>
            <a:chExt cx="10917077" cy="1524600"/>
          </a:xfrm>
        </p:grpSpPr>
        <p:sp>
          <p:nvSpPr>
            <p:cNvPr id="1120" name="Google Shape;1120;p6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21" name="Google Shape;1121;p6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22" name="Google Shape;1122;p66"/>
          <p:cNvGrpSpPr/>
          <p:nvPr/>
        </p:nvGrpSpPr>
        <p:grpSpPr>
          <a:xfrm rot="5400000">
            <a:off x="6872077" y="308716"/>
            <a:ext cx="744595" cy="127152"/>
            <a:chOff x="0" y="-28580"/>
            <a:chExt cx="7796805" cy="1524600"/>
          </a:xfrm>
        </p:grpSpPr>
        <p:sp>
          <p:nvSpPr>
            <p:cNvPr id="1123" name="Google Shape;1123;p6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24" name="Google Shape;1124;p6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25" name="Google Shape;1125;p66"/>
          <p:cNvGrpSpPr/>
          <p:nvPr/>
        </p:nvGrpSpPr>
        <p:grpSpPr>
          <a:xfrm>
            <a:off x="7180800" y="703200"/>
            <a:ext cx="1983507" cy="127152"/>
            <a:chOff x="0" y="-28580"/>
            <a:chExt cx="7796805" cy="1524600"/>
          </a:xfrm>
        </p:grpSpPr>
        <p:sp>
          <p:nvSpPr>
            <p:cNvPr id="1126" name="Google Shape;1126;p6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27" name="Google Shape;1127;p6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28" name="Google Shape;1128;p66"/>
          <p:cNvGrpSpPr/>
          <p:nvPr/>
        </p:nvGrpSpPr>
        <p:grpSpPr>
          <a:xfrm rot="5400000">
            <a:off x="6908472" y="2863399"/>
            <a:ext cx="4343905" cy="127152"/>
            <a:chOff x="-3120288" y="-28580"/>
            <a:chExt cx="10917077" cy="1524600"/>
          </a:xfrm>
        </p:grpSpPr>
        <p:sp>
          <p:nvSpPr>
            <p:cNvPr id="1129" name="Google Shape;1129;p66"/>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30" name="Google Shape;1130;p6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31" name="Google Shape;1131;p66"/>
          <p:cNvGrpSpPr/>
          <p:nvPr/>
        </p:nvGrpSpPr>
        <p:grpSpPr>
          <a:xfrm>
            <a:off x="0" y="5007648"/>
            <a:ext cx="9164365" cy="135842"/>
            <a:chOff x="0" y="-28580"/>
            <a:chExt cx="7796805" cy="1524600"/>
          </a:xfrm>
        </p:grpSpPr>
        <p:sp>
          <p:nvSpPr>
            <p:cNvPr id="1132" name="Google Shape;1132;p66"/>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1133" name="Google Shape;1133;p66"/>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12" name="Shape 212"/>
        <p:cNvGrpSpPr/>
        <p:nvPr/>
      </p:nvGrpSpPr>
      <p:grpSpPr>
        <a:xfrm>
          <a:off x="0" y="0"/>
          <a:ext cx="0" cy="0"/>
          <a:chOff x="0" y="0"/>
          <a:chExt cx="0" cy="0"/>
        </a:xfrm>
      </p:grpSpPr>
      <p:sp>
        <p:nvSpPr>
          <p:cNvPr id="213" name="Google Shape;213;p29"/>
          <p:cNvSpPr txBox="1"/>
          <p:nvPr/>
        </p:nvSpPr>
        <p:spPr>
          <a:xfrm>
            <a:off x="2341200" y="563676"/>
            <a:ext cx="4461600" cy="6207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1" lang="en" sz="4200">
                <a:solidFill>
                  <a:srgbClr val="3A855D"/>
                </a:solidFill>
                <a:latin typeface="Public Sans"/>
                <a:ea typeface="Public Sans"/>
                <a:cs typeface="Public Sans"/>
                <a:sym typeface="Public Sans"/>
              </a:rPr>
              <a:t>Sector Size</a:t>
            </a:r>
            <a:endParaRPr b="1" sz="700"/>
          </a:p>
        </p:txBody>
      </p:sp>
      <p:grpSp>
        <p:nvGrpSpPr>
          <p:cNvPr id="214" name="Google Shape;214;p29"/>
          <p:cNvGrpSpPr/>
          <p:nvPr/>
        </p:nvGrpSpPr>
        <p:grpSpPr>
          <a:xfrm>
            <a:off x="6149975" y="1524925"/>
            <a:ext cx="2399150" cy="3039134"/>
            <a:chOff x="0" y="0"/>
            <a:chExt cx="1102601" cy="1396725"/>
          </a:xfrm>
        </p:grpSpPr>
        <p:sp>
          <p:nvSpPr>
            <p:cNvPr id="215" name="Google Shape;215;p29"/>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55725" lIns="55725" spcFirstLastPara="1" rIns="55725" wrap="square" tIns="55725">
              <a:noAutofit/>
            </a:bodyPr>
            <a:lstStyle/>
            <a:p>
              <a:pPr indent="0" lvl="0" marL="0" rtl="0" algn="l">
                <a:spcBef>
                  <a:spcPts val="0"/>
                </a:spcBef>
                <a:spcAft>
                  <a:spcPts val="0"/>
                </a:spcAft>
                <a:buNone/>
              </a:pPr>
              <a:r>
                <a:t/>
              </a:r>
              <a:endParaRPr/>
            </a:p>
          </p:txBody>
        </p:sp>
        <p:sp>
          <p:nvSpPr>
            <p:cNvPr id="216" name="Google Shape;216;p29"/>
            <p:cNvSpPr txBox="1"/>
            <p:nvPr/>
          </p:nvSpPr>
          <p:spPr>
            <a:xfrm>
              <a:off x="0" y="85725"/>
              <a:ext cx="1102500" cy="1311000"/>
            </a:xfrm>
            <a:prstGeom prst="rect">
              <a:avLst/>
            </a:prstGeom>
            <a:noFill/>
            <a:ln>
              <a:noFill/>
            </a:ln>
          </p:spPr>
          <p:txBody>
            <a:bodyPr anchorCtr="0" anchor="ctr" bIns="30950" lIns="30950" spcFirstLastPara="1" rIns="30950" wrap="square" tIns="30950">
              <a:noAutofit/>
            </a:bodyPr>
            <a:lstStyle/>
            <a:p>
              <a:pPr indent="0" lvl="0" marL="0" marR="0" rtl="0" algn="ctr">
                <a:lnSpc>
                  <a:spcPct val="106944"/>
                </a:lnSpc>
                <a:spcBef>
                  <a:spcPts val="0"/>
                </a:spcBef>
                <a:spcAft>
                  <a:spcPts val="0"/>
                </a:spcAft>
                <a:buNone/>
              </a:pPr>
              <a:r>
                <a:t/>
              </a:r>
              <a:endParaRPr b="0" i="0" sz="1096" u="none" cap="none" strike="noStrike">
                <a:solidFill>
                  <a:schemeClr val="dk1"/>
                </a:solidFill>
                <a:latin typeface="Calibri"/>
                <a:ea typeface="Calibri"/>
                <a:cs typeface="Calibri"/>
                <a:sym typeface="Calibri"/>
              </a:endParaRPr>
            </a:p>
          </p:txBody>
        </p:sp>
      </p:grpSp>
      <p:sp>
        <p:nvSpPr>
          <p:cNvPr id="217" name="Google Shape;217;p29"/>
          <p:cNvSpPr txBox="1"/>
          <p:nvPr/>
        </p:nvSpPr>
        <p:spPr>
          <a:xfrm>
            <a:off x="6278881" y="1658284"/>
            <a:ext cx="2219400" cy="2128500"/>
          </a:xfrm>
          <a:prstGeom prst="rect">
            <a:avLst/>
          </a:prstGeom>
          <a:noFill/>
          <a:ln>
            <a:noFill/>
          </a:ln>
        </p:spPr>
        <p:txBody>
          <a:bodyPr anchorCtr="0" anchor="t" bIns="0" lIns="0" spcFirstLastPara="1" rIns="0" wrap="square" tIns="0">
            <a:spAutoFit/>
          </a:bodyPr>
          <a:lstStyle/>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Technology- 35.62%</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Financial Services- 13.2%</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Consumer Cyclical- 10.67%</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Communication services- 10.48%</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Healthcare- 8.86%</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Industrials- 7.52%</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Consumer Defensive- 4.91%</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0D0D0D"/>
                </a:solidFill>
                <a:highlight>
                  <a:srgbClr val="FFFF00"/>
                </a:highlight>
                <a:latin typeface="Public Sans Medium"/>
                <a:ea typeface="Public Sans Medium"/>
                <a:cs typeface="Public Sans Medium"/>
                <a:sym typeface="Public Sans Medium"/>
              </a:rPr>
              <a:t>Energy- 2.89%</a:t>
            </a:r>
            <a:endParaRPr b="1" sz="953">
              <a:solidFill>
                <a:srgbClr val="0D0D0D"/>
              </a:solidFill>
              <a:highlight>
                <a:srgbClr val="FFFF00"/>
              </a:highlight>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Utilities-2.35%</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Real Estate- 1.94%</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Basic Materials- 1.58%</a:t>
            </a:r>
            <a:endParaRPr b="1" sz="953">
              <a:solidFill>
                <a:srgbClr val="F1F0EC"/>
              </a:solidFill>
              <a:latin typeface="Public Sans Medium"/>
              <a:ea typeface="Public Sans Medium"/>
              <a:cs typeface="Public Sans Medium"/>
              <a:sym typeface="Public Sans Medium"/>
            </a:endParaRPr>
          </a:p>
        </p:txBody>
      </p:sp>
      <p:pic>
        <p:nvPicPr>
          <p:cNvPr id="218" name="Google Shape;218;p29" title="e49c930d-1cb1-4ee1-ade4-b2741121b023.png"/>
          <p:cNvPicPr preferRelativeResize="0"/>
          <p:nvPr/>
        </p:nvPicPr>
        <p:blipFill rotWithShape="1">
          <a:blip r:embed="rId3">
            <a:alphaModFix/>
          </a:blip>
          <a:srcRect b="0" l="416" r="416" t="0"/>
          <a:stretch/>
        </p:blipFill>
        <p:spPr>
          <a:xfrm>
            <a:off x="534025" y="1383200"/>
            <a:ext cx="4423276" cy="3114426"/>
          </a:xfrm>
          <a:prstGeom prst="rect">
            <a:avLst/>
          </a:prstGeom>
          <a:noFill/>
          <a:ln>
            <a:noFill/>
          </a:ln>
        </p:spPr>
      </p:pic>
      <p:grpSp>
        <p:nvGrpSpPr>
          <p:cNvPr id="219" name="Google Shape;219;p29"/>
          <p:cNvGrpSpPr/>
          <p:nvPr/>
        </p:nvGrpSpPr>
        <p:grpSpPr>
          <a:xfrm>
            <a:off x="0" y="-550"/>
            <a:ext cx="7307945" cy="135842"/>
            <a:chOff x="0" y="-28580"/>
            <a:chExt cx="7796805" cy="1524600"/>
          </a:xfrm>
        </p:grpSpPr>
        <p:sp>
          <p:nvSpPr>
            <p:cNvPr id="220" name="Google Shape;220;p29"/>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21" name="Google Shape;221;p2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2" name="Google Shape;222;p29"/>
          <p:cNvGrpSpPr/>
          <p:nvPr/>
        </p:nvGrpSpPr>
        <p:grpSpPr>
          <a:xfrm rot="5400000">
            <a:off x="6872077" y="308716"/>
            <a:ext cx="744595" cy="127152"/>
            <a:chOff x="0" y="-28580"/>
            <a:chExt cx="7796805" cy="1524600"/>
          </a:xfrm>
        </p:grpSpPr>
        <p:sp>
          <p:nvSpPr>
            <p:cNvPr id="223" name="Google Shape;223;p29"/>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24" name="Google Shape;224;p2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5" name="Google Shape;225;p29"/>
          <p:cNvGrpSpPr/>
          <p:nvPr/>
        </p:nvGrpSpPr>
        <p:grpSpPr>
          <a:xfrm>
            <a:off x="7180800" y="703200"/>
            <a:ext cx="1983507" cy="127152"/>
            <a:chOff x="0" y="-28580"/>
            <a:chExt cx="7796805" cy="1524600"/>
          </a:xfrm>
        </p:grpSpPr>
        <p:sp>
          <p:nvSpPr>
            <p:cNvPr id="226" name="Google Shape;226;p29"/>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27" name="Google Shape;227;p2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8" name="Google Shape;228;p29"/>
          <p:cNvGrpSpPr/>
          <p:nvPr/>
        </p:nvGrpSpPr>
        <p:grpSpPr>
          <a:xfrm rot="5400000">
            <a:off x="6908472" y="2863399"/>
            <a:ext cx="4343905" cy="127152"/>
            <a:chOff x="-3120288" y="-28580"/>
            <a:chExt cx="10917077" cy="1524600"/>
          </a:xfrm>
        </p:grpSpPr>
        <p:sp>
          <p:nvSpPr>
            <p:cNvPr id="229" name="Google Shape;229;p29"/>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30" name="Google Shape;230;p2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1" name="Google Shape;231;p29"/>
          <p:cNvGrpSpPr/>
          <p:nvPr/>
        </p:nvGrpSpPr>
        <p:grpSpPr>
          <a:xfrm>
            <a:off x="0" y="5007648"/>
            <a:ext cx="9164365" cy="135842"/>
            <a:chOff x="0" y="-28580"/>
            <a:chExt cx="7796805" cy="1524600"/>
          </a:xfrm>
        </p:grpSpPr>
        <p:sp>
          <p:nvSpPr>
            <p:cNvPr id="232" name="Google Shape;232;p29"/>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33" name="Google Shape;233;p2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4" name="Google Shape;234;p29"/>
          <p:cNvGrpSpPr/>
          <p:nvPr/>
        </p:nvGrpSpPr>
        <p:grpSpPr>
          <a:xfrm rot="5400000">
            <a:off x="-2520498" y="2495464"/>
            <a:ext cx="5168144" cy="127152"/>
            <a:chOff x="-3120288" y="-28580"/>
            <a:chExt cx="10917077" cy="1524600"/>
          </a:xfrm>
        </p:grpSpPr>
        <p:sp>
          <p:nvSpPr>
            <p:cNvPr id="235" name="Google Shape;235;p29"/>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36" name="Google Shape;236;p29"/>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40" name="Shape 240"/>
        <p:cNvGrpSpPr/>
        <p:nvPr/>
      </p:nvGrpSpPr>
      <p:grpSpPr>
        <a:xfrm>
          <a:off x="0" y="0"/>
          <a:ext cx="0" cy="0"/>
          <a:chOff x="0" y="0"/>
          <a:chExt cx="0" cy="0"/>
        </a:xfrm>
      </p:grpSpPr>
      <p:sp>
        <p:nvSpPr>
          <p:cNvPr id="241" name="Google Shape;241;p30"/>
          <p:cNvSpPr txBox="1"/>
          <p:nvPr/>
        </p:nvSpPr>
        <p:spPr>
          <a:xfrm>
            <a:off x="5408038" y="1640700"/>
            <a:ext cx="3930600" cy="4728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b="1" lang="en" sz="3200">
                <a:solidFill>
                  <a:srgbClr val="3A855D"/>
                </a:solidFill>
                <a:latin typeface="Public Sans"/>
                <a:ea typeface="Public Sans"/>
                <a:cs typeface="Public Sans"/>
                <a:sym typeface="Public Sans"/>
              </a:rPr>
              <a:t>Sector leaders</a:t>
            </a:r>
            <a:endParaRPr b="1" sz="3200"/>
          </a:p>
        </p:txBody>
      </p:sp>
      <p:grpSp>
        <p:nvGrpSpPr>
          <p:cNvPr id="242" name="Google Shape;242;p30"/>
          <p:cNvGrpSpPr/>
          <p:nvPr/>
        </p:nvGrpSpPr>
        <p:grpSpPr>
          <a:xfrm rot="-5400000">
            <a:off x="6548802" y="1751034"/>
            <a:ext cx="1629313" cy="3058967"/>
            <a:chOff x="0" y="0"/>
            <a:chExt cx="1102601" cy="1396725"/>
          </a:xfrm>
        </p:grpSpPr>
        <p:sp>
          <p:nvSpPr>
            <p:cNvPr id="243" name="Google Shape;243;p30"/>
            <p:cNvSpPr/>
            <p:nvPr/>
          </p:nvSpPr>
          <p:spPr>
            <a:xfrm>
              <a:off x="0" y="0"/>
              <a:ext cx="1102601" cy="1396725"/>
            </a:xfrm>
            <a:custGeom>
              <a:rect b="b" l="l" r="r" t="t"/>
              <a:pathLst>
                <a:path extrusionOk="0" h="1396725" w="1102601">
                  <a:moveTo>
                    <a:pt x="29498" y="0"/>
                  </a:moveTo>
                  <a:lnTo>
                    <a:pt x="1073102" y="0"/>
                  </a:lnTo>
                  <a:cubicBezTo>
                    <a:pt x="1080926" y="0"/>
                    <a:pt x="1088429" y="3108"/>
                    <a:pt x="1093961" y="8640"/>
                  </a:cubicBezTo>
                  <a:cubicBezTo>
                    <a:pt x="1099493" y="14172"/>
                    <a:pt x="1102601" y="21675"/>
                    <a:pt x="1102601" y="29498"/>
                  </a:cubicBezTo>
                  <a:lnTo>
                    <a:pt x="1102601" y="1367226"/>
                  </a:lnTo>
                  <a:cubicBezTo>
                    <a:pt x="1102601" y="1383518"/>
                    <a:pt x="1089394" y="1396725"/>
                    <a:pt x="1073102" y="1396725"/>
                  </a:cubicBezTo>
                  <a:lnTo>
                    <a:pt x="29498" y="1396725"/>
                  </a:lnTo>
                  <a:cubicBezTo>
                    <a:pt x="13207" y="1396725"/>
                    <a:pt x="0" y="1383518"/>
                    <a:pt x="0" y="1367226"/>
                  </a:cubicBezTo>
                  <a:lnTo>
                    <a:pt x="0" y="29498"/>
                  </a:lnTo>
                  <a:cubicBezTo>
                    <a:pt x="0" y="13207"/>
                    <a:pt x="13207" y="0"/>
                    <a:pt x="29498" y="0"/>
                  </a:cubicBezTo>
                  <a:close/>
                </a:path>
              </a:pathLst>
            </a:custGeom>
            <a:solidFill>
              <a:srgbClr val="3A855D"/>
            </a:solidFill>
            <a:ln>
              <a:noFill/>
            </a:ln>
          </p:spPr>
          <p:txBody>
            <a:bodyPr anchorCtr="0" anchor="ctr" bIns="55725" lIns="55725" spcFirstLastPara="1" rIns="55725" wrap="square" tIns="55725">
              <a:noAutofit/>
            </a:bodyPr>
            <a:lstStyle/>
            <a:p>
              <a:pPr indent="0" lvl="0" marL="0" rtl="0" algn="l">
                <a:spcBef>
                  <a:spcPts val="0"/>
                </a:spcBef>
                <a:spcAft>
                  <a:spcPts val="0"/>
                </a:spcAft>
                <a:buNone/>
              </a:pPr>
              <a:r>
                <a:t/>
              </a:r>
              <a:endParaRPr/>
            </a:p>
          </p:txBody>
        </p:sp>
        <p:sp>
          <p:nvSpPr>
            <p:cNvPr id="244" name="Google Shape;244;p30"/>
            <p:cNvSpPr txBox="1"/>
            <p:nvPr/>
          </p:nvSpPr>
          <p:spPr>
            <a:xfrm>
              <a:off x="0" y="85725"/>
              <a:ext cx="1102500" cy="1311000"/>
            </a:xfrm>
            <a:prstGeom prst="rect">
              <a:avLst/>
            </a:prstGeom>
            <a:noFill/>
            <a:ln>
              <a:noFill/>
            </a:ln>
          </p:spPr>
          <p:txBody>
            <a:bodyPr anchorCtr="0" anchor="ctr" bIns="30950" lIns="30950" spcFirstLastPara="1" rIns="30950" wrap="square" tIns="30950">
              <a:noAutofit/>
            </a:bodyPr>
            <a:lstStyle/>
            <a:p>
              <a:pPr indent="0" lvl="0" marL="0" marR="0" rtl="0" algn="ctr">
                <a:lnSpc>
                  <a:spcPct val="106944"/>
                </a:lnSpc>
                <a:spcBef>
                  <a:spcPts val="0"/>
                </a:spcBef>
                <a:spcAft>
                  <a:spcPts val="0"/>
                </a:spcAft>
                <a:buNone/>
              </a:pPr>
              <a:r>
                <a:t/>
              </a:r>
              <a:endParaRPr b="0" i="0" sz="1096" u="none" cap="none" strike="noStrike">
                <a:solidFill>
                  <a:schemeClr val="dk1"/>
                </a:solidFill>
                <a:latin typeface="Calibri"/>
                <a:ea typeface="Calibri"/>
                <a:cs typeface="Calibri"/>
                <a:sym typeface="Calibri"/>
              </a:endParaRPr>
            </a:p>
          </p:txBody>
        </p:sp>
      </p:grpSp>
      <p:sp>
        <p:nvSpPr>
          <p:cNvPr id="245" name="Google Shape;245;p30"/>
          <p:cNvSpPr txBox="1"/>
          <p:nvPr/>
        </p:nvSpPr>
        <p:spPr>
          <a:xfrm>
            <a:off x="5927424" y="2976275"/>
            <a:ext cx="1939200" cy="1137600"/>
          </a:xfrm>
          <a:prstGeom prst="rect">
            <a:avLst/>
          </a:prstGeom>
          <a:noFill/>
          <a:ln>
            <a:noFill/>
          </a:ln>
        </p:spPr>
        <p:txBody>
          <a:bodyPr anchorCtr="0" anchor="t" bIns="0" lIns="0" spcFirstLastPara="1" rIns="0" wrap="square" tIns="0">
            <a:spAutoFit/>
          </a:bodyPr>
          <a:lstStyle/>
          <a:p>
            <a:pPr indent="-289159" lvl="0" marL="457200" marR="0" rtl="0" algn="just">
              <a:lnSpc>
                <a:spcPct val="135000"/>
              </a:lnSpc>
              <a:spcBef>
                <a:spcPts val="0"/>
              </a:spcBef>
              <a:spcAft>
                <a:spcPts val="0"/>
              </a:spcAft>
              <a:buClr>
                <a:srgbClr val="F1F0EC"/>
              </a:buClr>
              <a:buSzPts val="954"/>
              <a:buFont typeface="Public Sans Medium"/>
              <a:buChar char="●"/>
            </a:pPr>
            <a:r>
              <a:rPr b="1" lang="en" sz="953">
                <a:solidFill>
                  <a:srgbClr val="F1F0EC"/>
                </a:solidFill>
                <a:latin typeface="Public Sans Medium"/>
                <a:ea typeface="Public Sans Medium"/>
                <a:cs typeface="Public Sans Medium"/>
                <a:sym typeface="Public Sans Medium"/>
              </a:rPr>
              <a:t>ExxonMobil-</a:t>
            </a:r>
            <a:endParaRPr b="1" sz="953">
              <a:solidFill>
                <a:srgbClr val="F1F0EC"/>
              </a:solidFill>
              <a:latin typeface="Public Sans Medium"/>
              <a:ea typeface="Public Sans Medium"/>
              <a:cs typeface="Public Sans Medium"/>
              <a:sym typeface="Public Sans Medium"/>
            </a:endParaRPr>
          </a:p>
          <a:p>
            <a:pPr indent="-289159" lvl="0" marL="457200" marR="0" rtl="0" algn="just">
              <a:lnSpc>
                <a:spcPct val="135000"/>
              </a:lnSpc>
              <a:spcBef>
                <a:spcPts val="0"/>
              </a:spcBef>
              <a:spcAft>
                <a:spcPts val="0"/>
              </a:spcAft>
              <a:buClr>
                <a:srgbClr val="F1F0EC"/>
              </a:buClr>
              <a:buSzPts val="954"/>
              <a:buFont typeface="Public Sans Medium"/>
              <a:buChar char="●"/>
            </a:pPr>
            <a:r>
              <a:rPr b="1" lang="en" sz="953">
                <a:solidFill>
                  <a:srgbClr val="F1F0EC"/>
                </a:solidFill>
                <a:latin typeface="Public Sans Medium"/>
                <a:ea typeface="Public Sans Medium"/>
                <a:cs typeface="Public Sans Medium"/>
                <a:sym typeface="Public Sans Medium"/>
              </a:rPr>
              <a:t>Chevron -</a:t>
            </a:r>
            <a:endParaRPr b="1" sz="953">
              <a:solidFill>
                <a:srgbClr val="F1F0EC"/>
              </a:solidFill>
              <a:latin typeface="Public Sans Medium"/>
              <a:ea typeface="Public Sans Medium"/>
              <a:cs typeface="Public Sans Medium"/>
              <a:sym typeface="Public Sans Medium"/>
            </a:endParaRPr>
          </a:p>
          <a:p>
            <a:pPr indent="-289159" lvl="0" marL="457200" marR="0" rtl="0" algn="just">
              <a:lnSpc>
                <a:spcPct val="135000"/>
              </a:lnSpc>
              <a:spcBef>
                <a:spcPts val="0"/>
              </a:spcBef>
              <a:spcAft>
                <a:spcPts val="0"/>
              </a:spcAft>
              <a:buClr>
                <a:srgbClr val="F1F0EC"/>
              </a:buClr>
              <a:buSzPts val="954"/>
              <a:buFont typeface="Public Sans Medium"/>
              <a:buChar char="●"/>
            </a:pPr>
            <a:r>
              <a:rPr b="1" lang="en" sz="953">
                <a:solidFill>
                  <a:srgbClr val="F1F0EC"/>
                </a:solidFill>
                <a:latin typeface="Public Sans Medium"/>
                <a:ea typeface="Public Sans Medium"/>
                <a:cs typeface="Public Sans Medium"/>
                <a:sym typeface="Public Sans Medium"/>
              </a:rPr>
              <a:t>ConocoPhillips-</a:t>
            </a:r>
            <a:endParaRPr b="1" sz="953">
              <a:solidFill>
                <a:srgbClr val="F1F0EC"/>
              </a:solidFill>
              <a:latin typeface="Public Sans Medium"/>
              <a:ea typeface="Public Sans Medium"/>
              <a:cs typeface="Public Sans Medium"/>
              <a:sym typeface="Public Sans Medium"/>
            </a:endParaRPr>
          </a:p>
          <a:p>
            <a:pPr indent="-289159" lvl="0" marL="457200" marR="0" rtl="0" algn="just">
              <a:lnSpc>
                <a:spcPct val="135000"/>
              </a:lnSpc>
              <a:spcBef>
                <a:spcPts val="0"/>
              </a:spcBef>
              <a:spcAft>
                <a:spcPts val="0"/>
              </a:spcAft>
              <a:buClr>
                <a:srgbClr val="F1F0EC"/>
              </a:buClr>
              <a:buSzPts val="954"/>
              <a:buFont typeface="Public Sans Medium"/>
              <a:buChar char="●"/>
            </a:pPr>
            <a:r>
              <a:rPr b="1" lang="en" sz="953">
                <a:solidFill>
                  <a:srgbClr val="F1F0EC"/>
                </a:solidFill>
                <a:latin typeface="Public Sans Medium"/>
                <a:ea typeface="Public Sans Medium"/>
                <a:cs typeface="Public Sans Medium"/>
                <a:sym typeface="Public Sans Medium"/>
              </a:rPr>
              <a:t>The Williams Companies-</a:t>
            </a:r>
            <a:endParaRPr b="1" sz="953">
              <a:solidFill>
                <a:srgbClr val="F1F0EC"/>
              </a:solidFill>
              <a:latin typeface="Public Sans Medium"/>
              <a:ea typeface="Public Sans Medium"/>
              <a:cs typeface="Public Sans Medium"/>
              <a:sym typeface="Public Sans Medium"/>
            </a:endParaRPr>
          </a:p>
          <a:p>
            <a:pPr indent="-289159" lvl="0" marL="457200" marR="0" rtl="0" algn="just">
              <a:lnSpc>
                <a:spcPct val="135000"/>
              </a:lnSpc>
              <a:spcBef>
                <a:spcPts val="0"/>
              </a:spcBef>
              <a:spcAft>
                <a:spcPts val="0"/>
              </a:spcAft>
              <a:buClr>
                <a:srgbClr val="F1F0EC"/>
              </a:buClr>
              <a:buSzPts val="954"/>
              <a:buFont typeface="Public Sans Medium"/>
              <a:buChar char="●"/>
            </a:pPr>
            <a:r>
              <a:rPr b="1" lang="en" sz="953">
                <a:solidFill>
                  <a:srgbClr val="F1F0EC"/>
                </a:solidFill>
                <a:latin typeface="Public Sans Medium"/>
                <a:ea typeface="Public Sans Medium"/>
                <a:cs typeface="Public Sans Medium"/>
                <a:sym typeface="Public Sans Medium"/>
              </a:rPr>
              <a:t>Enterprise products-</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t/>
            </a:r>
            <a:endParaRPr b="1" sz="953">
              <a:solidFill>
                <a:srgbClr val="F1F0EC"/>
              </a:solidFill>
              <a:latin typeface="Public Sans Medium"/>
              <a:ea typeface="Public Sans Medium"/>
              <a:cs typeface="Public Sans Medium"/>
              <a:sym typeface="Public Sans Medium"/>
            </a:endParaRPr>
          </a:p>
        </p:txBody>
      </p:sp>
      <p:sp>
        <p:nvSpPr>
          <p:cNvPr id="246" name="Google Shape;246;p30"/>
          <p:cNvSpPr txBox="1"/>
          <p:nvPr/>
        </p:nvSpPr>
        <p:spPr>
          <a:xfrm>
            <a:off x="2002815" y="-135304"/>
            <a:ext cx="157200" cy="5849100"/>
          </a:xfrm>
          <a:prstGeom prst="rect">
            <a:avLst/>
          </a:prstGeom>
          <a:noFill/>
          <a:ln>
            <a:noFill/>
          </a:ln>
        </p:spPr>
        <p:txBody>
          <a:bodyPr anchorCtr="0" anchor="ctr" bIns="25400" lIns="25400" spcFirstLastPara="1" rIns="25400" wrap="square" tIns="25400">
            <a:noAutofit/>
          </a:bodyPr>
          <a:lstStyle/>
          <a:p>
            <a:pPr indent="0" lvl="0" marL="0" marR="0" rtl="0" algn="ctr">
              <a:lnSpc>
                <a:spcPct val="10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nvGrpSpPr>
          <p:cNvPr id="247" name="Google Shape;247;p30"/>
          <p:cNvGrpSpPr/>
          <p:nvPr/>
        </p:nvGrpSpPr>
        <p:grpSpPr>
          <a:xfrm>
            <a:off x="3222400" y="171125"/>
            <a:ext cx="114250" cy="1469567"/>
            <a:chOff x="0" y="0"/>
            <a:chExt cx="87993" cy="3362084"/>
          </a:xfrm>
        </p:grpSpPr>
        <p:sp>
          <p:nvSpPr>
            <p:cNvPr id="248" name="Google Shape;248;p30"/>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49" name="Google Shape;249;p30"/>
            <p:cNvSpPr txBox="1"/>
            <p:nvPr/>
          </p:nvSpPr>
          <p:spPr>
            <a:xfrm>
              <a:off x="0" y="85725"/>
              <a:ext cx="87900" cy="32763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pic>
        <p:nvPicPr>
          <p:cNvPr id="250" name="Google Shape;250;p30" title="Brand_center_-_Logo_-_ExxonMobil_logo_-_Red_-_1387_x_278_-_150_dpi.png"/>
          <p:cNvPicPr preferRelativeResize="0"/>
          <p:nvPr/>
        </p:nvPicPr>
        <p:blipFill>
          <a:blip r:embed="rId3">
            <a:alphaModFix/>
          </a:blip>
          <a:stretch>
            <a:fillRect/>
          </a:stretch>
        </p:blipFill>
        <p:spPr>
          <a:xfrm>
            <a:off x="153750" y="676050"/>
            <a:ext cx="2966550" cy="594600"/>
          </a:xfrm>
          <a:prstGeom prst="rect">
            <a:avLst/>
          </a:prstGeom>
          <a:noFill/>
          <a:ln>
            <a:noFill/>
          </a:ln>
        </p:spPr>
      </p:pic>
      <p:grpSp>
        <p:nvGrpSpPr>
          <p:cNvPr id="251" name="Google Shape;251;p30"/>
          <p:cNvGrpSpPr/>
          <p:nvPr/>
        </p:nvGrpSpPr>
        <p:grpSpPr>
          <a:xfrm rot="5400000">
            <a:off x="1654034" y="-117464"/>
            <a:ext cx="114250" cy="3402078"/>
            <a:chOff x="0" y="-107300"/>
            <a:chExt cx="87993" cy="3469384"/>
          </a:xfrm>
        </p:grpSpPr>
        <p:sp>
          <p:nvSpPr>
            <p:cNvPr id="252" name="Google Shape;252;p30"/>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53" name="Google Shape;253;p30"/>
            <p:cNvSpPr txBox="1"/>
            <p:nvPr/>
          </p:nvSpPr>
          <p:spPr>
            <a:xfrm>
              <a:off x="0" y="-107300"/>
              <a:ext cx="87900" cy="34692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pic>
        <p:nvPicPr>
          <p:cNvPr id="254" name="Google Shape;254;p30" title="Chevron_Logo.svg.png"/>
          <p:cNvPicPr preferRelativeResize="0"/>
          <p:nvPr/>
        </p:nvPicPr>
        <p:blipFill>
          <a:blip r:embed="rId4">
            <a:alphaModFix/>
          </a:blip>
          <a:stretch>
            <a:fillRect/>
          </a:stretch>
        </p:blipFill>
        <p:spPr>
          <a:xfrm>
            <a:off x="153751" y="1720622"/>
            <a:ext cx="1629099" cy="1818199"/>
          </a:xfrm>
          <a:prstGeom prst="rect">
            <a:avLst/>
          </a:prstGeom>
          <a:noFill/>
          <a:ln>
            <a:noFill/>
          </a:ln>
        </p:spPr>
      </p:pic>
      <p:grpSp>
        <p:nvGrpSpPr>
          <p:cNvPr id="255" name="Google Shape;255;p30"/>
          <p:cNvGrpSpPr/>
          <p:nvPr/>
        </p:nvGrpSpPr>
        <p:grpSpPr>
          <a:xfrm>
            <a:off x="1968925" y="1590350"/>
            <a:ext cx="114250" cy="2128535"/>
            <a:chOff x="0" y="0"/>
            <a:chExt cx="87993" cy="3362084"/>
          </a:xfrm>
        </p:grpSpPr>
        <p:sp>
          <p:nvSpPr>
            <p:cNvPr id="256" name="Google Shape;256;p30"/>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57" name="Google Shape;257;p30"/>
            <p:cNvSpPr txBox="1"/>
            <p:nvPr/>
          </p:nvSpPr>
          <p:spPr>
            <a:xfrm>
              <a:off x="0" y="85725"/>
              <a:ext cx="87900" cy="32763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grpSp>
        <p:nvGrpSpPr>
          <p:cNvPr id="258" name="Google Shape;258;p30"/>
          <p:cNvGrpSpPr/>
          <p:nvPr/>
        </p:nvGrpSpPr>
        <p:grpSpPr>
          <a:xfrm rot="5400000">
            <a:off x="972058" y="2646682"/>
            <a:ext cx="114250" cy="2058386"/>
            <a:chOff x="0" y="-107300"/>
            <a:chExt cx="87993" cy="3469384"/>
          </a:xfrm>
        </p:grpSpPr>
        <p:sp>
          <p:nvSpPr>
            <p:cNvPr id="259" name="Google Shape;259;p30"/>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60" name="Google Shape;260;p30"/>
            <p:cNvSpPr txBox="1"/>
            <p:nvPr/>
          </p:nvSpPr>
          <p:spPr>
            <a:xfrm>
              <a:off x="0" y="-107300"/>
              <a:ext cx="87900" cy="34692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pic>
        <p:nvPicPr>
          <p:cNvPr id="261" name="Google Shape;261;p30" title="ConocoPhillips_Logo.svg.png"/>
          <p:cNvPicPr preferRelativeResize="0"/>
          <p:nvPr/>
        </p:nvPicPr>
        <p:blipFill>
          <a:blip r:embed="rId5">
            <a:alphaModFix/>
          </a:blip>
          <a:stretch>
            <a:fillRect/>
          </a:stretch>
        </p:blipFill>
        <p:spPr>
          <a:xfrm>
            <a:off x="2216138" y="1844188"/>
            <a:ext cx="3058949" cy="719925"/>
          </a:xfrm>
          <a:prstGeom prst="rect">
            <a:avLst/>
          </a:prstGeom>
          <a:noFill/>
          <a:ln>
            <a:noFill/>
          </a:ln>
        </p:spPr>
      </p:pic>
      <p:grpSp>
        <p:nvGrpSpPr>
          <p:cNvPr id="262" name="Google Shape;262;p30"/>
          <p:cNvGrpSpPr/>
          <p:nvPr/>
        </p:nvGrpSpPr>
        <p:grpSpPr>
          <a:xfrm rot="5400000">
            <a:off x="3950549" y="-77046"/>
            <a:ext cx="114250" cy="3321242"/>
            <a:chOff x="0" y="-107300"/>
            <a:chExt cx="87993" cy="3469384"/>
          </a:xfrm>
        </p:grpSpPr>
        <p:sp>
          <p:nvSpPr>
            <p:cNvPr id="263" name="Google Shape;263;p30"/>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64" name="Google Shape;264;p30"/>
            <p:cNvSpPr txBox="1"/>
            <p:nvPr/>
          </p:nvSpPr>
          <p:spPr>
            <a:xfrm>
              <a:off x="0" y="-107300"/>
              <a:ext cx="87900" cy="34692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grpSp>
        <p:nvGrpSpPr>
          <p:cNvPr id="265" name="Google Shape;265;p30"/>
          <p:cNvGrpSpPr/>
          <p:nvPr/>
        </p:nvGrpSpPr>
        <p:grpSpPr>
          <a:xfrm rot="5400000">
            <a:off x="3755042" y="1138193"/>
            <a:ext cx="114250" cy="3618915"/>
            <a:chOff x="0" y="-107300"/>
            <a:chExt cx="87993" cy="3469384"/>
          </a:xfrm>
        </p:grpSpPr>
        <p:sp>
          <p:nvSpPr>
            <p:cNvPr id="266" name="Google Shape;266;p30"/>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67" name="Google Shape;267;p30"/>
            <p:cNvSpPr txBox="1"/>
            <p:nvPr/>
          </p:nvSpPr>
          <p:spPr>
            <a:xfrm>
              <a:off x="0" y="-107300"/>
              <a:ext cx="87900" cy="34692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pic>
        <p:nvPicPr>
          <p:cNvPr id="268" name="Google Shape;268;p30" title="Williams_Companies_logo.svg.png"/>
          <p:cNvPicPr preferRelativeResize="0"/>
          <p:nvPr/>
        </p:nvPicPr>
        <p:blipFill>
          <a:blip r:embed="rId6">
            <a:alphaModFix/>
          </a:blip>
          <a:stretch>
            <a:fillRect/>
          </a:stretch>
        </p:blipFill>
        <p:spPr>
          <a:xfrm>
            <a:off x="146263" y="3773125"/>
            <a:ext cx="1765854" cy="934412"/>
          </a:xfrm>
          <a:prstGeom prst="rect">
            <a:avLst/>
          </a:prstGeom>
          <a:noFill/>
          <a:ln>
            <a:noFill/>
          </a:ln>
        </p:spPr>
      </p:pic>
      <p:grpSp>
        <p:nvGrpSpPr>
          <p:cNvPr id="269" name="Google Shape;269;p30"/>
          <p:cNvGrpSpPr/>
          <p:nvPr/>
        </p:nvGrpSpPr>
        <p:grpSpPr>
          <a:xfrm>
            <a:off x="1968925" y="2707975"/>
            <a:ext cx="114250" cy="2128535"/>
            <a:chOff x="0" y="0"/>
            <a:chExt cx="87993" cy="3362084"/>
          </a:xfrm>
        </p:grpSpPr>
        <p:sp>
          <p:nvSpPr>
            <p:cNvPr id="270" name="Google Shape;270;p30"/>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71" name="Google Shape;271;p30"/>
            <p:cNvSpPr txBox="1"/>
            <p:nvPr/>
          </p:nvSpPr>
          <p:spPr>
            <a:xfrm>
              <a:off x="0" y="85725"/>
              <a:ext cx="87900" cy="32763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pic>
        <p:nvPicPr>
          <p:cNvPr id="272" name="Google Shape;272;p30" title="616c3e3a-7c1b-4851-98a3-c50f506d1c3f.png"/>
          <p:cNvPicPr preferRelativeResize="0"/>
          <p:nvPr/>
        </p:nvPicPr>
        <p:blipFill rotWithShape="1">
          <a:blip r:embed="rId7">
            <a:alphaModFix/>
          </a:blip>
          <a:srcRect b="32079" l="0" r="-6678" t="32279"/>
          <a:stretch/>
        </p:blipFill>
        <p:spPr>
          <a:xfrm>
            <a:off x="1690550" y="3065100"/>
            <a:ext cx="4258376" cy="1011776"/>
          </a:xfrm>
          <a:prstGeom prst="rect">
            <a:avLst/>
          </a:prstGeom>
          <a:noFill/>
          <a:ln>
            <a:noFill/>
          </a:ln>
        </p:spPr>
      </p:pic>
      <p:grpSp>
        <p:nvGrpSpPr>
          <p:cNvPr id="273" name="Google Shape;273;p30"/>
          <p:cNvGrpSpPr/>
          <p:nvPr/>
        </p:nvGrpSpPr>
        <p:grpSpPr>
          <a:xfrm>
            <a:off x="5384300" y="2930500"/>
            <a:ext cx="114250" cy="1389213"/>
            <a:chOff x="0" y="0"/>
            <a:chExt cx="87993" cy="3362084"/>
          </a:xfrm>
        </p:grpSpPr>
        <p:sp>
          <p:nvSpPr>
            <p:cNvPr id="274" name="Google Shape;274;p30"/>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75" name="Google Shape;275;p30"/>
            <p:cNvSpPr txBox="1"/>
            <p:nvPr/>
          </p:nvSpPr>
          <p:spPr>
            <a:xfrm>
              <a:off x="0" y="85725"/>
              <a:ext cx="87900" cy="32763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sp>
        <p:nvSpPr>
          <p:cNvPr id="276" name="Google Shape;276;p30"/>
          <p:cNvSpPr txBox="1"/>
          <p:nvPr/>
        </p:nvSpPr>
        <p:spPr>
          <a:xfrm>
            <a:off x="7096450" y="2976275"/>
            <a:ext cx="1464600" cy="1137600"/>
          </a:xfrm>
          <a:prstGeom prst="rect">
            <a:avLst/>
          </a:prstGeom>
          <a:noFill/>
          <a:ln>
            <a:noFill/>
          </a:ln>
        </p:spPr>
        <p:txBody>
          <a:bodyPr anchorCtr="0" anchor="t" bIns="0" lIns="0" spcFirstLastPara="1" rIns="0" wrap="square" tIns="0">
            <a:spAutoFit/>
          </a:bodyPr>
          <a:lstStyle/>
          <a:p>
            <a:pPr indent="0" lvl="0" marL="457200" marR="0" rtl="0" algn="r">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20.92%</a:t>
            </a:r>
            <a:endParaRPr b="1" sz="953">
              <a:solidFill>
                <a:srgbClr val="F1F0EC"/>
              </a:solidFill>
              <a:latin typeface="Public Sans Medium"/>
              <a:ea typeface="Public Sans Medium"/>
              <a:cs typeface="Public Sans Medium"/>
              <a:sym typeface="Public Sans Medium"/>
            </a:endParaRPr>
          </a:p>
          <a:p>
            <a:pPr indent="0" lvl="0" marL="457200" marR="0" rtl="0" algn="r">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13.39%</a:t>
            </a:r>
            <a:endParaRPr b="1" sz="953">
              <a:solidFill>
                <a:srgbClr val="F1F0EC"/>
              </a:solidFill>
              <a:latin typeface="Public Sans Medium"/>
              <a:ea typeface="Public Sans Medium"/>
              <a:cs typeface="Public Sans Medium"/>
              <a:sym typeface="Public Sans Medium"/>
            </a:endParaRPr>
          </a:p>
          <a:p>
            <a:pPr indent="0" lvl="0" marL="457200" marR="0" rtl="0" algn="r">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4.85%</a:t>
            </a:r>
            <a:endParaRPr b="1" sz="953">
              <a:solidFill>
                <a:srgbClr val="F1F0EC"/>
              </a:solidFill>
              <a:latin typeface="Public Sans Medium"/>
              <a:ea typeface="Public Sans Medium"/>
              <a:cs typeface="Public Sans Medium"/>
              <a:sym typeface="Public Sans Medium"/>
            </a:endParaRPr>
          </a:p>
          <a:p>
            <a:pPr indent="0" lvl="0" marL="457200" marR="0" rtl="0" algn="r">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3.35%</a:t>
            </a:r>
            <a:endParaRPr b="1" sz="953">
              <a:solidFill>
                <a:srgbClr val="F1F0EC"/>
              </a:solidFill>
              <a:latin typeface="Public Sans Medium"/>
              <a:ea typeface="Public Sans Medium"/>
              <a:cs typeface="Public Sans Medium"/>
              <a:sym typeface="Public Sans Medium"/>
            </a:endParaRPr>
          </a:p>
          <a:p>
            <a:pPr indent="0" lvl="0" marL="457200" marR="0" rtl="0" algn="r">
              <a:lnSpc>
                <a:spcPct val="135000"/>
              </a:lnSpc>
              <a:spcBef>
                <a:spcPts val="0"/>
              </a:spcBef>
              <a:spcAft>
                <a:spcPts val="0"/>
              </a:spcAft>
              <a:buNone/>
            </a:pPr>
            <a:r>
              <a:rPr b="1" lang="en" sz="953">
                <a:solidFill>
                  <a:srgbClr val="F1F0EC"/>
                </a:solidFill>
                <a:latin typeface="Public Sans Medium"/>
                <a:ea typeface="Public Sans Medium"/>
                <a:cs typeface="Public Sans Medium"/>
                <a:sym typeface="Public Sans Medium"/>
              </a:rPr>
              <a:t>2.93%</a:t>
            </a:r>
            <a:endParaRPr b="1" sz="953">
              <a:solidFill>
                <a:srgbClr val="F1F0EC"/>
              </a:solidFill>
              <a:latin typeface="Public Sans Medium"/>
              <a:ea typeface="Public Sans Medium"/>
              <a:cs typeface="Public Sans Medium"/>
              <a:sym typeface="Public Sans Medium"/>
            </a:endParaRPr>
          </a:p>
          <a:p>
            <a:pPr indent="0" lvl="0" marL="0" marR="0" rtl="0" algn="just">
              <a:lnSpc>
                <a:spcPct val="135000"/>
              </a:lnSpc>
              <a:spcBef>
                <a:spcPts val="0"/>
              </a:spcBef>
              <a:spcAft>
                <a:spcPts val="0"/>
              </a:spcAft>
              <a:buNone/>
            </a:pPr>
            <a:r>
              <a:t/>
            </a:r>
            <a:endParaRPr b="1" sz="953">
              <a:solidFill>
                <a:srgbClr val="F1F0EC"/>
              </a:solidFill>
              <a:latin typeface="Public Sans Medium"/>
              <a:ea typeface="Public Sans Medium"/>
              <a:cs typeface="Public Sans Medium"/>
              <a:sym typeface="Public Sans Medium"/>
            </a:endParaRPr>
          </a:p>
        </p:txBody>
      </p:sp>
      <p:sp>
        <p:nvSpPr>
          <p:cNvPr id="277" name="Google Shape;277;p30"/>
          <p:cNvSpPr txBox="1"/>
          <p:nvPr/>
        </p:nvSpPr>
        <p:spPr>
          <a:xfrm>
            <a:off x="6281425" y="2489325"/>
            <a:ext cx="1585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lt1"/>
                </a:solidFill>
                <a:latin typeface="Calibri"/>
                <a:ea typeface="Calibri"/>
                <a:cs typeface="Calibri"/>
                <a:sym typeface="Calibri"/>
              </a:rPr>
              <a:t>Company</a:t>
            </a:r>
            <a:endParaRPr b="1" sz="1500">
              <a:solidFill>
                <a:schemeClr val="lt1"/>
              </a:solidFill>
              <a:latin typeface="Calibri"/>
              <a:ea typeface="Calibri"/>
              <a:cs typeface="Calibri"/>
              <a:sym typeface="Calibri"/>
            </a:endParaRPr>
          </a:p>
        </p:txBody>
      </p:sp>
      <p:sp>
        <p:nvSpPr>
          <p:cNvPr id="278" name="Google Shape;278;p30"/>
          <p:cNvSpPr txBox="1"/>
          <p:nvPr/>
        </p:nvSpPr>
        <p:spPr>
          <a:xfrm>
            <a:off x="7514250" y="2489325"/>
            <a:ext cx="1585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lt1"/>
                </a:solidFill>
                <a:latin typeface="Calibri"/>
                <a:ea typeface="Calibri"/>
                <a:cs typeface="Calibri"/>
                <a:sym typeface="Calibri"/>
              </a:rPr>
              <a:t>Sector Weight</a:t>
            </a:r>
            <a:endParaRPr b="1" sz="1500">
              <a:solidFill>
                <a:schemeClr val="lt1"/>
              </a:solidFill>
              <a:latin typeface="Calibri"/>
              <a:ea typeface="Calibri"/>
              <a:cs typeface="Calibri"/>
              <a:sym typeface="Calibri"/>
            </a:endParaRPr>
          </a:p>
        </p:txBody>
      </p:sp>
      <p:grpSp>
        <p:nvGrpSpPr>
          <p:cNvPr id="279" name="Google Shape;279;p30"/>
          <p:cNvGrpSpPr/>
          <p:nvPr/>
        </p:nvGrpSpPr>
        <p:grpSpPr>
          <a:xfrm rot="5400000">
            <a:off x="6872077" y="308716"/>
            <a:ext cx="744595" cy="127152"/>
            <a:chOff x="0" y="-28580"/>
            <a:chExt cx="7796805" cy="1524600"/>
          </a:xfrm>
        </p:grpSpPr>
        <p:sp>
          <p:nvSpPr>
            <p:cNvPr id="280" name="Google Shape;280;p3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81" name="Google Shape;281;p3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2" name="Google Shape;282;p30"/>
          <p:cNvGrpSpPr/>
          <p:nvPr/>
        </p:nvGrpSpPr>
        <p:grpSpPr>
          <a:xfrm>
            <a:off x="7180800" y="703200"/>
            <a:ext cx="1983507" cy="127152"/>
            <a:chOff x="0" y="-28580"/>
            <a:chExt cx="7796805" cy="1524600"/>
          </a:xfrm>
        </p:grpSpPr>
        <p:sp>
          <p:nvSpPr>
            <p:cNvPr id="283" name="Google Shape;283;p30"/>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284" name="Google Shape;284;p30"/>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88" name="Shape 288"/>
        <p:cNvGrpSpPr/>
        <p:nvPr/>
      </p:nvGrpSpPr>
      <p:grpSpPr>
        <a:xfrm>
          <a:off x="0" y="0"/>
          <a:ext cx="0" cy="0"/>
          <a:chOff x="0" y="0"/>
          <a:chExt cx="0" cy="0"/>
        </a:xfrm>
      </p:grpSpPr>
      <p:sp>
        <p:nvSpPr>
          <p:cNvPr id="289" name="Google Shape;289;p31"/>
          <p:cNvSpPr txBox="1"/>
          <p:nvPr/>
        </p:nvSpPr>
        <p:spPr>
          <a:xfrm>
            <a:off x="70575" y="359550"/>
            <a:ext cx="7075800" cy="6207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lang="en" sz="4200">
                <a:solidFill>
                  <a:srgbClr val="3A855D"/>
                </a:solidFill>
                <a:latin typeface="Public Sans"/>
                <a:ea typeface="Public Sans"/>
                <a:cs typeface="Public Sans"/>
                <a:sym typeface="Public Sans"/>
              </a:rPr>
              <a:t>Energy Sector Performance</a:t>
            </a:r>
            <a:endParaRPr sz="700"/>
          </a:p>
        </p:txBody>
      </p:sp>
      <p:sp>
        <p:nvSpPr>
          <p:cNvPr id="290" name="Google Shape;290;p31"/>
          <p:cNvSpPr txBox="1"/>
          <p:nvPr/>
        </p:nvSpPr>
        <p:spPr>
          <a:xfrm>
            <a:off x="1079200" y="1391675"/>
            <a:ext cx="2423700" cy="4434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lang="en" sz="3000">
                <a:solidFill>
                  <a:srgbClr val="3A855D"/>
                </a:solidFill>
                <a:latin typeface="Public Sans"/>
                <a:ea typeface="Public Sans"/>
                <a:cs typeface="Public Sans"/>
                <a:sym typeface="Public Sans"/>
              </a:rPr>
              <a:t>Year-to-date</a:t>
            </a:r>
            <a:endParaRPr sz="3000"/>
          </a:p>
        </p:txBody>
      </p:sp>
      <p:sp>
        <p:nvSpPr>
          <p:cNvPr id="291" name="Google Shape;291;p31"/>
          <p:cNvSpPr txBox="1"/>
          <p:nvPr/>
        </p:nvSpPr>
        <p:spPr>
          <a:xfrm>
            <a:off x="5506150" y="1391675"/>
            <a:ext cx="3039600" cy="4434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lang="en" sz="3000">
                <a:solidFill>
                  <a:srgbClr val="3A855D"/>
                </a:solidFill>
                <a:latin typeface="Public Sans"/>
                <a:ea typeface="Public Sans"/>
                <a:cs typeface="Public Sans"/>
                <a:sym typeface="Public Sans"/>
              </a:rPr>
              <a:t>Quarter-to-date</a:t>
            </a:r>
            <a:endParaRPr sz="3000"/>
          </a:p>
        </p:txBody>
      </p:sp>
      <p:grpSp>
        <p:nvGrpSpPr>
          <p:cNvPr id="292" name="Google Shape;292;p31"/>
          <p:cNvGrpSpPr/>
          <p:nvPr/>
        </p:nvGrpSpPr>
        <p:grpSpPr>
          <a:xfrm rot="5400000">
            <a:off x="4647943" y="-3571837"/>
            <a:ext cx="130617" cy="9536990"/>
            <a:chOff x="0" y="-107300"/>
            <a:chExt cx="87993" cy="3469384"/>
          </a:xfrm>
        </p:grpSpPr>
        <p:sp>
          <p:nvSpPr>
            <p:cNvPr id="293" name="Google Shape;293;p31"/>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94" name="Google Shape;294;p31"/>
            <p:cNvSpPr txBox="1"/>
            <p:nvPr/>
          </p:nvSpPr>
          <p:spPr>
            <a:xfrm>
              <a:off x="0" y="-107300"/>
              <a:ext cx="87900" cy="34692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grpSp>
        <p:nvGrpSpPr>
          <p:cNvPr id="295" name="Google Shape;295;p31"/>
          <p:cNvGrpSpPr/>
          <p:nvPr/>
        </p:nvGrpSpPr>
        <p:grpSpPr>
          <a:xfrm>
            <a:off x="4514875" y="1102170"/>
            <a:ext cx="114250" cy="4071669"/>
            <a:chOff x="0" y="-107300"/>
            <a:chExt cx="87993" cy="3469384"/>
          </a:xfrm>
        </p:grpSpPr>
        <p:sp>
          <p:nvSpPr>
            <p:cNvPr id="296" name="Google Shape;296;p31"/>
            <p:cNvSpPr/>
            <p:nvPr/>
          </p:nvSpPr>
          <p:spPr>
            <a:xfrm>
              <a:off x="0" y="0"/>
              <a:ext cx="87993" cy="3362084"/>
            </a:xfrm>
            <a:custGeom>
              <a:rect b="b" l="l" r="r" t="t"/>
              <a:pathLst>
                <a:path extrusionOk="0" h="3362084" w="87993">
                  <a:moveTo>
                    <a:pt x="43996" y="0"/>
                  </a:moveTo>
                  <a:lnTo>
                    <a:pt x="43996" y="0"/>
                  </a:lnTo>
                  <a:cubicBezTo>
                    <a:pt x="68295" y="0"/>
                    <a:pt x="87993" y="19698"/>
                    <a:pt x="87993" y="43996"/>
                  </a:cubicBezTo>
                  <a:lnTo>
                    <a:pt x="87993" y="3318088"/>
                  </a:lnTo>
                  <a:cubicBezTo>
                    <a:pt x="87993" y="3342386"/>
                    <a:pt x="68295" y="3362084"/>
                    <a:pt x="43996" y="3362084"/>
                  </a:cubicBezTo>
                  <a:lnTo>
                    <a:pt x="43996" y="3362084"/>
                  </a:lnTo>
                  <a:cubicBezTo>
                    <a:pt x="19698" y="3362084"/>
                    <a:pt x="0" y="3342386"/>
                    <a:pt x="0" y="3318088"/>
                  </a:cubicBezTo>
                  <a:lnTo>
                    <a:pt x="0" y="43996"/>
                  </a:lnTo>
                  <a:cubicBezTo>
                    <a:pt x="0" y="19698"/>
                    <a:pt x="19698" y="0"/>
                    <a:pt x="43996" y="0"/>
                  </a:cubicBezTo>
                  <a:close/>
                </a:path>
              </a:pathLst>
            </a:custGeom>
            <a:solidFill>
              <a:srgbClr val="3A855D"/>
            </a:solidFill>
            <a:ln>
              <a:noFill/>
            </a:ln>
          </p:spPr>
          <p:txBody>
            <a:bodyPr anchorCtr="0" anchor="ctr" bIns="33250" lIns="33250" spcFirstLastPara="1" rIns="33250" wrap="square" tIns="33250">
              <a:noAutofit/>
            </a:bodyPr>
            <a:lstStyle/>
            <a:p>
              <a:pPr indent="0" lvl="0" marL="0" rtl="0" algn="l">
                <a:spcBef>
                  <a:spcPts val="0"/>
                </a:spcBef>
                <a:spcAft>
                  <a:spcPts val="0"/>
                </a:spcAft>
                <a:buNone/>
              </a:pPr>
              <a:r>
                <a:t/>
              </a:r>
              <a:endParaRPr/>
            </a:p>
          </p:txBody>
        </p:sp>
        <p:sp>
          <p:nvSpPr>
            <p:cNvPr id="297" name="Google Shape;297;p31"/>
            <p:cNvSpPr txBox="1"/>
            <p:nvPr/>
          </p:nvSpPr>
          <p:spPr>
            <a:xfrm>
              <a:off x="0" y="-107300"/>
              <a:ext cx="87900" cy="3469200"/>
            </a:xfrm>
            <a:prstGeom prst="rect">
              <a:avLst/>
            </a:prstGeom>
            <a:noFill/>
            <a:ln>
              <a:noFill/>
            </a:ln>
          </p:spPr>
          <p:txBody>
            <a:bodyPr anchorCtr="0" anchor="ctr" bIns="18475" lIns="18475" spcFirstLastPara="1" rIns="18475" wrap="square" tIns="18475">
              <a:noAutofit/>
            </a:bodyPr>
            <a:lstStyle/>
            <a:p>
              <a:pPr indent="0" lvl="0" marL="0" marR="0" rtl="0" algn="ctr">
                <a:lnSpc>
                  <a:spcPct val="106944"/>
                </a:lnSpc>
                <a:spcBef>
                  <a:spcPts val="0"/>
                </a:spcBef>
                <a:spcAft>
                  <a:spcPts val="0"/>
                </a:spcAft>
                <a:buNone/>
              </a:pPr>
              <a:r>
                <a:t/>
              </a:r>
              <a:endParaRPr b="0" i="0" sz="654" u="none" cap="none" strike="noStrike">
                <a:solidFill>
                  <a:schemeClr val="dk1"/>
                </a:solidFill>
                <a:latin typeface="Calibri"/>
                <a:ea typeface="Calibri"/>
                <a:cs typeface="Calibri"/>
                <a:sym typeface="Calibri"/>
              </a:endParaRPr>
            </a:p>
          </p:txBody>
        </p:sp>
      </p:grpSp>
      <p:pic>
        <p:nvPicPr>
          <p:cNvPr id="298" name="Google Shape;298;p31"/>
          <p:cNvPicPr preferRelativeResize="0"/>
          <p:nvPr/>
        </p:nvPicPr>
        <p:blipFill>
          <a:blip r:embed="rId3">
            <a:alphaModFix/>
          </a:blip>
          <a:stretch>
            <a:fillRect/>
          </a:stretch>
        </p:blipFill>
        <p:spPr>
          <a:xfrm>
            <a:off x="106050" y="2845400"/>
            <a:ext cx="4210075" cy="1943112"/>
          </a:xfrm>
          <a:prstGeom prst="rect">
            <a:avLst/>
          </a:prstGeom>
          <a:noFill/>
          <a:ln>
            <a:noFill/>
          </a:ln>
        </p:spPr>
      </p:pic>
      <p:pic>
        <p:nvPicPr>
          <p:cNvPr id="299" name="Google Shape;299;p31"/>
          <p:cNvPicPr preferRelativeResize="0"/>
          <p:nvPr/>
        </p:nvPicPr>
        <p:blipFill>
          <a:blip r:embed="rId4">
            <a:alphaModFix/>
          </a:blip>
          <a:stretch>
            <a:fillRect/>
          </a:stretch>
        </p:blipFill>
        <p:spPr>
          <a:xfrm>
            <a:off x="171525" y="1719325"/>
            <a:ext cx="864380" cy="980125"/>
          </a:xfrm>
          <a:prstGeom prst="rect">
            <a:avLst/>
          </a:prstGeom>
          <a:noFill/>
          <a:ln>
            <a:noFill/>
          </a:ln>
        </p:spPr>
      </p:pic>
      <p:pic>
        <p:nvPicPr>
          <p:cNvPr id="300" name="Google Shape;300;p31"/>
          <p:cNvPicPr preferRelativeResize="0"/>
          <p:nvPr/>
        </p:nvPicPr>
        <p:blipFill>
          <a:blip r:embed="rId5">
            <a:alphaModFix/>
          </a:blip>
          <a:stretch>
            <a:fillRect/>
          </a:stretch>
        </p:blipFill>
        <p:spPr>
          <a:xfrm>
            <a:off x="4706700" y="2845400"/>
            <a:ext cx="4264975" cy="1943100"/>
          </a:xfrm>
          <a:prstGeom prst="rect">
            <a:avLst/>
          </a:prstGeom>
          <a:noFill/>
          <a:ln>
            <a:noFill/>
          </a:ln>
        </p:spPr>
      </p:pic>
      <p:pic>
        <p:nvPicPr>
          <p:cNvPr id="301" name="Google Shape;301;p31"/>
          <p:cNvPicPr preferRelativeResize="0"/>
          <p:nvPr/>
        </p:nvPicPr>
        <p:blipFill>
          <a:blip r:embed="rId6">
            <a:alphaModFix/>
          </a:blip>
          <a:stretch>
            <a:fillRect/>
          </a:stretch>
        </p:blipFill>
        <p:spPr>
          <a:xfrm>
            <a:off x="7988825" y="1803800"/>
            <a:ext cx="955925" cy="939725"/>
          </a:xfrm>
          <a:prstGeom prst="rect">
            <a:avLst/>
          </a:prstGeom>
          <a:noFill/>
          <a:ln>
            <a:noFill/>
          </a:ln>
        </p:spPr>
      </p:pic>
      <p:grpSp>
        <p:nvGrpSpPr>
          <p:cNvPr id="302" name="Google Shape;302;p31"/>
          <p:cNvGrpSpPr/>
          <p:nvPr/>
        </p:nvGrpSpPr>
        <p:grpSpPr>
          <a:xfrm rot="5400000">
            <a:off x="6872077" y="308716"/>
            <a:ext cx="744595" cy="127152"/>
            <a:chOff x="0" y="-28580"/>
            <a:chExt cx="7796805" cy="1524600"/>
          </a:xfrm>
        </p:grpSpPr>
        <p:sp>
          <p:nvSpPr>
            <p:cNvPr id="303" name="Google Shape;303;p3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304" name="Google Shape;304;p3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5" name="Google Shape;305;p31"/>
          <p:cNvGrpSpPr/>
          <p:nvPr/>
        </p:nvGrpSpPr>
        <p:grpSpPr>
          <a:xfrm>
            <a:off x="7180800" y="703200"/>
            <a:ext cx="1983507" cy="127152"/>
            <a:chOff x="0" y="-28580"/>
            <a:chExt cx="7796805" cy="1524600"/>
          </a:xfrm>
        </p:grpSpPr>
        <p:sp>
          <p:nvSpPr>
            <p:cNvPr id="306" name="Google Shape;306;p31"/>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307" name="Google Shape;307;p31"/>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11" name="Shape 311"/>
        <p:cNvGrpSpPr/>
        <p:nvPr/>
      </p:nvGrpSpPr>
      <p:grpSpPr>
        <a:xfrm>
          <a:off x="0" y="0"/>
          <a:ext cx="0" cy="0"/>
          <a:chOff x="0" y="0"/>
          <a:chExt cx="0" cy="0"/>
        </a:xfrm>
      </p:grpSpPr>
      <p:sp>
        <p:nvSpPr>
          <p:cNvPr id="312" name="Google Shape;312;p32"/>
          <p:cNvSpPr txBox="1"/>
          <p:nvPr/>
        </p:nvSpPr>
        <p:spPr>
          <a:xfrm>
            <a:off x="2798000" y="19225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3A855D"/>
                </a:solidFill>
                <a:latin typeface="Calibri"/>
                <a:ea typeface="Calibri"/>
                <a:cs typeface="Calibri"/>
                <a:sym typeface="Calibri"/>
              </a:rPr>
              <a:t>Business Analysis</a:t>
            </a:r>
            <a:endParaRPr sz="3600">
              <a:solidFill>
                <a:srgbClr val="3A855D"/>
              </a:solidFill>
              <a:latin typeface="Calibri"/>
              <a:ea typeface="Calibri"/>
              <a:cs typeface="Calibri"/>
              <a:sym typeface="Calibri"/>
            </a:endParaRPr>
          </a:p>
        </p:txBody>
      </p:sp>
      <p:sp>
        <p:nvSpPr>
          <p:cNvPr id="313" name="Google Shape;313;p32"/>
          <p:cNvSpPr/>
          <p:nvPr/>
        </p:nvSpPr>
        <p:spPr>
          <a:xfrm>
            <a:off x="0" y="17550"/>
            <a:ext cx="9144000" cy="5108400"/>
          </a:xfrm>
          <a:prstGeom prst="bevel">
            <a:avLst>
              <a:gd fmla="val 12500" name="adj"/>
            </a:avLst>
          </a:prstGeom>
          <a:solidFill>
            <a:srgbClr val="3A85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4" name="Google Shape;314;p32"/>
          <p:cNvSpPr txBox="1"/>
          <p:nvPr/>
        </p:nvSpPr>
        <p:spPr>
          <a:xfrm>
            <a:off x="2950400" y="2074900"/>
            <a:ext cx="3497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Calibri"/>
                <a:ea typeface="Calibri"/>
                <a:cs typeface="Calibri"/>
                <a:sym typeface="Calibri"/>
              </a:rPr>
              <a:t>Business Analysis</a:t>
            </a:r>
            <a:endParaRPr sz="3600">
              <a:solidFill>
                <a:srgbClr val="FFFFFF"/>
              </a:solidFill>
              <a:latin typeface="Calibri"/>
              <a:ea typeface="Calibri"/>
              <a:cs typeface="Calibri"/>
              <a:sym typeface="Calibri"/>
            </a:endParaRPr>
          </a:p>
        </p:txBody>
      </p:sp>
      <p:pic>
        <p:nvPicPr>
          <p:cNvPr id="315" name="Google Shape;315;p32" title="small_Fisher_College_of_Business_c9da36803c_8030646e29_eeeff04e1a.png"/>
          <p:cNvPicPr preferRelativeResize="0"/>
          <p:nvPr/>
        </p:nvPicPr>
        <p:blipFill>
          <a:blip r:embed="rId3">
            <a:alphaModFix/>
          </a:blip>
          <a:stretch>
            <a:fillRect/>
          </a:stretch>
        </p:blipFill>
        <p:spPr>
          <a:xfrm>
            <a:off x="7347850" y="0"/>
            <a:ext cx="1770975" cy="687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319" name="Shape 319"/>
        <p:cNvGrpSpPr/>
        <p:nvPr/>
      </p:nvGrpSpPr>
      <p:grpSpPr>
        <a:xfrm>
          <a:off x="0" y="0"/>
          <a:ext cx="0" cy="0"/>
          <a:chOff x="0" y="0"/>
          <a:chExt cx="0" cy="0"/>
        </a:xfrm>
      </p:grpSpPr>
      <p:sp>
        <p:nvSpPr>
          <p:cNvPr id="320" name="Google Shape;320;p33"/>
          <p:cNvSpPr txBox="1"/>
          <p:nvPr/>
        </p:nvSpPr>
        <p:spPr>
          <a:xfrm>
            <a:off x="231500" y="110725"/>
            <a:ext cx="26373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200">
                <a:solidFill>
                  <a:srgbClr val="3A855D"/>
                </a:solidFill>
                <a:latin typeface="Calibri"/>
                <a:ea typeface="Calibri"/>
                <a:cs typeface="Calibri"/>
                <a:sym typeface="Calibri"/>
              </a:rPr>
              <a:t>Demand</a:t>
            </a:r>
            <a:endParaRPr b="1" i="1" sz="3200">
              <a:solidFill>
                <a:srgbClr val="3A855D"/>
              </a:solidFill>
              <a:latin typeface="Calibri"/>
              <a:ea typeface="Calibri"/>
              <a:cs typeface="Calibri"/>
              <a:sym typeface="Calibri"/>
            </a:endParaRPr>
          </a:p>
        </p:txBody>
      </p:sp>
      <p:sp>
        <p:nvSpPr>
          <p:cNvPr id="321" name="Google Shape;321;p33"/>
          <p:cNvSpPr txBox="1"/>
          <p:nvPr/>
        </p:nvSpPr>
        <p:spPr>
          <a:xfrm>
            <a:off x="161050" y="810275"/>
            <a:ext cx="41067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Life Cycle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Currently in a mature life cycle phase</a:t>
            </a:r>
            <a:endParaRPr sz="1600">
              <a:solidFill>
                <a:schemeClr val="dk1"/>
              </a:solidFill>
              <a:latin typeface="Calibri"/>
              <a:ea typeface="Calibri"/>
              <a:cs typeface="Calibri"/>
              <a:sym typeface="Calibri"/>
            </a:endParaRPr>
          </a:p>
          <a:p>
            <a:pPr indent="-330200" lvl="1" marL="9144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Growth phase for renewables</a:t>
            </a:r>
            <a:endParaRPr sz="1600">
              <a:solidFill>
                <a:schemeClr val="dk1"/>
              </a:solidFill>
              <a:latin typeface="Calibri"/>
              <a:ea typeface="Calibri"/>
              <a:cs typeface="Calibri"/>
              <a:sym typeface="Calibri"/>
            </a:endParaRPr>
          </a:p>
        </p:txBody>
      </p:sp>
      <p:sp>
        <p:nvSpPr>
          <p:cNvPr id="322" name="Google Shape;322;p33"/>
          <p:cNvSpPr txBox="1"/>
          <p:nvPr/>
        </p:nvSpPr>
        <p:spPr>
          <a:xfrm>
            <a:off x="192650" y="1647125"/>
            <a:ext cx="41067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Business Cycle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Energy is a highly cyclical sector</a:t>
            </a:r>
            <a:endParaRPr sz="1600">
              <a:solidFill>
                <a:schemeClr val="dk1"/>
              </a:solidFill>
              <a:latin typeface="Calibri"/>
              <a:ea typeface="Calibri"/>
              <a:cs typeface="Calibri"/>
              <a:sym typeface="Calibri"/>
            </a:endParaRPr>
          </a:p>
          <a:p>
            <a:pPr indent="-330200" lvl="1" marL="9144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Prices are tied to oil prices</a:t>
            </a:r>
            <a:endParaRPr sz="1600">
              <a:solidFill>
                <a:schemeClr val="dk1"/>
              </a:solidFill>
              <a:latin typeface="Calibri"/>
              <a:ea typeface="Calibri"/>
              <a:cs typeface="Calibri"/>
              <a:sym typeface="Calibri"/>
            </a:endParaRPr>
          </a:p>
        </p:txBody>
      </p:sp>
      <p:sp>
        <p:nvSpPr>
          <p:cNvPr id="323" name="Google Shape;323;p33"/>
          <p:cNvSpPr txBox="1"/>
          <p:nvPr/>
        </p:nvSpPr>
        <p:spPr>
          <a:xfrm>
            <a:off x="192650" y="2438700"/>
            <a:ext cx="5086800" cy="10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Economic Effects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Does very well in economic expansions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Does poorly during recessions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US and China have massive impact on global demand</a:t>
            </a:r>
            <a:endParaRPr sz="1600">
              <a:solidFill>
                <a:schemeClr val="dk1"/>
              </a:solidFill>
              <a:latin typeface="Calibri"/>
              <a:ea typeface="Calibri"/>
              <a:cs typeface="Calibri"/>
              <a:sym typeface="Calibri"/>
            </a:endParaRPr>
          </a:p>
        </p:txBody>
      </p:sp>
      <p:sp>
        <p:nvSpPr>
          <p:cNvPr id="324" name="Google Shape;324;p33"/>
          <p:cNvSpPr txBox="1"/>
          <p:nvPr/>
        </p:nvSpPr>
        <p:spPr>
          <a:xfrm>
            <a:off x="222850" y="3522125"/>
            <a:ext cx="5344800" cy="14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External Factors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Government policy- </a:t>
            </a:r>
            <a:r>
              <a:rPr lang="en">
                <a:solidFill>
                  <a:schemeClr val="dk1"/>
                </a:solidFill>
                <a:latin typeface="Calibri"/>
                <a:ea typeface="Calibri"/>
                <a:cs typeface="Calibri"/>
                <a:sym typeface="Calibri"/>
              </a:rPr>
              <a:t>clean energy tax credits, emission limits</a:t>
            </a:r>
            <a:endParaRPr>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Weather- </a:t>
            </a:r>
            <a:r>
              <a:rPr lang="en">
                <a:solidFill>
                  <a:schemeClr val="dk1"/>
                </a:solidFill>
                <a:latin typeface="Calibri"/>
                <a:ea typeface="Calibri"/>
                <a:cs typeface="Calibri"/>
                <a:sym typeface="Calibri"/>
              </a:rPr>
              <a:t>heat waves</a:t>
            </a:r>
            <a:r>
              <a:rPr lang="en">
                <a:solidFill>
                  <a:schemeClr val="dk1"/>
                </a:solidFill>
                <a:latin typeface="Calibri"/>
                <a:ea typeface="Calibri"/>
                <a:cs typeface="Calibri"/>
                <a:sym typeface="Calibri"/>
              </a:rPr>
              <a:t>/ cold fronts </a:t>
            </a:r>
            <a:r>
              <a:rPr lang="en">
                <a:solidFill>
                  <a:schemeClr val="dk1"/>
                </a:solidFill>
                <a:latin typeface="Calibri"/>
                <a:ea typeface="Calibri"/>
                <a:cs typeface="Calibri"/>
                <a:sym typeface="Calibri"/>
              </a:rPr>
              <a:t>affect</a:t>
            </a:r>
            <a:r>
              <a:rPr lang="en">
                <a:solidFill>
                  <a:schemeClr val="dk1"/>
                </a:solidFill>
                <a:latin typeface="Calibri"/>
                <a:ea typeface="Calibri"/>
                <a:cs typeface="Calibri"/>
                <a:sym typeface="Calibri"/>
              </a:rPr>
              <a:t> energy needs</a:t>
            </a:r>
            <a:endParaRPr>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Geopolitical- </a:t>
            </a:r>
            <a:r>
              <a:rPr lang="en">
                <a:solidFill>
                  <a:schemeClr val="dk1"/>
                </a:solidFill>
                <a:latin typeface="Calibri"/>
                <a:ea typeface="Calibri"/>
                <a:cs typeface="Calibri"/>
                <a:sym typeface="Calibri"/>
              </a:rPr>
              <a:t>OPEC+, Russia-Ukraine, sanctions</a:t>
            </a:r>
            <a:endParaRPr>
              <a:solidFill>
                <a:schemeClr val="dk1"/>
              </a:solidFill>
              <a:latin typeface="Calibri"/>
              <a:ea typeface="Calibri"/>
              <a:cs typeface="Calibri"/>
              <a:sym typeface="Calibri"/>
            </a:endParaRPr>
          </a:p>
        </p:txBody>
      </p:sp>
      <p:pic>
        <p:nvPicPr>
          <p:cNvPr id="325" name="Google Shape;325;p33"/>
          <p:cNvPicPr preferRelativeResize="0"/>
          <p:nvPr/>
        </p:nvPicPr>
        <p:blipFill>
          <a:blip r:embed="rId3">
            <a:alphaModFix/>
          </a:blip>
          <a:stretch>
            <a:fillRect/>
          </a:stretch>
        </p:blipFill>
        <p:spPr>
          <a:xfrm>
            <a:off x="5623000" y="1298451"/>
            <a:ext cx="3206449" cy="3406824"/>
          </a:xfrm>
          <a:prstGeom prst="rect">
            <a:avLst/>
          </a:prstGeom>
          <a:noFill/>
          <a:ln>
            <a:noFill/>
          </a:ln>
        </p:spPr>
      </p:pic>
      <p:sp>
        <p:nvSpPr>
          <p:cNvPr id="326" name="Google Shape;326;p33"/>
          <p:cNvSpPr txBox="1"/>
          <p:nvPr/>
        </p:nvSpPr>
        <p:spPr>
          <a:xfrm>
            <a:off x="5687050" y="921000"/>
            <a:ext cx="31053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3A855D"/>
                </a:solidFill>
                <a:latin typeface="Calibri"/>
                <a:ea typeface="Calibri"/>
                <a:cs typeface="Calibri"/>
                <a:sym typeface="Calibri"/>
              </a:rPr>
              <a:t>Petroleum Demand per Country</a:t>
            </a:r>
            <a:endParaRPr b="1" sz="1600">
              <a:solidFill>
                <a:srgbClr val="3A855D"/>
              </a:solidFill>
              <a:latin typeface="Calibri"/>
              <a:ea typeface="Calibri"/>
              <a:cs typeface="Calibri"/>
              <a:sym typeface="Calibri"/>
            </a:endParaRPr>
          </a:p>
        </p:txBody>
      </p:sp>
      <p:grpSp>
        <p:nvGrpSpPr>
          <p:cNvPr id="327" name="Google Shape;327;p33"/>
          <p:cNvGrpSpPr/>
          <p:nvPr/>
        </p:nvGrpSpPr>
        <p:grpSpPr>
          <a:xfrm rot="5400000">
            <a:off x="6872077" y="308716"/>
            <a:ext cx="744595" cy="127152"/>
            <a:chOff x="0" y="-28580"/>
            <a:chExt cx="7796805" cy="1524600"/>
          </a:xfrm>
        </p:grpSpPr>
        <p:sp>
          <p:nvSpPr>
            <p:cNvPr id="328" name="Google Shape;328;p3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329" name="Google Shape;329;p3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0" name="Google Shape;330;p33"/>
          <p:cNvGrpSpPr/>
          <p:nvPr/>
        </p:nvGrpSpPr>
        <p:grpSpPr>
          <a:xfrm>
            <a:off x="7180800" y="703200"/>
            <a:ext cx="1983507" cy="127152"/>
            <a:chOff x="0" y="-28580"/>
            <a:chExt cx="7796805" cy="1524600"/>
          </a:xfrm>
        </p:grpSpPr>
        <p:sp>
          <p:nvSpPr>
            <p:cNvPr id="331" name="Google Shape;331;p3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332" name="Google Shape;332;p3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3" name="Google Shape;333;p33"/>
          <p:cNvGrpSpPr/>
          <p:nvPr/>
        </p:nvGrpSpPr>
        <p:grpSpPr>
          <a:xfrm>
            <a:off x="0" y="-550"/>
            <a:ext cx="7307945" cy="135842"/>
            <a:chOff x="0" y="-28580"/>
            <a:chExt cx="7796805" cy="1524600"/>
          </a:xfrm>
        </p:grpSpPr>
        <p:sp>
          <p:nvSpPr>
            <p:cNvPr id="334" name="Google Shape;334;p3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335" name="Google Shape;335;p3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6" name="Google Shape;336;p33"/>
          <p:cNvGrpSpPr/>
          <p:nvPr/>
        </p:nvGrpSpPr>
        <p:grpSpPr>
          <a:xfrm rot="5400000">
            <a:off x="-2520498" y="2495464"/>
            <a:ext cx="5168144" cy="127152"/>
            <a:chOff x="-3120288" y="-28580"/>
            <a:chExt cx="10917077" cy="1524600"/>
          </a:xfrm>
        </p:grpSpPr>
        <p:sp>
          <p:nvSpPr>
            <p:cNvPr id="337" name="Google Shape;337;p33"/>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338" name="Google Shape;338;p3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9" name="Google Shape;339;p33"/>
          <p:cNvGrpSpPr/>
          <p:nvPr/>
        </p:nvGrpSpPr>
        <p:grpSpPr>
          <a:xfrm rot="5400000">
            <a:off x="6908472" y="2863399"/>
            <a:ext cx="4343905" cy="127152"/>
            <a:chOff x="-3120288" y="-28580"/>
            <a:chExt cx="10917077" cy="1524600"/>
          </a:xfrm>
        </p:grpSpPr>
        <p:sp>
          <p:nvSpPr>
            <p:cNvPr id="340" name="Google Shape;340;p33"/>
            <p:cNvSpPr/>
            <p:nvPr/>
          </p:nvSpPr>
          <p:spPr>
            <a:xfrm>
              <a:off x="-3120288" y="-7"/>
              <a:ext cx="10915527"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341" name="Google Shape;341;p3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2" name="Google Shape;342;p33"/>
          <p:cNvGrpSpPr/>
          <p:nvPr/>
        </p:nvGrpSpPr>
        <p:grpSpPr>
          <a:xfrm>
            <a:off x="0" y="5007648"/>
            <a:ext cx="9164365" cy="135842"/>
            <a:chOff x="0" y="-28580"/>
            <a:chExt cx="7796805" cy="1524600"/>
          </a:xfrm>
        </p:grpSpPr>
        <p:sp>
          <p:nvSpPr>
            <p:cNvPr id="343" name="Google Shape;343;p33"/>
            <p:cNvSpPr/>
            <p:nvPr/>
          </p:nvSpPr>
          <p:spPr>
            <a:xfrm>
              <a:off x="0" y="0"/>
              <a:ext cx="7796805" cy="1495993"/>
            </a:xfrm>
            <a:custGeom>
              <a:rect b="b" l="l" r="r" t="t"/>
              <a:pathLst>
                <a:path extrusionOk="0" h="1495993" w="7796805">
                  <a:moveTo>
                    <a:pt x="0" y="0"/>
                  </a:moveTo>
                  <a:lnTo>
                    <a:pt x="7796805" y="0"/>
                  </a:lnTo>
                  <a:lnTo>
                    <a:pt x="7796805" y="1495993"/>
                  </a:lnTo>
                  <a:lnTo>
                    <a:pt x="0" y="1495993"/>
                  </a:lnTo>
                  <a:close/>
                </a:path>
              </a:pathLst>
            </a:custGeom>
            <a:solidFill>
              <a:srgbClr val="3A855D"/>
            </a:solidFill>
            <a:ln>
              <a:noFill/>
            </a:ln>
          </p:spPr>
        </p:sp>
        <p:sp>
          <p:nvSpPr>
            <p:cNvPr id="344" name="Google Shape;344;p33"/>
            <p:cNvSpPr txBox="1"/>
            <p:nvPr/>
          </p:nvSpPr>
          <p:spPr>
            <a:xfrm>
              <a:off x="621388" y="-28580"/>
              <a:ext cx="7175400" cy="1524600"/>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