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9" r:id="rId4"/>
    <p:sldId id="271" r:id="rId5"/>
    <p:sldId id="276" r:id="rId6"/>
    <p:sldId id="278" r:id="rId7"/>
    <p:sldId id="279" r:id="rId8"/>
    <p:sldId id="277" r:id="rId9"/>
    <p:sldId id="258" r:id="rId10"/>
    <p:sldId id="262" r:id="rId11"/>
    <p:sldId id="264" r:id="rId12"/>
    <p:sldId id="272" r:id="rId13"/>
    <p:sldId id="265" r:id="rId14"/>
    <p:sldId id="270" r:id="rId15"/>
    <p:sldId id="261" r:id="rId16"/>
    <p:sldId id="263" r:id="rId17"/>
    <p:sldId id="267" r:id="rId18"/>
    <p:sldId id="268" r:id="rId19"/>
    <p:sldId id="269" r:id="rId20"/>
    <p:sldId id="273" r:id="rId21"/>
    <p:sldId id="260" r:id="rId22"/>
    <p:sldId id="280" r:id="rId23"/>
    <p:sldId id="281" r:id="rId24"/>
    <p:sldId id="282" r:id="rId25"/>
    <p:sldId id="283" r:id="rId26"/>
    <p:sldId id="284"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CCCD"/>
    <a:srgbClr val="B83F4E"/>
    <a:srgbClr val="FE1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27"/>
    <p:restoredTop sz="94717"/>
  </p:normalViewPr>
  <p:slideViewPr>
    <p:cSldViewPr snapToGrid="0">
      <p:cViewPr varScale="1">
        <p:scale>
          <a:sx n="54" d="100"/>
          <a:sy n="54" d="100"/>
        </p:scale>
        <p:origin x="240" y="1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cadenleidich\Downloads\BF-B_Price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adenleidich/Downloads/statistic_id463475_sales-share-of-the-leading-straight-american-whiskey-suppliers-in-the-us-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adenleidich/Library/Containers/com.microsoft.Excel/Data/Library/Application%20Support/Microsoft/statistic_id462342_jack-daniels-straight-american-whiskeys-sales-volume-in-the-us-2013-2023%20(version%201).xlsb"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434-924D-BC61-B28C1EAB748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434-924D-BC61-B28C1EAB748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434-924D-BC61-B28C1EAB7483}"/>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434-924D-BC61-B28C1EAB748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'Price Data'!$P$18:$P$21</c:f>
              <c:strCache>
                <c:ptCount val="4"/>
                <c:pt idx="0">
                  <c:v>Whiskey</c:v>
                </c:pt>
                <c:pt idx="1">
                  <c:v>Ready-to-Drink</c:v>
                </c:pt>
                <c:pt idx="2">
                  <c:v>Tequila</c:v>
                </c:pt>
                <c:pt idx="3">
                  <c:v>Rest of portfolio</c:v>
                </c:pt>
              </c:strCache>
            </c:strRef>
          </c:cat>
          <c:val>
            <c:numRef>
              <c:f>'Price Data'!$Q$18:$Q$21</c:f>
              <c:numCache>
                <c:formatCode>0.00%</c:formatCode>
                <c:ptCount val="4"/>
                <c:pt idx="0">
                  <c:v>0.71140000000000003</c:v>
                </c:pt>
                <c:pt idx="1">
                  <c:v>0.1235</c:v>
                </c:pt>
                <c:pt idx="2">
                  <c:v>6.59E-2</c:v>
                </c:pt>
                <c:pt idx="3">
                  <c:v>9.9099999999999994E-2</c:v>
                </c:pt>
              </c:numCache>
            </c:numRef>
          </c:val>
          <c:extLst>
            <c:ext xmlns:c16="http://schemas.microsoft.com/office/drawing/2014/chart" uri="{C3380CC4-5D6E-409C-BE32-E72D297353CC}">
              <c16:uniqueId val="{00000008-F434-924D-BC61-B28C1EAB7483}"/>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Sales share of the leading straight American whiskey suppliers in the U.S. 2023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BC9800"/>
              </a:solidFill>
              <a:ln>
                <a:noFill/>
              </a:ln>
              <a:effectLst/>
            </c:spPr>
            <c:extLst>
              <c:ext xmlns:c16="http://schemas.microsoft.com/office/drawing/2014/chart" uri="{C3380CC4-5D6E-409C-BE32-E72D297353CC}">
                <c16:uniqueId val="{00000001-7A03-2144-B957-A341E43DE6F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Data!$B$20:$B$25</c:f>
              <c:strCache>
                <c:ptCount val="6"/>
                <c:pt idx="0">
                  <c:v>Diageo North America</c:v>
                </c:pt>
                <c:pt idx="1">
                  <c:v>Sazerac</c:v>
                </c:pt>
                <c:pt idx="2">
                  <c:v>Heaven Hill Brands</c:v>
                </c:pt>
                <c:pt idx="3">
                  <c:v>Others</c:v>
                </c:pt>
                <c:pt idx="4">
                  <c:v>Brown-Forman Corporation</c:v>
                </c:pt>
                <c:pt idx="5">
                  <c:v>Beam Suntory</c:v>
                </c:pt>
              </c:strCache>
            </c:strRef>
          </c:cat>
          <c:val>
            <c:numRef>
              <c:f>Data!$C$20:$C$25</c:f>
              <c:numCache>
                <c:formatCode>0.00%</c:formatCode>
                <c:ptCount val="6"/>
                <c:pt idx="0">
                  <c:v>6.6000000000000003E-2</c:v>
                </c:pt>
                <c:pt idx="1">
                  <c:v>8.199999999999999E-2</c:v>
                </c:pt>
                <c:pt idx="2">
                  <c:v>0.13100000000000001</c:v>
                </c:pt>
                <c:pt idx="3">
                  <c:v>0.151</c:v>
                </c:pt>
                <c:pt idx="4">
                  <c:v>0.23699999999999999</c:v>
                </c:pt>
                <c:pt idx="5">
                  <c:v>0.33299999999999996</c:v>
                </c:pt>
              </c:numCache>
            </c:numRef>
          </c:val>
          <c:extLst>
            <c:ext xmlns:c16="http://schemas.microsoft.com/office/drawing/2014/chart" uri="{C3380CC4-5D6E-409C-BE32-E72D297353CC}">
              <c16:uniqueId val="{00000002-7A03-2144-B957-A341E43DE6F0}"/>
            </c:ext>
          </c:extLst>
        </c:ser>
        <c:dLbls>
          <c:dLblPos val="inEnd"/>
          <c:showLegendKey val="0"/>
          <c:showVal val="1"/>
          <c:showCatName val="0"/>
          <c:showSerName val="0"/>
          <c:showPercent val="0"/>
          <c:showBubbleSize val="0"/>
        </c:dLbls>
        <c:gapWidth val="182"/>
        <c:axId val="1919623088"/>
        <c:axId val="1919811680"/>
      </c:barChart>
      <c:catAx>
        <c:axId val="1919623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19811680"/>
        <c:crosses val="autoZero"/>
        <c:auto val="1"/>
        <c:lblAlgn val="ctr"/>
        <c:lblOffset val="100"/>
        <c:noMultiLvlLbl val="0"/>
      </c:catAx>
      <c:valAx>
        <c:axId val="19198116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962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Brown-Forman 5 YR P/E Ratio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Data!$H$38</c:f>
              <c:strCache>
                <c:ptCount val="1"/>
                <c:pt idx="0">
                  <c:v>P/E Ratio</c:v>
                </c:pt>
              </c:strCache>
            </c:strRef>
          </c:tx>
          <c:spPr>
            <a:ln w="28575" cap="rnd">
              <a:solidFill>
                <a:schemeClr val="accent1"/>
              </a:solidFill>
              <a:round/>
            </a:ln>
            <a:effectLst/>
          </c:spPr>
          <c:marker>
            <c:symbol val="none"/>
          </c:marker>
          <c:dLbls>
            <c:dLbl>
              <c:idx val="0"/>
              <c:layout>
                <c:manualLayout>
                  <c:x val="-3.8208442694663156E-2"/>
                  <c:y val="2.7777777777777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AA-E545-A678-32D1C451F1E1}"/>
                </c:ext>
              </c:extLst>
            </c:dLbl>
            <c:dLbl>
              <c:idx val="1"/>
              <c:layout>
                <c:manualLayout>
                  <c:x val="-4.5763998250218721E-2"/>
                  <c:y val="4.6296296296296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AA-E545-A678-32D1C451F1E1}"/>
                </c:ext>
              </c:extLst>
            </c:dLbl>
            <c:dLbl>
              <c:idx val="2"/>
              <c:layout>
                <c:manualLayout>
                  <c:x val="-5.4875109361329832E-2"/>
                  <c:y val="4.166666666666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AA-E545-A678-32D1C451F1E1}"/>
                </c:ext>
              </c:extLst>
            </c:dLbl>
            <c:dLbl>
              <c:idx val="3"/>
              <c:layout>
                <c:manualLayout>
                  <c:x val="-6.8763998250218727E-2"/>
                  <c:y val="6.018518518518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AA-E545-A678-32D1C451F1E1}"/>
                </c:ext>
              </c:extLst>
            </c:dLbl>
            <c:dLbl>
              <c:idx val="4"/>
              <c:layout>
                <c:manualLayout>
                  <c:x val="-4.5763998250218825E-2"/>
                  <c:y val="4.166666666666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AA-E545-A678-32D1C451F1E1}"/>
                </c:ext>
              </c:extLst>
            </c:dLbl>
            <c:dLbl>
              <c:idx val="5"/>
              <c:layout>
                <c:manualLayout>
                  <c:x val="-5.4875109361329832E-2"/>
                  <c:y val="5.092592592592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AA-E545-A678-32D1C451F1E1}"/>
                </c:ext>
              </c:extLst>
            </c:dLbl>
            <c:dLbl>
              <c:idx val="6"/>
              <c:layout>
                <c:manualLayout>
                  <c:x val="-5.4097331583552059E-2"/>
                  <c:y val="3.7037037037037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AA-E545-A678-32D1C451F1E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Data!$G$39:$G$45</c:f>
              <c:numCache>
                <c:formatCode>General</c:formatCode>
                <c:ptCount val="7"/>
                <c:pt idx="0">
                  <c:v>2019</c:v>
                </c:pt>
                <c:pt idx="1">
                  <c:v>2020</c:v>
                </c:pt>
                <c:pt idx="2">
                  <c:v>2021</c:v>
                </c:pt>
                <c:pt idx="3">
                  <c:v>2022</c:v>
                </c:pt>
                <c:pt idx="4">
                  <c:v>2023</c:v>
                </c:pt>
                <c:pt idx="5">
                  <c:v>2024</c:v>
                </c:pt>
                <c:pt idx="6">
                  <c:v>2025</c:v>
                </c:pt>
              </c:numCache>
            </c:numRef>
          </c:cat>
          <c:val>
            <c:numRef>
              <c:f>Data!$H$39:$H$45</c:f>
              <c:numCache>
                <c:formatCode>General</c:formatCode>
                <c:ptCount val="7"/>
                <c:pt idx="0">
                  <c:v>36.130000000000003</c:v>
                </c:pt>
                <c:pt idx="1">
                  <c:v>40.6</c:v>
                </c:pt>
                <c:pt idx="2">
                  <c:v>38.67</c:v>
                </c:pt>
                <c:pt idx="3">
                  <c:v>39.94</c:v>
                </c:pt>
                <c:pt idx="4">
                  <c:v>22.3</c:v>
                </c:pt>
                <c:pt idx="5">
                  <c:v>18.96</c:v>
                </c:pt>
                <c:pt idx="6">
                  <c:v>15.4</c:v>
                </c:pt>
              </c:numCache>
            </c:numRef>
          </c:val>
          <c:smooth val="0"/>
          <c:extLst>
            <c:ext xmlns:c16="http://schemas.microsoft.com/office/drawing/2014/chart" uri="{C3380CC4-5D6E-409C-BE32-E72D297353CC}">
              <c16:uniqueId val="{00000007-48AA-E545-A678-32D1C451F1E1}"/>
            </c:ext>
          </c:extLst>
        </c:ser>
        <c:dLbls>
          <c:dLblPos val="ctr"/>
          <c:showLegendKey val="0"/>
          <c:showVal val="1"/>
          <c:showCatName val="0"/>
          <c:showSerName val="0"/>
          <c:showPercent val="0"/>
          <c:showBubbleSize val="0"/>
        </c:dLbls>
        <c:smooth val="0"/>
        <c:axId val="268592912"/>
        <c:axId val="268454224"/>
      </c:lineChart>
      <c:catAx>
        <c:axId val="26859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68454224"/>
        <c:crosses val="autoZero"/>
        <c:auto val="1"/>
        <c:lblAlgn val="ctr"/>
        <c:lblOffset val="100"/>
        <c:noMultiLvlLbl val="0"/>
      </c:catAx>
      <c:valAx>
        <c:axId val="268454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685929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12FAA-5DCA-7640-9B32-B7E24E1D646E}" type="datetimeFigureOut">
              <a:rPr lang="en-US" smtClean="0"/>
              <a:t>7/7/25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B983F-B98D-954E-8E91-48B5D7350BC7}" type="slidenum">
              <a:rPr lang="en-US" smtClean="0"/>
              <a:t>‹#›</a:t>
            </a:fld>
            <a:endParaRPr lang="en-US"/>
          </a:p>
        </p:txBody>
      </p:sp>
    </p:spTree>
    <p:extLst>
      <p:ext uri="{BB962C8B-B14F-4D97-AF65-F5344CB8AC3E}">
        <p14:creationId xmlns:p14="http://schemas.microsoft.com/office/powerpoint/2010/main" val="407724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B983F-B98D-954E-8E91-48B5D7350BC7}" type="slidenum">
              <a:rPr lang="en-US" smtClean="0"/>
              <a:t>2</a:t>
            </a:fld>
            <a:endParaRPr lang="en-US"/>
          </a:p>
        </p:txBody>
      </p:sp>
    </p:spTree>
    <p:extLst>
      <p:ext uri="{BB962C8B-B14F-4D97-AF65-F5344CB8AC3E}">
        <p14:creationId xmlns:p14="http://schemas.microsoft.com/office/powerpoint/2010/main" val="108778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7563A70-D23D-D7C3-314B-097E27A5202C}"/>
              </a:ext>
              <a:ext uri="{C183D7F6-B498-43B3-948B-1728B52AA6E4}">
                <adec:decorative xmlns:adec="http://schemas.microsoft.com/office/drawing/2017/decorative" val="1"/>
              </a:ext>
            </a:extLst>
          </p:cNvPr>
          <p:cNvSpPr/>
          <p:nvPr/>
        </p:nvSpPr>
        <p:spPr>
          <a:xfrm>
            <a:off x="0" y="1"/>
            <a:ext cx="12192000" cy="6147412"/>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1349829"/>
            <a:ext cx="12191998" cy="2124891"/>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376376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 Quote No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850854" y="929898"/>
            <a:ext cx="10944272" cy="3117995"/>
          </a:xfrm>
        </p:spPr>
        <p:txBody>
          <a:bodyPr anchor="b" anchorCtr="0">
            <a:normAutofit/>
          </a:bodyPr>
          <a:lstStyle>
            <a:lvl1pPr>
              <a:lnSpc>
                <a:spcPct val="140000"/>
              </a:lnSpc>
              <a:defRPr sz="3600" b="0" i="0" baseline="0">
                <a:solidFill>
                  <a:schemeClr val="tx1"/>
                </a:solidFill>
              </a:defRPr>
            </a:lvl1pPr>
          </a:lstStyle>
          <a:p>
            <a:r>
              <a:rPr lang="en-US"/>
              <a:t>“Click to add quote”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850853" y="4280104"/>
            <a:ext cx="10944273" cy="365126"/>
          </a:xfrm>
        </p:spPr>
        <p:txBody>
          <a:bodyPr/>
          <a:lstStyle>
            <a:lvl1pPr marL="0" indent="0">
              <a:buClr>
                <a:srgbClr val="C00000"/>
              </a:buClr>
              <a:buSzPct val="110000"/>
              <a:buNone/>
              <a:defRPr b="1"/>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Source name</a:t>
            </a:r>
          </a:p>
        </p:txBody>
      </p:sp>
      <p:sp>
        <p:nvSpPr>
          <p:cNvPr id="4" name="Content Placeholder 3">
            <a:extLst>
              <a:ext uri="{FF2B5EF4-FFF2-40B4-BE49-F238E27FC236}">
                <a16:creationId xmlns:a16="http://schemas.microsoft.com/office/drawing/2014/main" id="{FE4D1693-BD83-7256-F00D-049430687D20}"/>
              </a:ext>
            </a:extLst>
          </p:cNvPr>
          <p:cNvSpPr>
            <a:spLocks noGrp="1"/>
          </p:cNvSpPr>
          <p:nvPr>
            <p:ph sz="half" idx="22" hasCustomPrompt="1"/>
          </p:nvPr>
        </p:nvSpPr>
        <p:spPr>
          <a:xfrm>
            <a:off x="850852" y="4676732"/>
            <a:ext cx="10944271" cy="365125"/>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100"/>
            </a:lvl4pPr>
            <a:lvl5pPr marL="1828800" indent="0" algn="l">
              <a:buNone/>
              <a:defRPr sz="1100" b="0" i="0">
                <a:latin typeface="Buckeye Sans 2" pitchFamily="2" charset="77"/>
              </a:defRPr>
            </a:lvl5pPr>
          </a:lstStyle>
          <a:p>
            <a:pPr lvl="0"/>
            <a:r>
              <a:rPr lang="en-US"/>
              <a:t>Supplemental copy</a:t>
            </a:r>
          </a:p>
          <a:p>
            <a:pPr lvl="4"/>
            <a:endParaRPr lang="en-US"/>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037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 Text with Ic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2" y="1556657"/>
            <a:ext cx="4647568" cy="2024979"/>
          </a:xfrm>
        </p:spPr>
        <p:txBody>
          <a:bodyPr anchor="b"/>
          <a:lstStyle>
            <a:lvl1pPr>
              <a:defRPr>
                <a:solidFill>
                  <a:schemeClr val="accent1"/>
                </a:solidFill>
              </a:defRPr>
            </a:lvl1pPr>
          </a:lstStyle>
          <a:p>
            <a:r>
              <a:rPr lang="en-US"/>
              <a:t>Click to edit master page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385986" y="3619779"/>
            <a:ext cx="4647568"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copy</a:t>
            </a:r>
          </a:p>
        </p:txBody>
      </p:sp>
      <p:cxnSp>
        <p:nvCxnSpPr>
          <p:cNvPr id="12" name="Straight Connector 11">
            <a:extLst>
              <a:ext uri="{FF2B5EF4-FFF2-40B4-BE49-F238E27FC236}">
                <a16:creationId xmlns:a16="http://schemas.microsoft.com/office/drawing/2014/main" id="{57233CD8-5E31-4581-814D-DA09D49C1F86}"/>
              </a:ext>
              <a:ext uri="{C183D7F6-B498-43B3-948B-1728B52AA6E4}">
                <adec:decorative xmlns:adec="http://schemas.microsoft.com/office/drawing/2017/decorative" val="1"/>
              </a:ext>
            </a:extLst>
          </p:cNvPr>
          <p:cNvCxnSpPr>
            <a:cxnSpLocks/>
          </p:cNvCxnSpPr>
          <p:nvPr/>
        </p:nvCxnSpPr>
        <p:spPr>
          <a:xfrm flipV="1">
            <a:off x="5408233" y="873264"/>
            <a:ext cx="0" cy="470578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839276" y="1186651"/>
            <a:ext cx="914400" cy="914400"/>
          </a:xfrm>
        </p:spPr>
        <p:txBody>
          <a:bodyPr>
            <a:normAutofit/>
          </a:bodyPr>
          <a:lstStyle>
            <a:lvl1pPr marL="0" indent="0" algn="ctr">
              <a:buNone/>
              <a:defRPr sz="1400">
                <a:solidFill>
                  <a:schemeClr val="bg1">
                    <a:lumMod val="50000"/>
                  </a:schemeClr>
                </a:solidFill>
              </a:defRPr>
            </a:lvl1pPr>
          </a:lstStyle>
          <a:p>
            <a:r>
              <a:rPr lang="en-US"/>
              <a:t>Click icon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905270" y="1197473"/>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6905263" y="1494459"/>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5839269" y="2625206"/>
            <a:ext cx="914400" cy="914400"/>
          </a:xfrm>
        </p:spPr>
        <p:txBody>
          <a:bodyPr>
            <a:normAutofit/>
          </a:bodyPr>
          <a:lstStyle>
            <a:lvl1pPr marL="0" indent="0" algn="ctr">
              <a:buNone/>
              <a:defRPr sz="1400">
                <a:solidFill>
                  <a:schemeClr val="bg1">
                    <a:lumMod val="50000"/>
                  </a:schemeClr>
                </a:solidFill>
              </a:defRPr>
            </a:lvl1pPr>
          </a:lstStyle>
          <a:p>
            <a:r>
              <a:rPr lang="en-US"/>
              <a:t>Click icon to add picture</a:t>
            </a:r>
          </a:p>
        </p:txBody>
      </p:sp>
      <p:sp>
        <p:nvSpPr>
          <p:cNvPr id="20" name="Text Placeholder 4">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905263" y="2650316"/>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6A62EE4C-12CF-4CD9-A03E-75610F65D462}"/>
              </a:ext>
            </a:extLst>
          </p:cNvPr>
          <p:cNvSpPr>
            <a:spLocks noGrp="1"/>
          </p:cNvSpPr>
          <p:nvPr>
            <p:ph sz="half" idx="22" hasCustomPrompt="1"/>
          </p:nvPr>
        </p:nvSpPr>
        <p:spPr>
          <a:xfrm>
            <a:off x="6905256" y="2933014"/>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 copy</a:t>
            </a:r>
          </a:p>
          <a:p>
            <a:pPr lvl="4"/>
            <a:endParaRPr lang="en-US"/>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5839269" y="3984098"/>
            <a:ext cx="914400" cy="914400"/>
          </a:xfrm>
        </p:spPr>
        <p:txBody>
          <a:bodyPr>
            <a:normAutofit/>
          </a:bodyPr>
          <a:lstStyle>
            <a:lvl1pPr marL="0" indent="0" algn="ctr">
              <a:buNone/>
              <a:defRPr sz="1400">
                <a:solidFill>
                  <a:schemeClr val="bg1">
                    <a:lumMod val="50000"/>
                  </a:schemeClr>
                </a:solidFill>
              </a:defRPr>
            </a:lvl1pPr>
          </a:lstStyle>
          <a:p>
            <a:r>
              <a:rPr lang="en-US"/>
              <a:t>Click icon to add picture</a:t>
            </a:r>
          </a:p>
        </p:txBody>
      </p:sp>
      <p:sp>
        <p:nvSpPr>
          <p:cNvPr id="23" name="Text Placeholder 4">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905263" y="3994920"/>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4" name="Content Placeholder 3">
            <a:extLst>
              <a:ext uri="{FF2B5EF4-FFF2-40B4-BE49-F238E27FC236}">
                <a16:creationId xmlns:a16="http://schemas.microsoft.com/office/drawing/2014/main" id="{2A0E534F-F82F-491F-A155-625F7F13DD81}"/>
              </a:ext>
            </a:extLst>
          </p:cNvPr>
          <p:cNvSpPr>
            <a:spLocks noGrp="1"/>
          </p:cNvSpPr>
          <p:nvPr>
            <p:ph sz="half" idx="25" hasCustomPrompt="1"/>
          </p:nvPr>
        </p:nvSpPr>
        <p:spPr>
          <a:xfrm>
            <a:off x="6905256" y="4291906"/>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329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 Team 3">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29" name="Content Placeholder 3">
            <a:extLst>
              <a:ext uri="{FF2B5EF4-FFF2-40B4-BE49-F238E27FC236}">
                <a16:creationId xmlns:a16="http://schemas.microsoft.com/office/drawing/2014/main" id="{32636A59-1C4D-DB7E-7AB5-5FF3CE74F2C1}"/>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376210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376210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376210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0168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Team 6">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Title 1">
            <a:extLst>
              <a:ext uri="{FF2B5EF4-FFF2-40B4-BE49-F238E27FC236}">
                <a16:creationId xmlns:a16="http://schemas.microsoft.com/office/drawing/2014/main" id="{D8840F6E-5028-202C-488C-6E119F9F49A9}"/>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53C21450-A5C8-7AC0-18C4-F68F4E92811B}"/>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240574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240574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240574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8" name="Picture Placeholder 4">
            <a:extLst>
              <a:ext uri="{FF2B5EF4-FFF2-40B4-BE49-F238E27FC236}">
                <a16:creationId xmlns:a16="http://schemas.microsoft.com/office/drawing/2014/main" id="{8DB9D046-1452-3F52-9EF6-F1591861163B}"/>
              </a:ext>
            </a:extLst>
          </p:cNvPr>
          <p:cNvSpPr>
            <a:spLocks noGrp="1"/>
          </p:cNvSpPr>
          <p:nvPr>
            <p:ph type="pic" sz="quarter" idx="42" hasCustomPrompt="1"/>
          </p:nvPr>
        </p:nvSpPr>
        <p:spPr>
          <a:xfrm>
            <a:off x="4837311"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9" name="Text Placeholder 4">
            <a:extLst>
              <a:ext uri="{FF2B5EF4-FFF2-40B4-BE49-F238E27FC236}">
                <a16:creationId xmlns:a16="http://schemas.microsoft.com/office/drawing/2014/main" id="{99F1484B-33B4-49AF-50B3-692F9415D08D}"/>
              </a:ext>
            </a:extLst>
          </p:cNvPr>
          <p:cNvSpPr>
            <a:spLocks noGrp="1"/>
          </p:cNvSpPr>
          <p:nvPr>
            <p:ph type="body" sz="quarter" idx="43" hasCustomPrompt="1"/>
          </p:nvPr>
        </p:nvSpPr>
        <p:spPr>
          <a:xfrm>
            <a:off x="4739337" y="5290686"/>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0" name="Content Placeholder 3">
            <a:extLst>
              <a:ext uri="{FF2B5EF4-FFF2-40B4-BE49-F238E27FC236}">
                <a16:creationId xmlns:a16="http://schemas.microsoft.com/office/drawing/2014/main" id="{A8463267-4C32-C0A8-B221-D5C692958888}"/>
              </a:ext>
            </a:extLst>
          </p:cNvPr>
          <p:cNvSpPr>
            <a:spLocks noGrp="1"/>
          </p:cNvSpPr>
          <p:nvPr>
            <p:ph sz="half" idx="44" hasCustomPrompt="1"/>
          </p:nvPr>
        </p:nvSpPr>
        <p:spPr>
          <a:xfrm>
            <a:off x="4739337"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1" name="Picture Placeholder 4">
            <a:extLst>
              <a:ext uri="{FF2B5EF4-FFF2-40B4-BE49-F238E27FC236}">
                <a16:creationId xmlns:a16="http://schemas.microsoft.com/office/drawing/2014/main" id="{0F713BA4-C3F0-7266-BFA2-4EB5D9BED635}"/>
              </a:ext>
            </a:extLst>
          </p:cNvPr>
          <p:cNvSpPr>
            <a:spLocks noGrp="1"/>
          </p:cNvSpPr>
          <p:nvPr>
            <p:ph type="pic" sz="quarter" idx="45" hasCustomPrompt="1"/>
          </p:nvPr>
        </p:nvSpPr>
        <p:spPr>
          <a:xfrm>
            <a:off x="7269480"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52" name="Text Placeholder 4">
            <a:extLst>
              <a:ext uri="{FF2B5EF4-FFF2-40B4-BE49-F238E27FC236}">
                <a16:creationId xmlns:a16="http://schemas.microsoft.com/office/drawing/2014/main" id="{77A3737E-4F1C-4A60-75FE-0CD6387D447B}"/>
              </a:ext>
            </a:extLst>
          </p:cNvPr>
          <p:cNvSpPr>
            <a:spLocks noGrp="1"/>
          </p:cNvSpPr>
          <p:nvPr>
            <p:ph type="body" sz="quarter" idx="46" hasCustomPrompt="1"/>
          </p:nvPr>
        </p:nvSpPr>
        <p:spPr>
          <a:xfrm>
            <a:off x="7171506" y="5290686"/>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3" name="Content Placeholder 3">
            <a:extLst>
              <a:ext uri="{FF2B5EF4-FFF2-40B4-BE49-F238E27FC236}">
                <a16:creationId xmlns:a16="http://schemas.microsoft.com/office/drawing/2014/main" id="{1F5B1B2F-7A86-7712-D642-D31C7A449AC0}"/>
              </a:ext>
            </a:extLst>
          </p:cNvPr>
          <p:cNvSpPr>
            <a:spLocks noGrp="1"/>
          </p:cNvSpPr>
          <p:nvPr>
            <p:ph sz="half" idx="47" hasCustomPrompt="1"/>
          </p:nvPr>
        </p:nvSpPr>
        <p:spPr>
          <a:xfrm>
            <a:off x="71715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4" name="Picture Placeholder 4">
            <a:extLst>
              <a:ext uri="{FF2B5EF4-FFF2-40B4-BE49-F238E27FC236}">
                <a16:creationId xmlns:a16="http://schemas.microsoft.com/office/drawing/2014/main" id="{1AF508C4-773E-5526-D0B3-4519BA6E9F49}"/>
              </a:ext>
            </a:extLst>
          </p:cNvPr>
          <p:cNvSpPr>
            <a:spLocks noGrp="1"/>
          </p:cNvSpPr>
          <p:nvPr>
            <p:ph type="pic" sz="quarter" idx="48" hasCustomPrompt="1"/>
          </p:nvPr>
        </p:nvSpPr>
        <p:spPr>
          <a:xfrm>
            <a:off x="9707880"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55" name="Text Placeholder 4">
            <a:extLst>
              <a:ext uri="{FF2B5EF4-FFF2-40B4-BE49-F238E27FC236}">
                <a16:creationId xmlns:a16="http://schemas.microsoft.com/office/drawing/2014/main" id="{5A52EAA6-4323-C683-D3E0-0360F2401CBE}"/>
              </a:ext>
            </a:extLst>
          </p:cNvPr>
          <p:cNvSpPr>
            <a:spLocks noGrp="1"/>
          </p:cNvSpPr>
          <p:nvPr>
            <p:ph type="body" sz="quarter" idx="49" hasCustomPrompt="1"/>
          </p:nvPr>
        </p:nvSpPr>
        <p:spPr>
          <a:xfrm>
            <a:off x="9609906" y="5290686"/>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6" name="Content Placeholder 3">
            <a:extLst>
              <a:ext uri="{FF2B5EF4-FFF2-40B4-BE49-F238E27FC236}">
                <a16:creationId xmlns:a16="http://schemas.microsoft.com/office/drawing/2014/main" id="{ED840ECE-E392-54F4-E5E0-09C6BAC5F6FA}"/>
              </a:ext>
            </a:extLst>
          </p:cNvPr>
          <p:cNvSpPr>
            <a:spLocks noGrp="1"/>
          </p:cNvSpPr>
          <p:nvPr>
            <p:ph sz="half" idx="50" hasCustomPrompt="1"/>
          </p:nvPr>
        </p:nvSpPr>
        <p:spPr>
          <a:xfrm>
            <a:off x="96099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54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1 Full Pa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81000" y="381000"/>
            <a:ext cx="11414127" cy="5766413"/>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07084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1 Wid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3" y="272592"/>
            <a:ext cx="4175127" cy="1557660"/>
          </a:xfrm>
        </p:spPr>
        <p:txBody>
          <a:bodyPr vert="horz" lIns="91440" tIns="45720" rIns="91440" bIns="45720" rtlCol="0" anchor="b">
            <a:normAutofit/>
          </a:bodyPr>
          <a:lstStyle>
            <a:lvl1pPr>
              <a:defRPr lang="en-US"/>
            </a:lvl1pPr>
          </a:lstStyle>
          <a:p>
            <a:pPr lvl="0"/>
            <a:r>
              <a:rPr lang="en-US"/>
              <a:t>Add your slide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4771571" y="546912"/>
            <a:ext cx="7023556" cy="1557660"/>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96873" y="2278743"/>
            <a:ext cx="11398254" cy="3868669"/>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5957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 1 Lar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0" name="Title 1">
            <a:extLst>
              <a:ext uri="{FF2B5EF4-FFF2-40B4-BE49-F238E27FC236}">
                <a16:creationId xmlns:a16="http://schemas.microsoft.com/office/drawing/2014/main" id="{DD6DB94C-2BA1-25B7-2E42-3F62C5C50517}"/>
              </a:ext>
            </a:extLst>
          </p:cNvPr>
          <p:cNvSpPr>
            <a:spLocks noGrp="1"/>
          </p:cNvSpPr>
          <p:nvPr>
            <p:ph type="title" hasCustomPrompt="1"/>
          </p:nvPr>
        </p:nvSpPr>
        <p:spPr>
          <a:xfrm>
            <a:off x="396874" y="1214845"/>
            <a:ext cx="4175126" cy="2057636"/>
          </a:xfrm>
        </p:spPr>
        <p:txBody>
          <a:bodyPr anchor="b"/>
          <a:lstStyle>
            <a:lvl1pPr>
              <a:defRPr>
                <a:solidFill>
                  <a:schemeClr val="accent1"/>
                </a:solidFill>
              </a:defRPr>
            </a:lvl1pPr>
          </a:lstStyle>
          <a:p>
            <a:r>
              <a:rPr lang="en-US"/>
              <a:t>Click to edit master page</a:t>
            </a:r>
          </a:p>
        </p:txBody>
      </p:sp>
      <p:sp>
        <p:nvSpPr>
          <p:cNvPr id="11" name="Content Placeholder 3">
            <a:extLst>
              <a:ext uri="{FF2B5EF4-FFF2-40B4-BE49-F238E27FC236}">
                <a16:creationId xmlns:a16="http://schemas.microsoft.com/office/drawing/2014/main" id="{007A25B4-BF25-2EB3-833F-C53135D04762}"/>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6" name="Content Placeholder 5">
            <a:extLst>
              <a:ext uri="{FF2B5EF4-FFF2-40B4-BE49-F238E27FC236}">
                <a16:creationId xmlns:a16="http://schemas.microsoft.com/office/drawing/2014/main" id="{F9AB3712-421D-4D44-A208-FCFD9F142B33}"/>
              </a:ext>
            </a:extLst>
          </p:cNvPr>
          <p:cNvSpPr>
            <a:spLocks noGrp="1"/>
          </p:cNvSpPr>
          <p:nvPr>
            <p:ph sz="quarter" idx="15" hasCustomPrompt="1"/>
          </p:nvPr>
        </p:nvSpPr>
        <p:spPr>
          <a:xfrm>
            <a:off x="4855028" y="365125"/>
            <a:ext cx="6940099" cy="5683025"/>
          </a:xfrm>
        </p:spPr>
        <p:txBody>
          <a:bodyPr anchor="ctr">
            <a:normAutofit/>
          </a:bodyPr>
          <a:lstStyle>
            <a:lvl1pPr marL="0" indent="0" algn="ctr">
              <a:buNone/>
              <a:defRPr sz="1800">
                <a:solidFill>
                  <a:schemeClr val="bg1">
                    <a:lumMod val="50000"/>
                  </a:schemeClr>
                </a:solidFill>
              </a:defRPr>
            </a:lvl1pPr>
          </a:lstStyle>
          <a:p>
            <a:pPr lvl="0"/>
            <a:r>
              <a:rPr lang="en-US"/>
              <a:t>Click to add a chart or table</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5832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 1 Tall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7" name="Title 1">
            <a:extLst>
              <a:ext uri="{FF2B5EF4-FFF2-40B4-BE49-F238E27FC236}">
                <a16:creationId xmlns:a16="http://schemas.microsoft.com/office/drawing/2014/main" id="{C1FDC804-E7FE-7C50-C943-67092224674F}"/>
              </a:ext>
            </a:extLst>
          </p:cNvPr>
          <p:cNvSpPr>
            <a:spLocks noGrp="1"/>
          </p:cNvSpPr>
          <p:nvPr>
            <p:ph type="title" hasCustomPrompt="1"/>
          </p:nvPr>
        </p:nvSpPr>
        <p:spPr>
          <a:xfrm>
            <a:off x="1588982" y="1088571"/>
            <a:ext cx="4507018" cy="2035865"/>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93800667-0B00-7C89-1FA5-FF679669B42C}"/>
              </a:ext>
            </a:extLst>
          </p:cNvPr>
          <p:cNvSpPr>
            <a:spLocks noGrp="1"/>
          </p:cNvSpPr>
          <p:nvPr>
            <p:ph sz="half" idx="2" hasCustomPrompt="1"/>
          </p:nvPr>
        </p:nvSpPr>
        <p:spPr>
          <a:xfrm>
            <a:off x="1588982" y="3162581"/>
            <a:ext cx="4507018" cy="2428368"/>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hasCustomPrompt="1"/>
          </p:nvPr>
        </p:nvSpPr>
        <p:spPr>
          <a:xfrm>
            <a:off x="6292826" y="365126"/>
            <a:ext cx="4480151" cy="5683024"/>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660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3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5" name="Title 1">
            <a:extLst>
              <a:ext uri="{FF2B5EF4-FFF2-40B4-BE49-F238E27FC236}">
                <a16:creationId xmlns:a16="http://schemas.microsoft.com/office/drawing/2014/main" id="{E79F3245-5C19-491B-A3C7-0953BE94EC5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29" name="Content Placeholder 3">
            <a:extLst>
              <a:ext uri="{FF2B5EF4-FFF2-40B4-BE49-F238E27FC236}">
                <a16:creationId xmlns:a16="http://schemas.microsoft.com/office/drawing/2014/main" id="{E1ED6957-2F68-AC1E-7E2F-65AD6BFD944E}"/>
              </a:ext>
            </a:extLst>
          </p:cNvPr>
          <p:cNvSpPr>
            <a:spLocks noGrp="1"/>
          </p:cNvSpPr>
          <p:nvPr>
            <p:ph sz="half" idx="13" hasCustomPrompt="1"/>
          </p:nvPr>
        </p:nvSpPr>
        <p:spPr>
          <a:xfrm>
            <a:off x="407758" y="3055909"/>
            <a:ext cx="4164242" cy="2428368"/>
          </a:xfrm>
        </p:spPr>
        <p:txBody>
          <a:bodyPr>
            <a:normAutofit/>
          </a:bodyPr>
          <a:lstStyle>
            <a:lvl1pPr marL="0" indent="0">
              <a:buNone/>
              <a:defRPr sz="2400"/>
            </a:lvl1pPr>
            <a:lvl2pPr marL="466725" indent="-228600">
              <a:buClr>
                <a:srgbClr val="C00000"/>
              </a:buClr>
              <a:buSzPct val="110000"/>
              <a:buFont typeface="Arial" panose="020B0604020202020204" pitchFamily="34" charset="0"/>
              <a:buChar char="•"/>
              <a:tabLst/>
              <a:defRPr sz="2000"/>
            </a:lvl2pPr>
            <a:lvl3pPr marL="922338" indent="-228600">
              <a:buClr>
                <a:srgbClr val="C00000"/>
              </a:buClr>
              <a:buSzPct val="90000"/>
              <a:buFont typeface="Courier New" panose="02070309020205020404" pitchFamily="49" charset="0"/>
              <a:buChar char="o"/>
              <a:tabLst/>
              <a:defRPr sz="1800"/>
            </a:lvl3pPr>
            <a:lvl4pPr marL="1485900" indent="-227013">
              <a:buFont typeface="Arial" panose="020B0604020202020204" pitchFamily="34" charset="0"/>
              <a:buChar char="•"/>
              <a:tabLst/>
              <a:defRPr sz="1600"/>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4839788" y="351320"/>
            <a:ext cx="6955340" cy="2903509"/>
          </a:xfrm>
        </p:spPr>
        <p:txBody>
          <a:bodyPr/>
          <a:lstStyle/>
          <a:p>
            <a:r>
              <a:rPr lang="en-US"/>
              <a:t>Click icon to add picture</a:t>
            </a:r>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4839787" y="3407229"/>
            <a:ext cx="3339392" cy="2648784"/>
          </a:xfrm>
        </p:spPr>
        <p:txBody>
          <a:bodyPr/>
          <a:lstStyle/>
          <a:p>
            <a:r>
              <a:rPr lang="en-US"/>
              <a:t>Click icon to add picture</a:t>
            </a:r>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8346564" y="3418114"/>
            <a:ext cx="3448563" cy="2637900"/>
          </a:xfrm>
        </p:spPr>
        <p:txBody>
          <a:bodyPr/>
          <a:lstStyle/>
          <a:p>
            <a:r>
              <a:rPr lang="en-US"/>
              <a:t>Click icon to add picture</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543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 4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4" name="Title 1">
            <a:extLst>
              <a:ext uri="{FF2B5EF4-FFF2-40B4-BE49-F238E27FC236}">
                <a16:creationId xmlns:a16="http://schemas.microsoft.com/office/drawing/2014/main" id="{B06323A5-7CBF-8649-525A-F19330DD138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16" name="Content Placeholder 3">
            <a:extLst>
              <a:ext uri="{FF2B5EF4-FFF2-40B4-BE49-F238E27FC236}">
                <a16:creationId xmlns:a16="http://schemas.microsoft.com/office/drawing/2014/main" id="{40A089E6-0B67-BC9B-0FB9-8827CB3BD7B5}"/>
              </a:ext>
            </a:extLst>
          </p:cNvPr>
          <p:cNvSpPr>
            <a:spLocks noGrp="1"/>
          </p:cNvSpPr>
          <p:nvPr>
            <p:ph sz="half" idx="13" hasCustomPrompt="1"/>
          </p:nvPr>
        </p:nvSpPr>
        <p:spPr>
          <a:xfrm>
            <a:off x="407758" y="3055909"/>
            <a:ext cx="4164242" cy="2428368"/>
          </a:xfrm>
        </p:spPr>
        <p:txBody>
          <a:bodyPr>
            <a:normAutofit/>
          </a:bodyPr>
          <a:lstStyle>
            <a:lvl1pPr marL="0" indent="0">
              <a:buNone/>
              <a:defRPr sz="2400">
                <a:solidFill>
                  <a:schemeClr val="tx1"/>
                </a:solidFill>
              </a:defRPr>
            </a:lvl1pPr>
            <a:lvl2pPr marL="466725" indent="-228600">
              <a:buClr>
                <a:srgbClr val="C00000"/>
              </a:buClr>
              <a:buSzPct val="110000"/>
              <a:buFont typeface="Arial" panose="020B0604020202020204" pitchFamily="34" charset="0"/>
              <a:buChar char="•"/>
              <a:tabLst/>
              <a:defRPr sz="2000">
                <a:solidFill>
                  <a:schemeClr val="tx1"/>
                </a:solidFill>
              </a:defRPr>
            </a:lvl2pPr>
            <a:lvl3pPr marL="922338" indent="-228600">
              <a:buClr>
                <a:srgbClr val="C00000"/>
              </a:buClr>
              <a:buSzPct val="90000"/>
              <a:buFont typeface="Courier New" panose="02070309020205020404" pitchFamily="49" charset="0"/>
              <a:buChar char="o"/>
              <a:tabLst/>
              <a:defRPr sz="1800">
                <a:solidFill>
                  <a:schemeClr val="tx1"/>
                </a:solidFill>
              </a:defRPr>
            </a:lvl3pPr>
            <a:lvl4pPr marL="1485900" indent="-227013">
              <a:buFont typeface="Arial" panose="020B0604020202020204" pitchFamily="34" charset="0"/>
              <a:buChar char="•"/>
              <a:tabLst/>
              <a:defRPr sz="1600">
                <a:solidFill>
                  <a:schemeClr val="tx1"/>
                </a:solidFill>
              </a:defRPr>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865914" y="405748"/>
            <a:ext cx="2150384" cy="2648784"/>
          </a:xfrm>
        </p:spPr>
        <p:txBody>
          <a:bodyPr/>
          <a:lstStyle/>
          <a:p>
            <a:r>
              <a:rPr lang="en-US"/>
              <a:t>Click icon to add picture</a:t>
            </a:r>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185027" y="416633"/>
            <a:ext cx="2220685" cy="2637900"/>
          </a:xfrm>
        </p:spPr>
        <p:txBody>
          <a:bodyPr/>
          <a:lstStyle/>
          <a:p>
            <a:r>
              <a:rPr lang="en-US"/>
              <a:t>Click icon to add picture</a:t>
            </a:r>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74442" y="416633"/>
            <a:ext cx="2220685" cy="2637900"/>
          </a:xfrm>
        </p:spPr>
        <p:txBody>
          <a:bodyPr/>
          <a:lstStyle/>
          <a:p>
            <a:r>
              <a:rPr lang="en-US"/>
              <a:t>Click icon to add picture</a:t>
            </a:r>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865914" y="3206932"/>
            <a:ext cx="6940099" cy="2925281"/>
          </a:xfrm>
        </p:spPr>
        <p:txBody>
          <a:bodyPr/>
          <a:lstStyle/>
          <a:p>
            <a:r>
              <a:rPr lang="en-US"/>
              <a:t>Click icon to add picture</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706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0" y="1349829"/>
            <a:ext cx="12191999" cy="2124891"/>
          </a:xfrm>
          <a:noFill/>
        </p:spPr>
        <p:txBody>
          <a:bodyPr lIns="365760" anchor="b" anchorCtr="0">
            <a:normAutofit/>
          </a:bodyPr>
          <a:lstStyle>
            <a:lvl1pPr algn="l">
              <a:defRPr sz="5500"/>
            </a:lvl1pPr>
          </a:lstStyle>
          <a:p>
            <a:r>
              <a:rPr lang="en-US"/>
              <a:t>Click to edit master page title</a:t>
            </a:r>
          </a:p>
        </p:txBody>
      </p:sp>
      <p:sp>
        <p:nvSpPr>
          <p:cNvPr id="3" name="Text Placeholder 2">
            <a:extLst>
              <a:ext uri="{FF2B5EF4-FFF2-40B4-BE49-F238E27FC236}">
                <a16:creationId xmlns:a16="http://schemas.microsoft.com/office/drawing/2014/main" id="{FDDA1891-4F18-21D3-C42B-C393E26C9248}"/>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182881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ntent - 7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96873" y="427519"/>
            <a:ext cx="4469041" cy="2961495"/>
          </a:xfrm>
        </p:spPr>
        <p:txBody>
          <a:bodyPr/>
          <a:lstStyle/>
          <a:p>
            <a:r>
              <a:rPr lang="en-US"/>
              <a:t>Click icon to add picture</a:t>
            </a:r>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396873" y="3483429"/>
            <a:ext cx="2150384" cy="2648784"/>
          </a:xfrm>
        </p:spPr>
        <p:txBody>
          <a:bodyPr/>
          <a:lstStyle/>
          <a:p>
            <a:r>
              <a:rPr lang="en-US"/>
              <a:t>Click icon to add picture</a:t>
            </a:r>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2645229" y="3494314"/>
            <a:ext cx="2220685" cy="2637900"/>
          </a:xfrm>
        </p:spPr>
        <p:txBody>
          <a:bodyPr/>
          <a:lstStyle/>
          <a:p>
            <a:r>
              <a:rPr lang="en-US"/>
              <a:t>Click icon to add picture</a:t>
            </a:r>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968240" y="3170718"/>
            <a:ext cx="6785521" cy="2961495"/>
          </a:xfrm>
        </p:spPr>
        <p:txBody>
          <a:bodyPr/>
          <a:lstStyle/>
          <a:p>
            <a:r>
              <a:rPr lang="en-US"/>
              <a:t>Click icon to add picture</a:t>
            </a:r>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968240" y="436228"/>
            <a:ext cx="2150384" cy="2648784"/>
          </a:xfrm>
        </p:spPr>
        <p:txBody>
          <a:bodyPr/>
          <a:lstStyle/>
          <a:p>
            <a:r>
              <a:rPr lang="en-US"/>
              <a:t>Click icon to add picture</a:t>
            </a:r>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216596" y="447113"/>
            <a:ext cx="2220685" cy="2637900"/>
          </a:xfrm>
        </p:spPr>
        <p:txBody>
          <a:bodyPr/>
          <a:lstStyle/>
          <a:p>
            <a:r>
              <a:rPr lang="en-US"/>
              <a:t>Click icon to add picture</a:t>
            </a:r>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33076" y="447113"/>
            <a:ext cx="2220685" cy="2637900"/>
          </a:xfrm>
        </p:spPr>
        <p:txBody>
          <a:bodyPr/>
          <a:lstStyle/>
          <a:p>
            <a:r>
              <a:rPr lang="en-US"/>
              <a:t>Click icon to add picture</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331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F5652-5F8D-4F3B-BE45-6F2FE0F564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9797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4500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220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4362996"/>
            <a:ext cx="12191998" cy="1066800"/>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320040" y="5394960"/>
            <a:ext cx="11475085"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8" name="Picture Placeholder 4">
            <a:extLst>
              <a:ext uri="{FF2B5EF4-FFF2-40B4-BE49-F238E27FC236}">
                <a16:creationId xmlns:a16="http://schemas.microsoft.com/office/drawing/2014/main" id="{16CC2C9D-C02A-BAE3-2704-C31FEC3DB5A0}"/>
              </a:ext>
            </a:extLst>
          </p:cNvPr>
          <p:cNvSpPr>
            <a:spLocks noGrp="1"/>
          </p:cNvSpPr>
          <p:nvPr>
            <p:ph type="pic" sz="quarter" idx="14" hasCustomPrompt="1"/>
          </p:nvPr>
        </p:nvSpPr>
        <p:spPr>
          <a:xfrm>
            <a:off x="0" y="0"/>
            <a:ext cx="12191998" cy="4297680"/>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Tree>
    <p:extLst>
      <p:ext uri="{BB962C8B-B14F-4D97-AF65-F5344CB8AC3E}">
        <p14:creationId xmlns:p14="http://schemas.microsoft.com/office/powerpoint/2010/main" val="194360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Slide Dark Gra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3F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0981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Title Slide Light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tx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5379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Slide Scarle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4609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Text 1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1" name="Text Placeholder 4">
            <a:extLst>
              <a:ext uri="{FF2B5EF4-FFF2-40B4-BE49-F238E27FC236}">
                <a16:creationId xmlns:a16="http://schemas.microsoft.com/office/drawing/2014/main" id="{AD145B43-FC71-CFED-BAD0-9399BDDCE1E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396873" y="2074421"/>
            <a:ext cx="11398254" cy="4015454"/>
          </a:xfrm>
        </p:spPr>
        <p:txBody>
          <a:bodyPr/>
          <a:lstStyle>
            <a:lvl1pPr marL="0" indent="0">
              <a:buClr>
                <a:srgbClr val="C00000"/>
              </a:buClr>
              <a:buSzPct val="110000"/>
              <a:buNone/>
              <a:defRPr/>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Click to edit first level copy</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213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ext 3 Colum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2" name="Title 1">
            <a:extLst>
              <a:ext uri="{FF2B5EF4-FFF2-40B4-BE49-F238E27FC236}">
                <a16:creationId xmlns:a16="http://schemas.microsoft.com/office/drawing/2014/main" id="{B338790D-1034-D042-D3C2-3BF8915C99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3" name="Text Placeholder 4">
            <a:extLst>
              <a:ext uri="{FF2B5EF4-FFF2-40B4-BE49-F238E27FC236}">
                <a16:creationId xmlns:a16="http://schemas.microsoft.com/office/drawing/2014/main" id="{89F7AB1A-7858-0364-53A6-E5039FF0E0C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Text Placeholder 2">
            <a:extLst>
              <a:ext uri="{FF2B5EF4-FFF2-40B4-BE49-F238E27FC236}">
                <a16:creationId xmlns:a16="http://schemas.microsoft.com/office/drawing/2014/main" id="{DD110778-4DA8-45B3-97ED-ECBE5C60858E}"/>
              </a:ext>
            </a:extLst>
          </p:cNvPr>
          <p:cNvSpPr>
            <a:spLocks noGrp="1"/>
          </p:cNvSpPr>
          <p:nvPr>
            <p:ph type="body" idx="1" hasCustomPrompt="1"/>
          </p:nvPr>
        </p:nvSpPr>
        <p:spPr>
          <a:xfrm>
            <a:off x="83978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839788"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4" name="Straight Connector 13">
            <a:extLst>
              <a:ext uri="{FF2B5EF4-FFF2-40B4-BE49-F238E27FC236}">
                <a16:creationId xmlns:a16="http://schemas.microsoft.com/office/drawing/2014/main" id="{6240F89D-2F52-4A06-A26B-F81A4CCA049C}"/>
              </a:ext>
              <a:ext uri="{C183D7F6-B498-43B3-948B-1728B52AA6E4}">
                <adec:decorative xmlns:adec="http://schemas.microsoft.com/office/drawing/2017/decorative" val="1"/>
              </a:ext>
            </a:extLst>
          </p:cNvPr>
          <p:cNvCxnSpPr>
            <a:cxnSpLocks/>
          </p:cNvCxnSpPr>
          <p:nvPr/>
        </p:nvCxnSpPr>
        <p:spPr>
          <a:xfrm flipV="1">
            <a:off x="4246764"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891D34A-06A7-6398-2C15-8309625A99B2}"/>
              </a:ext>
            </a:extLst>
          </p:cNvPr>
          <p:cNvSpPr>
            <a:spLocks noGrp="1"/>
          </p:cNvSpPr>
          <p:nvPr>
            <p:ph type="body" idx="13" hasCustomPrompt="1"/>
          </p:nvPr>
        </p:nvSpPr>
        <p:spPr>
          <a:xfrm>
            <a:off x="447402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0" name="Content Placeholder 3">
            <a:extLst>
              <a:ext uri="{FF2B5EF4-FFF2-40B4-BE49-F238E27FC236}">
                <a16:creationId xmlns:a16="http://schemas.microsoft.com/office/drawing/2014/main" id="{14F904E5-9900-1D9E-FED4-2AA7BBADCA7F}"/>
              </a:ext>
            </a:extLst>
          </p:cNvPr>
          <p:cNvSpPr>
            <a:spLocks noGrp="1"/>
          </p:cNvSpPr>
          <p:nvPr>
            <p:ph sz="half" idx="18" hasCustomPrompt="1"/>
          </p:nvPr>
        </p:nvSpPr>
        <p:spPr>
          <a:xfrm>
            <a:off x="4452256"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5" name="Straight Connector 14">
            <a:extLst>
              <a:ext uri="{FF2B5EF4-FFF2-40B4-BE49-F238E27FC236}">
                <a16:creationId xmlns:a16="http://schemas.microsoft.com/office/drawing/2014/main" id="{46615C9D-EE6C-4B25-8C7B-BD41495EDEDC}"/>
              </a:ext>
              <a:ext uri="{C183D7F6-B498-43B3-948B-1728B52AA6E4}">
                <adec:decorative xmlns:adec="http://schemas.microsoft.com/office/drawing/2017/decorative" val="1"/>
              </a:ext>
            </a:extLst>
          </p:cNvPr>
          <p:cNvCxnSpPr>
            <a:cxnSpLocks/>
          </p:cNvCxnSpPr>
          <p:nvPr/>
        </p:nvCxnSpPr>
        <p:spPr>
          <a:xfrm flipV="1">
            <a:off x="7915362"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8E4D3FC-41C9-D578-F008-6630E7FFA4E6}"/>
              </a:ext>
            </a:extLst>
          </p:cNvPr>
          <p:cNvSpPr>
            <a:spLocks noGrp="1"/>
          </p:cNvSpPr>
          <p:nvPr>
            <p:ph type="body" idx="15" hasCustomPrompt="1"/>
          </p:nvPr>
        </p:nvSpPr>
        <p:spPr>
          <a:xfrm>
            <a:off x="8153400"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9C53F21D-CA93-9B93-4A6E-8255D9511D03}"/>
              </a:ext>
            </a:extLst>
          </p:cNvPr>
          <p:cNvSpPr>
            <a:spLocks noGrp="1"/>
          </p:cNvSpPr>
          <p:nvPr>
            <p:ph sz="half" idx="19" hasCustomPrompt="1"/>
          </p:nvPr>
        </p:nvSpPr>
        <p:spPr>
          <a:xfrm>
            <a:off x="8142514"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546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 Text with Statistic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25" name="Title 1">
            <a:extLst>
              <a:ext uri="{FF2B5EF4-FFF2-40B4-BE49-F238E27FC236}">
                <a16:creationId xmlns:a16="http://schemas.microsoft.com/office/drawing/2014/main" id="{784EC54A-1238-054A-B123-4E089148A0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2" name="Text Placeholder 4">
            <a:extLst>
              <a:ext uri="{FF2B5EF4-FFF2-40B4-BE49-F238E27FC236}">
                <a16:creationId xmlns:a16="http://schemas.microsoft.com/office/drawing/2014/main" id="{368B3D21-7A3E-9FD3-2561-1B65C1C3E8F4}"/>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8" name="Text Placeholder 7">
            <a:extLst>
              <a:ext uri="{FF2B5EF4-FFF2-40B4-BE49-F238E27FC236}">
                <a16:creationId xmlns:a16="http://schemas.microsoft.com/office/drawing/2014/main" id="{95C1AF12-65D7-4CCC-B876-272178DEF7BB}"/>
              </a:ext>
            </a:extLst>
          </p:cNvPr>
          <p:cNvSpPr>
            <a:spLocks noGrp="1"/>
          </p:cNvSpPr>
          <p:nvPr>
            <p:ph type="body" sz="quarter" idx="13" hasCustomPrompt="1"/>
          </p:nvPr>
        </p:nvSpPr>
        <p:spPr>
          <a:xfrm>
            <a:off x="815975"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2" name="Text Placeholder 4">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15983" y="3744683"/>
            <a:ext cx="3200400" cy="598641"/>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13" name="Content Placeholder 3">
            <a:extLst>
              <a:ext uri="{FF2B5EF4-FFF2-40B4-BE49-F238E27FC236}">
                <a16:creationId xmlns:a16="http://schemas.microsoft.com/office/drawing/2014/main" id="{C921F103-A52D-4BF8-A426-261D45BC06E9}"/>
              </a:ext>
            </a:extLst>
          </p:cNvPr>
          <p:cNvSpPr>
            <a:spLocks noGrp="1"/>
          </p:cNvSpPr>
          <p:nvPr>
            <p:ph sz="half" idx="22" hasCustomPrompt="1"/>
          </p:nvPr>
        </p:nvSpPr>
        <p:spPr>
          <a:xfrm>
            <a:off x="815976"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b="0" i="0">
                <a:latin typeface="Buckeye Sans 2" pitchFamily="2" charset="77"/>
              </a:defRPr>
            </a:lvl5pPr>
          </a:lstStyle>
          <a:p>
            <a:pPr lvl="0"/>
            <a:r>
              <a:rPr lang="en-US"/>
              <a:t>Click to edit supplemental copy</a:t>
            </a:r>
          </a:p>
          <a:p>
            <a:pPr lvl="4"/>
            <a:endParaRPr lang="en-US"/>
          </a:p>
        </p:txBody>
      </p:sp>
      <p:sp>
        <p:nvSpPr>
          <p:cNvPr id="3" name="Text Placeholder 4">
            <a:extLst>
              <a:ext uri="{FF2B5EF4-FFF2-40B4-BE49-F238E27FC236}">
                <a16:creationId xmlns:a16="http://schemas.microsoft.com/office/drawing/2014/main" id="{EB0FA1DA-3E46-56DA-3A0F-C2F4894C2D4E}"/>
              </a:ext>
            </a:extLst>
          </p:cNvPr>
          <p:cNvSpPr>
            <a:spLocks noGrp="1"/>
          </p:cNvSpPr>
          <p:nvPr>
            <p:ph type="body" sz="quarter" idx="30" hasCustomPrompt="1"/>
          </p:nvPr>
        </p:nvSpPr>
        <p:spPr>
          <a:xfrm>
            <a:off x="815975"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17" name="Text Placeholder 7">
            <a:extLst>
              <a:ext uri="{FF2B5EF4-FFF2-40B4-BE49-F238E27FC236}">
                <a16:creationId xmlns:a16="http://schemas.microsoft.com/office/drawing/2014/main" id="{47B445D7-04D9-4518-A91A-395D959AA54D}"/>
              </a:ext>
            </a:extLst>
          </p:cNvPr>
          <p:cNvSpPr>
            <a:spLocks noGrp="1"/>
          </p:cNvSpPr>
          <p:nvPr>
            <p:ph type="body" sz="quarter" idx="23" hasCustomPrompt="1"/>
          </p:nvPr>
        </p:nvSpPr>
        <p:spPr>
          <a:xfrm>
            <a:off x="4362024"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9" name="Text Placeholder 4">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362032" y="3755569"/>
            <a:ext cx="3200400" cy="587755"/>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0" name="Content Placeholder 3">
            <a:extLst>
              <a:ext uri="{FF2B5EF4-FFF2-40B4-BE49-F238E27FC236}">
                <a16:creationId xmlns:a16="http://schemas.microsoft.com/office/drawing/2014/main" id="{9B83ED64-7985-4721-920B-54BC42A5E1D7}"/>
              </a:ext>
            </a:extLst>
          </p:cNvPr>
          <p:cNvSpPr>
            <a:spLocks noGrp="1"/>
          </p:cNvSpPr>
          <p:nvPr>
            <p:ph sz="half" idx="25" hasCustomPrompt="1"/>
          </p:nvPr>
        </p:nvSpPr>
        <p:spPr>
          <a:xfrm>
            <a:off x="4362025"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4" name="Text Placeholder 4">
            <a:extLst>
              <a:ext uri="{FF2B5EF4-FFF2-40B4-BE49-F238E27FC236}">
                <a16:creationId xmlns:a16="http://schemas.microsoft.com/office/drawing/2014/main" id="{E8DDA1D2-D91C-4DA3-7F82-2C47CE653FD3}"/>
              </a:ext>
            </a:extLst>
          </p:cNvPr>
          <p:cNvSpPr>
            <a:spLocks noGrp="1"/>
          </p:cNvSpPr>
          <p:nvPr>
            <p:ph type="body" sz="quarter" idx="31" hasCustomPrompt="1"/>
          </p:nvPr>
        </p:nvSpPr>
        <p:spPr>
          <a:xfrm>
            <a:off x="4365086"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21" name="Text Placeholder 7">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08066"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23" name="Text Placeholder 4">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08074" y="3766455"/>
            <a:ext cx="3200400" cy="576869"/>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4" name="Content Placeholder 3">
            <a:extLst>
              <a:ext uri="{FF2B5EF4-FFF2-40B4-BE49-F238E27FC236}">
                <a16:creationId xmlns:a16="http://schemas.microsoft.com/office/drawing/2014/main" id="{B8429F79-518E-407C-8FF2-83D7C7D801FD}"/>
              </a:ext>
            </a:extLst>
          </p:cNvPr>
          <p:cNvSpPr>
            <a:spLocks noGrp="1"/>
          </p:cNvSpPr>
          <p:nvPr>
            <p:ph sz="half" idx="28" hasCustomPrompt="1"/>
          </p:nvPr>
        </p:nvSpPr>
        <p:spPr>
          <a:xfrm>
            <a:off x="7908067"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7" name="Text Placeholder 4">
            <a:extLst>
              <a:ext uri="{FF2B5EF4-FFF2-40B4-BE49-F238E27FC236}">
                <a16:creationId xmlns:a16="http://schemas.microsoft.com/office/drawing/2014/main" id="{04307938-5206-7658-371A-FABCB8A01B4F}"/>
              </a:ext>
            </a:extLst>
          </p:cNvPr>
          <p:cNvSpPr>
            <a:spLocks noGrp="1"/>
          </p:cNvSpPr>
          <p:nvPr>
            <p:ph type="body" sz="quarter" idx="32" hasCustomPrompt="1"/>
          </p:nvPr>
        </p:nvSpPr>
        <p:spPr>
          <a:xfrm>
            <a:off x="7914198"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781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88F603-DAEE-420E-95E6-F502567586B3}"/>
              </a:ext>
            </a:extLst>
          </p:cNvPr>
          <p:cNvSpPr>
            <a:spLocks noGrp="1"/>
          </p:cNvSpPr>
          <p:nvPr>
            <p:ph type="sldNum" sz="quarter" idx="4"/>
          </p:nvPr>
        </p:nvSpPr>
        <p:spPr>
          <a:xfrm>
            <a:off x="11297749" y="6304801"/>
            <a:ext cx="497378" cy="365125"/>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fld id="{330EA680-D336-4FF7-8B7A-9848BB0A1C32}" type="slidenum">
              <a:rPr lang="en-US" smtClean="0"/>
              <a:t>‹#›</a:t>
            </a:fld>
            <a:endParaRPr lang="en-US"/>
          </a:p>
        </p:txBody>
      </p:sp>
      <p:sp>
        <p:nvSpPr>
          <p:cNvPr id="2" name="Title Placeholder 1">
            <a:extLst>
              <a:ext uri="{FF2B5EF4-FFF2-40B4-BE49-F238E27FC236}">
                <a16:creationId xmlns:a16="http://schemas.microsoft.com/office/drawing/2014/main" id="{1FBEA513-5076-4D62-8F85-69A918D7EFA4}"/>
              </a:ext>
            </a:extLst>
          </p:cNvPr>
          <p:cNvSpPr>
            <a:spLocks noGrp="1"/>
          </p:cNvSpPr>
          <p:nvPr>
            <p:ph type="title"/>
          </p:nvPr>
        </p:nvSpPr>
        <p:spPr>
          <a:xfrm>
            <a:off x="407759" y="365125"/>
            <a:ext cx="11387368" cy="1325563"/>
          </a:xfrm>
          <a:prstGeom prst="rect">
            <a:avLst/>
          </a:prstGeom>
        </p:spPr>
        <p:txBody>
          <a:bodyPr vert="horz" lIns="91440" tIns="45720" rIns="91440" bIns="45720" rtlCol="0" anchor="t">
            <a:normAutofit/>
          </a:bodyPr>
          <a:lstStyle/>
          <a:p>
            <a:r>
              <a:rPr lang="en-US"/>
              <a:t>Click to edit master page title</a:t>
            </a:r>
          </a:p>
        </p:txBody>
      </p:sp>
      <p:sp>
        <p:nvSpPr>
          <p:cNvPr id="3" name="Text Placeholder 2">
            <a:extLst>
              <a:ext uri="{FF2B5EF4-FFF2-40B4-BE49-F238E27FC236}">
                <a16:creationId xmlns:a16="http://schemas.microsoft.com/office/drawing/2014/main" id="{BB1855A3-A75E-4A34-A5A1-1B324FA10EF0}"/>
              </a:ext>
            </a:extLst>
          </p:cNvPr>
          <p:cNvSpPr>
            <a:spLocks noGrp="1"/>
          </p:cNvSpPr>
          <p:nvPr>
            <p:ph type="body" idx="1"/>
          </p:nvPr>
        </p:nvSpPr>
        <p:spPr>
          <a:xfrm>
            <a:off x="396873" y="1825625"/>
            <a:ext cx="11387368" cy="4351338"/>
          </a:xfrm>
          <a:prstGeom prst="rect">
            <a:avLst/>
          </a:prstGeom>
        </p:spPr>
        <p:txBody>
          <a:bodyPr vert="horz" lIns="91440" tIns="45720" rIns="91440" bIns="45720" rtlCol="0">
            <a:normAutofit/>
          </a:bodyPr>
          <a:lstStyle/>
          <a:p>
            <a:pPr lvl="0"/>
            <a:r>
              <a:rPr lang="en-US"/>
              <a:t>Click to edit master first level copy</a:t>
            </a:r>
          </a:p>
          <a:p>
            <a:pPr lvl="1"/>
            <a:r>
              <a:rPr lang="en-US"/>
              <a:t>Second level</a:t>
            </a:r>
          </a:p>
          <a:p>
            <a:pPr lvl="2"/>
            <a:r>
              <a:rPr lang="en-US"/>
              <a:t>Third level</a:t>
            </a:r>
          </a:p>
          <a:p>
            <a:pPr lvl="3"/>
            <a:r>
              <a:rPr lang="en-US"/>
              <a:t>Fourth level</a:t>
            </a:r>
          </a:p>
        </p:txBody>
      </p:sp>
      <p:pic>
        <p:nvPicPr>
          <p:cNvPr id="7" name="Picture 6" descr="The Ohio State University">
            <a:extLst>
              <a:ext uri="{FF2B5EF4-FFF2-40B4-BE49-F238E27FC236}">
                <a16:creationId xmlns:a16="http://schemas.microsoft.com/office/drawing/2014/main" id="{F4663FBE-A0D1-4371-8BE2-6E00A4B835A4}"/>
              </a:ext>
            </a:extLst>
          </p:cNvPr>
          <p:cNvPicPr>
            <a:picLocks noChangeAspect="1"/>
          </p:cNvPicPr>
          <p:nvPr/>
        </p:nvPicPr>
        <p:blipFill>
          <a:blip r:embed="rId25"/>
          <a:stretch>
            <a:fillRect/>
          </a:stretch>
        </p:blipFill>
        <p:spPr>
          <a:xfrm>
            <a:off x="401676" y="6331563"/>
            <a:ext cx="2382828" cy="341656"/>
          </a:xfrm>
          <a:prstGeom prst="rect">
            <a:avLst/>
          </a:prstGeom>
        </p:spPr>
      </p:pic>
      <p:sp>
        <p:nvSpPr>
          <p:cNvPr id="5" name="Footer Placeholder 4">
            <a:extLst>
              <a:ext uri="{FF2B5EF4-FFF2-40B4-BE49-F238E27FC236}">
                <a16:creationId xmlns:a16="http://schemas.microsoft.com/office/drawing/2014/main" id="{A5A501DD-FBD8-4A19-BD71-AB3CFFDE4DF5}"/>
              </a:ext>
            </a:extLst>
          </p:cNvPr>
          <p:cNvSpPr>
            <a:spLocks noGrp="1"/>
          </p:cNvSpPr>
          <p:nvPr>
            <p:ph type="ftr" sz="quarter" idx="3"/>
          </p:nvPr>
        </p:nvSpPr>
        <p:spPr>
          <a:xfrm>
            <a:off x="4506686" y="6296411"/>
            <a:ext cx="6663152" cy="341657"/>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endParaRPr lang="en-US"/>
          </a:p>
        </p:txBody>
      </p:sp>
    </p:spTree>
    <p:extLst>
      <p:ext uri="{BB962C8B-B14F-4D97-AF65-F5344CB8AC3E}">
        <p14:creationId xmlns:p14="http://schemas.microsoft.com/office/powerpoint/2010/main" val="3525867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txStyles>
    <p:titleStyle>
      <a:lvl1pPr algn="l" defTabSz="914400" rtl="0" eaLnBrk="1" latinLnBrk="0" hangingPunct="1">
        <a:lnSpc>
          <a:spcPct val="90000"/>
        </a:lnSpc>
        <a:spcBef>
          <a:spcPct val="0"/>
        </a:spcBef>
        <a:buNone/>
        <a:defRPr sz="4400" b="1" i="0" kern="1200">
          <a:solidFill>
            <a:schemeClr val="accent1"/>
          </a:solidFill>
          <a:latin typeface="Buckeye Serif 2 Black" pitchFamily="2" charset="77"/>
          <a:ea typeface="Buckeye Serif 2 Black" pitchFamily="2" charset="77"/>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6858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2200" b="0" i="0" kern="1200">
          <a:solidFill>
            <a:srgbClr val="212325"/>
          </a:solidFill>
          <a:latin typeface="Buckeye Sans 2" pitchFamily="2" charset="77"/>
          <a:ea typeface="+mn-ea"/>
          <a:cs typeface="+mn-cs"/>
        </a:defRPr>
      </a:lvl2pPr>
      <a:lvl3pPr marL="1143000" indent="-228600" algn="l" defTabSz="914400" rtl="0" eaLnBrk="1" latinLnBrk="0" hangingPunct="1">
        <a:lnSpc>
          <a:spcPct val="90000"/>
        </a:lnSpc>
        <a:spcBef>
          <a:spcPts val="500"/>
        </a:spcBef>
        <a:buClr>
          <a:schemeClr val="accent1"/>
        </a:buClr>
        <a:buSzPct val="90000"/>
        <a:buFont typeface="Courier New" panose="02070309020205020404" pitchFamily="49" charset="0"/>
        <a:buChar char="o"/>
        <a:defRPr sz="2000" b="0" i="0" kern="1200">
          <a:solidFill>
            <a:srgbClr val="212325"/>
          </a:solidFill>
          <a:latin typeface="Buckeye Sans 2"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rgbClr val="212325"/>
          </a:solidFill>
          <a:latin typeface="Buckeye Sans 2"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3.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png"/><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Buckeye Serif 2 Black"/>
              </a:rPr>
              <a:t>Stock Recommendations</a:t>
            </a:r>
            <a:br>
              <a:rPr lang="en-US"/>
            </a:br>
            <a:r>
              <a:rPr lang="en-US" sz="3600">
                <a:latin typeface="Buckeye Serif 2 Black"/>
              </a:rPr>
              <a:t>Consumer Staples</a:t>
            </a:r>
          </a:p>
        </p:txBody>
      </p:sp>
      <p:sp>
        <p:nvSpPr>
          <p:cNvPr id="3" name="Subtitle 2"/>
          <p:cNvSpPr>
            <a:spLocks noGrp="1"/>
          </p:cNvSpPr>
          <p:nvPr>
            <p:ph type="subTitle" idx="1"/>
          </p:nvPr>
        </p:nvSpPr>
        <p:spPr/>
        <p:txBody>
          <a:bodyPr vert="horz" lIns="91440" tIns="45720" rIns="91440" bIns="45720" rtlCol="0" anchor="t">
            <a:normAutofit/>
          </a:bodyPr>
          <a:lstStyle/>
          <a:p>
            <a:r>
              <a:rPr lang="en-US"/>
              <a:t>Caden Leidich, Jeff Sauerland, Ben Mark, Thomas Kimpton</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2DE0-6E55-283A-A5E7-ECA594FE77FD}"/>
              </a:ext>
            </a:extLst>
          </p:cNvPr>
          <p:cNvSpPr>
            <a:spLocks noGrp="1"/>
          </p:cNvSpPr>
          <p:nvPr>
            <p:ph type="title"/>
          </p:nvPr>
        </p:nvSpPr>
        <p:spPr>
          <a:xfrm>
            <a:off x="396873" y="269476"/>
            <a:ext cx="11398253" cy="838854"/>
          </a:xfrm>
        </p:spPr>
        <p:txBody>
          <a:bodyPr/>
          <a:lstStyle/>
          <a:p>
            <a:pPr algn="ctr"/>
            <a:r>
              <a:rPr lang="en-US">
                <a:latin typeface="Buckeye Serif 2 Black"/>
              </a:rPr>
              <a:t>Company Breakdown</a:t>
            </a:r>
            <a:endParaRPr lang="en-US"/>
          </a:p>
        </p:txBody>
      </p:sp>
      <p:graphicFrame>
        <p:nvGraphicFramePr>
          <p:cNvPr id="3" name="Content Placeholder 2">
            <a:extLst>
              <a:ext uri="{FF2B5EF4-FFF2-40B4-BE49-F238E27FC236}">
                <a16:creationId xmlns:a16="http://schemas.microsoft.com/office/drawing/2014/main" id="{EE60A36D-94B0-2528-CE74-2D96E9E15B5E}"/>
              </a:ext>
            </a:extLst>
          </p:cNvPr>
          <p:cNvGraphicFramePr>
            <a:graphicFrameLocks noGrp="1"/>
          </p:cNvGraphicFramePr>
          <p:nvPr>
            <p:ph idx="1"/>
            <p:extLst>
              <p:ext uri="{D42A27DB-BD31-4B8C-83A1-F6EECF244321}">
                <p14:modId xmlns:p14="http://schemas.microsoft.com/office/powerpoint/2010/main" val="1708327262"/>
              </p:ext>
            </p:extLst>
          </p:nvPr>
        </p:nvGraphicFramePr>
        <p:xfrm>
          <a:off x="154459" y="1790685"/>
          <a:ext cx="7365218" cy="3978938"/>
        </p:xfrm>
        <a:graphic>
          <a:graphicData uri="http://schemas.openxmlformats.org/drawingml/2006/table">
            <a:tbl>
              <a:tblPr firstRow="1" bandRow="1">
                <a:tableStyleId>{5C22544A-7EE6-4342-B048-85BDC9FD1C3A}</a:tableStyleId>
              </a:tblPr>
              <a:tblGrid>
                <a:gridCol w="1863773">
                  <a:extLst>
                    <a:ext uri="{9D8B030D-6E8A-4147-A177-3AD203B41FA5}">
                      <a16:colId xmlns:a16="http://schemas.microsoft.com/office/drawing/2014/main" val="2045405458"/>
                    </a:ext>
                  </a:extLst>
                </a:gridCol>
                <a:gridCol w="1833815">
                  <a:extLst>
                    <a:ext uri="{9D8B030D-6E8A-4147-A177-3AD203B41FA5}">
                      <a16:colId xmlns:a16="http://schemas.microsoft.com/office/drawing/2014/main" val="727921646"/>
                    </a:ext>
                  </a:extLst>
                </a:gridCol>
                <a:gridCol w="1833815">
                  <a:extLst>
                    <a:ext uri="{9D8B030D-6E8A-4147-A177-3AD203B41FA5}">
                      <a16:colId xmlns:a16="http://schemas.microsoft.com/office/drawing/2014/main" val="356420957"/>
                    </a:ext>
                  </a:extLst>
                </a:gridCol>
                <a:gridCol w="1833815">
                  <a:extLst>
                    <a:ext uri="{9D8B030D-6E8A-4147-A177-3AD203B41FA5}">
                      <a16:colId xmlns:a16="http://schemas.microsoft.com/office/drawing/2014/main" val="425054142"/>
                    </a:ext>
                  </a:extLst>
                </a:gridCol>
              </a:tblGrid>
              <a:tr h="598971">
                <a:tc>
                  <a:txBody>
                    <a:bodyPr/>
                    <a:lstStyle/>
                    <a:p>
                      <a:pPr lvl="0" algn="l">
                        <a:lnSpc>
                          <a:spcPct val="100000"/>
                        </a:lnSpc>
                        <a:spcBef>
                          <a:spcPts val="0"/>
                        </a:spcBef>
                        <a:spcAft>
                          <a:spcPts val="0"/>
                        </a:spcAft>
                        <a:buNone/>
                      </a:pPr>
                      <a:r>
                        <a:rPr lang="en-US" sz="1800" b="1" i="0" u="none" strike="noStrike" noProof="0">
                          <a:solidFill>
                            <a:schemeClr val="tx1"/>
                          </a:solidFill>
                          <a:latin typeface="Buckeye Sans"/>
                        </a:rPr>
                        <a:t>Product/Service</a:t>
                      </a:r>
                      <a:endParaRPr lang="en-US" sz="1800" b="0" i="0" u="none" strike="noStrike" noProof="0">
                        <a:solidFill>
                          <a:srgbClr val="202324"/>
                        </a:solidFill>
                        <a:latin typeface="Buckeye Sans"/>
                      </a:endParaRPr>
                    </a:p>
                    <a:p>
                      <a:pPr lvl="0">
                        <a:buNone/>
                      </a:pPr>
                      <a:endParaRPr lang="en-US"/>
                    </a:p>
                  </a:txBody>
                  <a:tcPr/>
                </a:tc>
                <a:tc>
                  <a:txBody>
                    <a:bodyPr/>
                    <a:lstStyle/>
                    <a:p>
                      <a:pPr lvl="0">
                        <a:buNone/>
                      </a:pPr>
                      <a:r>
                        <a:rPr lang="en-US">
                          <a:solidFill>
                            <a:schemeClr val="tx1"/>
                          </a:solidFill>
                        </a:rPr>
                        <a:t>2025</a:t>
                      </a:r>
                    </a:p>
                    <a:p>
                      <a:pPr lvl="0">
                        <a:buNone/>
                      </a:pPr>
                      <a:r>
                        <a:rPr lang="en-US">
                          <a:solidFill>
                            <a:schemeClr val="tx1"/>
                          </a:solidFill>
                        </a:rPr>
                        <a:t>(Estimates)</a:t>
                      </a:r>
                    </a:p>
                  </a:txBody>
                  <a:tcPr/>
                </a:tc>
                <a:tc>
                  <a:txBody>
                    <a:bodyPr/>
                    <a:lstStyle/>
                    <a:p>
                      <a:pPr lvl="0" algn="l">
                        <a:lnSpc>
                          <a:spcPct val="100000"/>
                        </a:lnSpc>
                        <a:spcBef>
                          <a:spcPts val="0"/>
                        </a:spcBef>
                        <a:spcAft>
                          <a:spcPts val="0"/>
                        </a:spcAft>
                        <a:buNone/>
                      </a:pPr>
                      <a:r>
                        <a:rPr lang="en-US" sz="1800" b="1" i="0" u="none" strike="noStrike" noProof="0">
                          <a:solidFill>
                            <a:schemeClr val="tx1"/>
                          </a:solidFill>
                          <a:latin typeface="Buckeye Sans"/>
                        </a:rPr>
                        <a:t>2024</a:t>
                      </a:r>
                    </a:p>
                    <a:p>
                      <a:pPr lvl="0">
                        <a:buNone/>
                      </a:pPr>
                      <a:endParaRPr lang="en-US"/>
                    </a:p>
                  </a:txBody>
                  <a:tcPr/>
                </a:tc>
                <a:tc>
                  <a:txBody>
                    <a:bodyPr/>
                    <a:lstStyle/>
                    <a:p>
                      <a:pPr lvl="0" algn="l">
                        <a:lnSpc>
                          <a:spcPct val="100000"/>
                        </a:lnSpc>
                        <a:spcBef>
                          <a:spcPts val="0"/>
                        </a:spcBef>
                        <a:spcAft>
                          <a:spcPts val="0"/>
                        </a:spcAft>
                        <a:buNone/>
                      </a:pPr>
                      <a:r>
                        <a:rPr lang="en-US" sz="1800" b="1" i="0" u="none" strike="noStrike" noProof="0">
                          <a:solidFill>
                            <a:schemeClr val="tx1"/>
                          </a:solidFill>
                          <a:latin typeface="Buckeye Sans"/>
                        </a:rPr>
                        <a:t>2023</a:t>
                      </a:r>
                    </a:p>
                    <a:p>
                      <a:pPr lvl="0">
                        <a:buNone/>
                      </a:pPr>
                      <a:endParaRPr lang="en-US"/>
                    </a:p>
                  </a:txBody>
                  <a:tcPr/>
                </a:tc>
                <a:extLst>
                  <a:ext uri="{0D108BD9-81ED-4DB2-BD59-A6C34878D82A}">
                    <a16:rowId xmlns:a16="http://schemas.microsoft.com/office/drawing/2014/main" val="3771550775"/>
                  </a:ext>
                </a:extLst>
              </a:tr>
              <a:tr h="525414">
                <a:tc>
                  <a:txBody>
                    <a:bodyPr/>
                    <a:lstStyle/>
                    <a:p>
                      <a:pPr lvl="0" algn="l">
                        <a:lnSpc>
                          <a:spcPct val="100000"/>
                        </a:lnSpc>
                        <a:spcBef>
                          <a:spcPts val="0"/>
                        </a:spcBef>
                        <a:spcAft>
                          <a:spcPts val="0"/>
                        </a:spcAft>
                        <a:buNone/>
                      </a:pPr>
                      <a:r>
                        <a:rPr lang="en-US" sz="1800" b="1" i="0" u="none" strike="noStrike" noProof="0">
                          <a:solidFill>
                            <a:schemeClr val="tx1"/>
                          </a:solidFill>
                          <a:latin typeface="Buckeye Sans"/>
                        </a:rPr>
                        <a:t>Perishable</a:t>
                      </a:r>
                      <a:endParaRPr lang="en-US" sz="1800" b="0" i="0" u="none" strike="noStrike" noProof="0">
                        <a:solidFill>
                          <a:srgbClr val="202324"/>
                        </a:solidFill>
                        <a:latin typeface="Buckeye Sans"/>
                      </a:endParaRPr>
                    </a:p>
                    <a:p>
                      <a:pPr lvl="0">
                        <a:buNone/>
                      </a:pPr>
                      <a:endParaRPr lang="en-US"/>
                    </a:p>
                  </a:txBody>
                  <a:tcPr/>
                </a:tc>
                <a:tc>
                  <a:txBody>
                    <a:bodyPr/>
                    <a:lstStyle/>
                    <a:p>
                      <a:pPr lvl="0">
                        <a:buNone/>
                      </a:pPr>
                      <a:r>
                        <a:rPr lang="en-US"/>
                        <a:t>36.32B</a:t>
                      </a:r>
                    </a:p>
                  </a:txBody>
                  <a:tcPr/>
                </a:tc>
                <a:tc>
                  <a:txBody>
                    <a:bodyPr/>
                    <a:lstStyle/>
                    <a:p>
                      <a:pPr lvl="0">
                        <a:buNone/>
                      </a:pPr>
                      <a:r>
                        <a:rPr lang="en-US"/>
                        <a:t>35.69B</a:t>
                      </a:r>
                    </a:p>
                    <a:p>
                      <a:pPr lvl="0">
                        <a:buNone/>
                      </a:pPr>
                      <a:endParaRPr lang="en-US"/>
                    </a:p>
                  </a:txBody>
                  <a:tcPr/>
                </a:tc>
                <a:tc>
                  <a:txBody>
                    <a:bodyPr/>
                    <a:lstStyle/>
                    <a:p>
                      <a:r>
                        <a:rPr lang="en-US"/>
                        <a:t>35.43B</a:t>
                      </a:r>
                    </a:p>
                    <a:p>
                      <a:pPr lvl="0">
                        <a:buNone/>
                      </a:pPr>
                      <a:endParaRPr lang="en-US"/>
                    </a:p>
                  </a:txBody>
                  <a:tcPr/>
                </a:tc>
                <a:extLst>
                  <a:ext uri="{0D108BD9-81ED-4DB2-BD59-A6C34878D82A}">
                    <a16:rowId xmlns:a16="http://schemas.microsoft.com/office/drawing/2014/main" val="2820344445"/>
                  </a:ext>
                </a:extLst>
              </a:tr>
              <a:tr h="514906">
                <a:tc>
                  <a:txBody>
                    <a:bodyPr/>
                    <a:lstStyle/>
                    <a:p>
                      <a:pPr lvl="0" algn="l">
                        <a:lnSpc>
                          <a:spcPct val="100000"/>
                        </a:lnSpc>
                        <a:spcBef>
                          <a:spcPts val="0"/>
                        </a:spcBef>
                        <a:spcAft>
                          <a:spcPts val="0"/>
                        </a:spcAft>
                        <a:buNone/>
                      </a:pPr>
                      <a:r>
                        <a:rPr lang="en-US" sz="1800" b="1" i="0" u="none" strike="noStrike" noProof="0">
                          <a:solidFill>
                            <a:schemeClr val="tx1"/>
                          </a:solidFill>
                          <a:latin typeface="Buckeye Sans"/>
                        </a:rPr>
                        <a:t>Pharmacy</a:t>
                      </a:r>
                      <a:endParaRPr lang="en-US" sz="1800" b="0" i="0" u="none" strike="noStrike" noProof="0">
                        <a:solidFill>
                          <a:srgbClr val="202324"/>
                        </a:solidFill>
                        <a:latin typeface="Buckeye Sans"/>
                      </a:endParaRPr>
                    </a:p>
                    <a:p>
                      <a:pPr lvl="0">
                        <a:buNone/>
                      </a:pPr>
                      <a:endParaRPr lang="en-US"/>
                    </a:p>
                  </a:txBody>
                  <a:tcPr/>
                </a:tc>
                <a:tc>
                  <a:txBody>
                    <a:bodyPr/>
                    <a:lstStyle/>
                    <a:p>
                      <a:pPr lvl="0">
                        <a:buNone/>
                      </a:pPr>
                      <a:r>
                        <a:rPr lang="en-US"/>
                        <a:t>15.69B</a:t>
                      </a:r>
                    </a:p>
                  </a:txBody>
                  <a:tcPr/>
                </a:tc>
                <a:tc>
                  <a:txBody>
                    <a:bodyPr/>
                    <a:lstStyle/>
                    <a:p>
                      <a:pPr lvl="0">
                        <a:buNone/>
                      </a:pPr>
                      <a:r>
                        <a:rPr lang="en-US"/>
                        <a:t>14.26B</a:t>
                      </a:r>
                    </a:p>
                  </a:txBody>
                  <a:tcPr/>
                </a:tc>
                <a:tc>
                  <a:txBody>
                    <a:bodyPr/>
                    <a:lstStyle/>
                    <a:p>
                      <a:r>
                        <a:rPr lang="en-US"/>
                        <a:t>13.38B</a:t>
                      </a:r>
                    </a:p>
                  </a:txBody>
                  <a:tcPr/>
                </a:tc>
                <a:extLst>
                  <a:ext uri="{0D108BD9-81ED-4DB2-BD59-A6C34878D82A}">
                    <a16:rowId xmlns:a16="http://schemas.microsoft.com/office/drawing/2014/main" val="1505833766"/>
                  </a:ext>
                </a:extLst>
              </a:tr>
              <a:tr h="735579">
                <a:tc>
                  <a:txBody>
                    <a:bodyPr/>
                    <a:lstStyle/>
                    <a:p>
                      <a:pPr lvl="0" algn="l">
                        <a:lnSpc>
                          <a:spcPct val="100000"/>
                        </a:lnSpc>
                        <a:spcBef>
                          <a:spcPts val="0"/>
                        </a:spcBef>
                        <a:spcAft>
                          <a:spcPts val="0"/>
                        </a:spcAft>
                        <a:buNone/>
                      </a:pPr>
                      <a:r>
                        <a:rPr lang="en-US" sz="1800" b="1" i="0" u="none" strike="noStrike" noProof="0">
                          <a:solidFill>
                            <a:schemeClr val="tx1"/>
                          </a:solidFill>
                          <a:latin typeface="Buckeye Sans"/>
                        </a:rPr>
                        <a:t>Supermarket Fuel</a:t>
                      </a:r>
                      <a:endParaRPr lang="en-US" sz="1800" b="0" i="0" u="none" strike="noStrike" noProof="0">
                        <a:solidFill>
                          <a:srgbClr val="202324"/>
                        </a:solidFill>
                        <a:latin typeface="Buckeye Sans"/>
                      </a:endParaRPr>
                    </a:p>
                    <a:p>
                      <a:pPr lvl="0">
                        <a:buNone/>
                      </a:pPr>
                      <a:endParaRPr lang="en-US"/>
                    </a:p>
                  </a:txBody>
                  <a:tcPr/>
                </a:tc>
                <a:tc>
                  <a:txBody>
                    <a:bodyPr/>
                    <a:lstStyle/>
                    <a:p>
                      <a:pPr lvl="0">
                        <a:buNone/>
                      </a:pPr>
                      <a:r>
                        <a:rPr lang="en-US"/>
                        <a:t>16B</a:t>
                      </a:r>
                    </a:p>
                  </a:txBody>
                  <a:tcPr/>
                </a:tc>
                <a:tc>
                  <a:txBody>
                    <a:bodyPr/>
                    <a:lstStyle/>
                    <a:p>
                      <a:pPr lvl="0">
                        <a:buNone/>
                      </a:pPr>
                      <a:r>
                        <a:rPr lang="en-US"/>
                        <a:t>16.62B</a:t>
                      </a:r>
                    </a:p>
                  </a:txBody>
                  <a:tcPr/>
                </a:tc>
                <a:tc>
                  <a:txBody>
                    <a:bodyPr/>
                    <a:lstStyle/>
                    <a:p>
                      <a:r>
                        <a:rPr lang="en-US"/>
                        <a:t>18.63B</a:t>
                      </a:r>
                    </a:p>
                  </a:txBody>
                  <a:tcPr/>
                </a:tc>
                <a:extLst>
                  <a:ext uri="{0D108BD9-81ED-4DB2-BD59-A6C34878D82A}">
                    <a16:rowId xmlns:a16="http://schemas.microsoft.com/office/drawing/2014/main" val="2376128297"/>
                  </a:ext>
                </a:extLst>
              </a:tr>
              <a:tr h="598971">
                <a:tc>
                  <a:txBody>
                    <a:bodyPr/>
                    <a:lstStyle/>
                    <a:p>
                      <a:pPr lvl="0" algn="l">
                        <a:lnSpc>
                          <a:spcPct val="100000"/>
                        </a:lnSpc>
                        <a:spcBef>
                          <a:spcPts val="0"/>
                        </a:spcBef>
                        <a:spcAft>
                          <a:spcPts val="0"/>
                        </a:spcAft>
                        <a:buNone/>
                      </a:pPr>
                      <a:r>
                        <a:rPr lang="en-US" sz="1800" b="1" i="0" u="none" strike="noStrike" noProof="0">
                          <a:solidFill>
                            <a:schemeClr val="tx1"/>
                          </a:solidFill>
                          <a:latin typeface="Buckeye Sans"/>
                        </a:rPr>
                        <a:t>Other Product</a:t>
                      </a:r>
                      <a:endParaRPr lang="en-US" sz="1800" b="0" i="0" u="none" strike="noStrike" noProof="0">
                        <a:solidFill>
                          <a:srgbClr val="202324"/>
                        </a:solidFill>
                        <a:latin typeface="Buckeye Sans"/>
                      </a:endParaRPr>
                    </a:p>
                    <a:p>
                      <a:pPr lvl="0">
                        <a:buNone/>
                      </a:pPr>
                      <a:endParaRPr lang="en-US"/>
                    </a:p>
                  </a:txBody>
                  <a:tcPr/>
                </a:tc>
                <a:tc>
                  <a:txBody>
                    <a:bodyPr/>
                    <a:lstStyle/>
                    <a:p>
                      <a:pPr lvl="0">
                        <a:buNone/>
                      </a:pPr>
                      <a:r>
                        <a:rPr lang="en-US"/>
                        <a:t>6.7B</a:t>
                      </a:r>
                    </a:p>
                  </a:txBody>
                  <a:tcPr/>
                </a:tc>
                <a:tc>
                  <a:txBody>
                    <a:bodyPr/>
                    <a:lstStyle/>
                    <a:p>
                      <a:pPr lvl="0">
                        <a:buNone/>
                      </a:pPr>
                      <a:r>
                        <a:rPr lang="en-US"/>
                        <a:t>6.57B</a:t>
                      </a:r>
                    </a:p>
                  </a:txBody>
                  <a:tcPr/>
                </a:tc>
                <a:tc>
                  <a:txBody>
                    <a:bodyPr/>
                    <a:lstStyle/>
                    <a:p>
                      <a:r>
                        <a:rPr lang="en-US"/>
                        <a:t>6.7B</a:t>
                      </a:r>
                    </a:p>
                  </a:txBody>
                  <a:tcPr/>
                </a:tc>
                <a:extLst>
                  <a:ext uri="{0D108BD9-81ED-4DB2-BD59-A6C34878D82A}">
                    <a16:rowId xmlns:a16="http://schemas.microsoft.com/office/drawing/2014/main" val="2265482837"/>
                  </a:ext>
                </a:extLst>
              </a:tr>
              <a:tr h="683039">
                <a:tc>
                  <a:txBody>
                    <a:bodyPr/>
                    <a:lstStyle/>
                    <a:p>
                      <a:pPr lvl="0" algn="l">
                        <a:lnSpc>
                          <a:spcPct val="100000"/>
                        </a:lnSpc>
                        <a:spcBef>
                          <a:spcPts val="0"/>
                        </a:spcBef>
                        <a:spcAft>
                          <a:spcPts val="0"/>
                        </a:spcAft>
                        <a:buNone/>
                      </a:pPr>
                      <a:r>
                        <a:rPr lang="en-US" sz="1800" b="1" i="0" u="none" strike="noStrike" noProof="0">
                          <a:solidFill>
                            <a:schemeClr val="tx1"/>
                          </a:solidFill>
                          <a:latin typeface="Buckeye Sans"/>
                        </a:rPr>
                        <a:t>Non Perishable</a:t>
                      </a:r>
                      <a:endParaRPr lang="en-US" sz="1800" b="0" i="0" u="none" strike="noStrike" noProof="0">
                        <a:solidFill>
                          <a:srgbClr val="202324"/>
                        </a:solidFill>
                        <a:latin typeface="Buckeye Sans"/>
                      </a:endParaRPr>
                    </a:p>
                    <a:p>
                      <a:pPr lvl="0">
                        <a:buNone/>
                      </a:pPr>
                      <a:endParaRPr lang="en-US"/>
                    </a:p>
                  </a:txBody>
                  <a:tcPr/>
                </a:tc>
                <a:tc>
                  <a:txBody>
                    <a:bodyPr/>
                    <a:lstStyle/>
                    <a:p>
                      <a:pPr lvl="0">
                        <a:buNone/>
                      </a:pPr>
                      <a:r>
                        <a:rPr lang="en-US"/>
                        <a:t>77B</a:t>
                      </a:r>
                    </a:p>
                  </a:txBody>
                  <a:tcPr/>
                </a:tc>
                <a:tc>
                  <a:txBody>
                    <a:bodyPr/>
                    <a:lstStyle/>
                    <a:p>
                      <a:pPr lvl="0">
                        <a:buNone/>
                      </a:pPr>
                      <a:r>
                        <a:rPr lang="en-US"/>
                        <a:t>76.90B</a:t>
                      </a:r>
                    </a:p>
                  </a:txBody>
                  <a:tcPr/>
                </a:tc>
                <a:tc>
                  <a:txBody>
                    <a:bodyPr/>
                    <a:lstStyle/>
                    <a:p>
                      <a:r>
                        <a:rPr lang="en-US"/>
                        <a:t>74.12B</a:t>
                      </a:r>
                    </a:p>
                  </a:txBody>
                  <a:tcPr/>
                </a:tc>
                <a:extLst>
                  <a:ext uri="{0D108BD9-81ED-4DB2-BD59-A6C34878D82A}">
                    <a16:rowId xmlns:a16="http://schemas.microsoft.com/office/drawing/2014/main" val="3686102976"/>
                  </a:ext>
                </a:extLst>
              </a:tr>
            </a:tbl>
          </a:graphicData>
        </a:graphic>
      </p:graphicFrame>
      <p:pic>
        <p:nvPicPr>
          <p:cNvPr id="6" name="Content Placeholder 3" descr="Download Kroger vector logo (.EPS + .AI + .SVG) - Brandlogos.net">
            <a:extLst>
              <a:ext uri="{FF2B5EF4-FFF2-40B4-BE49-F238E27FC236}">
                <a16:creationId xmlns:a16="http://schemas.microsoft.com/office/drawing/2014/main" id="{4A4DBCE4-D91D-E9F8-AF17-531995532FC5}"/>
              </a:ext>
            </a:extLst>
          </p:cNvPr>
          <p:cNvPicPr>
            <a:picLocks noChangeAspect="1"/>
          </p:cNvPicPr>
          <p:nvPr/>
        </p:nvPicPr>
        <p:blipFill>
          <a:blip r:embed="rId2"/>
          <a:srcRect l="7950" t="23529" r="7950" b="23529"/>
          <a:stretch>
            <a:fillRect/>
          </a:stretch>
        </p:blipFill>
        <p:spPr>
          <a:xfrm>
            <a:off x="-1173" y="-3727"/>
            <a:ext cx="2218659" cy="1396772"/>
          </a:xfrm>
          <a:prstGeom prst="rect">
            <a:avLst/>
          </a:prstGeom>
          <a:noFill/>
        </p:spPr>
      </p:pic>
      <p:sp>
        <p:nvSpPr>
          <p:cNvPr id="12" name="TextBox 11">
            <a:extLst>
              <a:ext uri="{FF2B5EF4-FFF2-40B4-BE49-F238E27FC236}">
                <a16:creationId xmlns:a16="http://schemas.microsoft.com/office/drawing/2014/main" id="{66C15AAD-2AFA-B9A3-E0F9-6B41018E60E8}"/>
              </a:ext>
            </a:extLst>
          </p:cNvPr>
          <p:cNvSpPr txBox="1"/>
          <p:nvPr/>
        </p:nvSpPr>
        <p:spPr>
          <a:xfrm>
            <a:off x="151833" y="1391195"/>
            <a:ext cx="39636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t>Revenue By Segments in Billions</a:t>
            </a:r>
          </a:p>
        </p:txBody>
      </p:sp>
      <p:sp>
        <p:nvSpPr>
          <p:cNvPr id="13" name="TextBox 12">
            <a:extLst>
              <a:ext uri="{FF2B5EF4-FFF2-40B4-BE49-F238E27FC236}">
                <a16:creationId xmlns:a16="http://schemas.microsoft.com/office/drawing/2014/main" id="{0E0ECF1E-D504-CDEF-BC65-05FE3F74C85F}"/>
              </a:ext>
            </a:extLst>
          </p:cNvPr>
          <p:cNvSpPr txBox="1"/>
          <p:nvPr/>
        </p:nvSpPr>
        <p:spPr>
          <a:xfrm>
            <a:off x="7515987" y="1382817"/>
            <a:ext cx="4115634" cy="4531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t>Kroger Primary Segments</a:t>
            </a:r>
          </a:p>
          <a:p>
            <a:pPr marL="285750" indent="-285750">
              <a:lnSpc>
                <a:spcPct val="90000"/>
              </a:lnSpc>
              <a:spcBef>
                <a:spcPts val="1000"/>
              </a:spcBef>
              <a:buClr>
                <a:srgbClr val="C00000"/>
              </a:buClr>
              <a:buSzPct val="110000"/>
              <a:buFont typeface="Arial" panose="020B0604020202020204" pitchFamily="34" charset="0"/>
              <a:buChar char="•"/>
            </a:pPr>
            <a:r>
              <a:rPr lang="en-US" b="1">
                <a:solidFill>
                  <a:srgbClr val="212325"/>
                </a:solidFill>
                <a:latin typeface="Buckeye Sans 2"/>
              </a:rPr>
              <a:t>Perishable</a:t>
            </a:r>
            <a:r>
              <a:rPr lang="en-US">
                <a:solidFill>
                  <a:srgbClr val="212325"/>
                </a:solidFill>
                <a:latin typeface="Buckeye Sans 2"/>
              </a:rPr>
              <a:t>- Fresh Foods that drive daily customer in-store interactions</a:t>
            </a:r>
          </a:p>
          <a:p>
            <a:pPr marL="285750" indent="-285750">
              <a:lnSpc>
                <a:spcPct val="90000"/>
              </a:lnSpc>
              <a:spcBef>
                <a:spcPts val="1000"/>
              </a:spcBef>
              <a:buClr>
                <a:srgbClr val="C00000"/>
              </a:buClr>
              <a:buSzPct val="110000"/>
              <a:buFont typeface="Arial" panose="020B0604020202020204" pitchFamily="34" charset="0"/>
              <a:buChar char="•"/>
            </a:pPr>
            <a:r>
              <a:rPr lang="en-US" b="1">
                <a:solidFill>
                  <a:srgbClr val="212325"/>
                </a:solidFill>
                <a:latin typeface="Buckeye Sans 2"/>
              </a:rPr>
              <a:t>Pharmacy</a:t>
            </a:r>
            <a:r>
              <a:rPr lang="en-US">
                <a:solidFill>
                  <a:srgbClr val="212325"/>
                </a:solidFill>
                <a:latin typeface="Buckeye Sans 2"/>
              </a:rPr>
              <a:t>- Prescriptions, immunizations, and consultations made easily accessible to customers</a:t>
            </a:r>
          </a:p>
          <a:p>
            <a:pPr marL="285750" indent="-285750">
              <a:lnSpc>
                <a:spcPct val="90000"/>
              </a:lnSpc>
              <a:spcBef>
                <a:spcPts val="1000"/>
              </a:spcBef>
              <a:buClr>
                <a:srgbClr val="C00000"/>
              </a:buClr>
              <a:buSzPct val="110000"/>
              <a:buFont typeface="Arial" panose="020B0604020202020204" pitchFamily="34" charset="0"/>
              <a:buChar char="•"/>
            </a:pPr>
            <a:r>
              <a:rPr lang="en-US" b="1">
                <a:solidFill>
                  <a:srgbClr val="212325"/>
                </a:solidFill>
                <a:latin typeface="Buckeye Sans 2"/>
              </a:rPr>
              <a:t>Supermarket Fuel</a:t>
            </a:r>
            <a:r>
              <a:rPr lang="en-US">
                <a:solidFill>
                  <a:srgbClr val="212325"/>
                </a:solidFill>
                <a:latin typeface="Buckeye Sans 2"/>
              </a:rPr>
              <a:t>- Discounted fuel at Kroger owned stations boosting customer loyalty though their rewards program</a:t>
            </a:r>
          </a:p>
          <a:p>
            <a:pPr marL="285750" indent="-285750">
              <a:lnSpc>
                <a:spcPct val="90000"/>
              </a:lnSpc>
              <a:spcBef>
                <a:spcPts val="1000"/>
              </a:spcBef>
              <a:buClr>
                <a:srgbClr val="C00000"/>
              </a:buClr>
              <a:buSzPct val="110000"/>
              <a:buFont typeface="Arial" panose="020B0604020202020204" pitchFamily="34" charset="0"/>
              <a:buChar char="•"/>
            </a:pPr>
            <a:r>
              <a:rPr lang="en-US" b="1">
                <a:solidFill>
                  <a:srgbClr val="212325"/>
                </a:solidFill>
                <a:latin typeface="Buckeye Sans 2"/>
              </a:rPr>
              <a:t>Other</a:t>
            </a:r>
            <a:r>
              <a:rPr lang="en-US">
                <a:solidFill>
                  <a:srgbClr val="212325"/>
                </a:solidFill>
                <a:latin typeface="Buckeye Sans 2"/>
              </a:rPr>
              <a:t>- Financial offerings, clinics, and in-store brand extensions</a:t>
            </a:r>
          </a:p>
          <a:p>
            <a:pPr marL="285750" indent="-285750">
              <a:lnSpc>
                <a:spcPct val="90000"/>
              </a:lnSpc>
              <a:spcBef>
                <a:spcPts val="1000"/>
              </a:spcBef>
              <a:buClr>
                <a:srgbClr val="C00000"/>
              </a:buClr>
              <a:buSzPct val="110000"/>
              <a:buFont typeface="Arial" panose="020B0604020202020204" pitchFamily="34" charset="0"/>
              <a:buChar char="•"/>
            </a:pPr>
            <a:r>
              <a:rPr lang="en-US" b="1">
                <a:solidFill>
                  <a:srgbClr val="212325"/>
                </a:solidFill>
                <a:latin typeface="Buckeye Sans 2"/>
              </a:rPr>
              <a:t>Non-Perishable</a:t>
            </a:r>
            <a:r>
              <a:rPr lang="en-US">
                <a:solidFill>
                  <a:srgbClr val="212325"/>
                </a:solidFill>
                <a:latin typeface="Buckeye Sans 2"/>
              </a:rPr>
              <a:t>- Packaged goods, canned foods, beverages, and household items</a:t>
            </a:r>
          </a:p>
        </p:txBody>
      </p:sp>
    </p:spTree>
    <p:extLst>
      <p:ext uri="{BB962C8B-B14F-4D97-AF65-F5344CB8AC3E}">
        <p14:creationId xmlns:p14="http://schemas.microsoft.com/office/powerpoint/2010/main" val="153825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0FB9-F318-F56A-6DBF-D72122B627C6}"/>
              </a:ext>
            </a:extLst>
          </p:cNvPr>
          <p:cNvSpPr>
            <a:spLocks noGrp="1"/>
          </p:cNvSpPr>
          <p:nvPr>
            <p:ph type="title"/>
          </p:nvPr>
        </p:nvSpPr>
        <p:spPr>
          <a:xfrm>
            <a:off x="396873" y="269476"/>
            <a:ext cx="11398253" cy="838854"/>
          </a:xfrm>
        </p:spPr>
        <p:txBody>
          <a:bodyPr/>
          <a:lstStyle/>
          <a:p>
            <a:pPr algn="ctr"/>
            <a:r>
              <a:rPr lang="en-US">
                <a:latin typeface="Buckeye Serif 2 Black"/>
              </a:rPr>
              <a:t>Business Analysis</a:t>
            </a:r>
            <a:endParaRPr lang="en-US"/>
          </a:p>
        </p:txBody>
      </p:sp>
      <p:sp>
        <p:nvSpPr>
          <p:cNvPr id="4" name="Content Placeholder 3">
            <a:extLst>
              <a:ext uri="{FF2B5EF4-FFF2-40B4-BE49-F238E27FC236}">
                <a16:creationId xmlns:a16="http://schemas.microsoft.com/office/drawing/2014/main" id="{8AC5385D-DDD2-BE82-ED86-2140A4022AFF}"/>
              </a:ext>
            </a:extLst>
          </p:cNvPr>
          <p:cNvSpPr>
            <a:spLocks noGrp="1"/>
          </p:cNvSpPr>
          <p:nvPr>
            <p:ph idx="1"/>
          </p:nvPr>
        </p:nvSpPr>
        <p:spPr>
          <a:xfrm>
            <a:off x="396873" y="1392561"/>
            <a:ext cx="3752587" cy="2403107"/>
          </a:xfrm>
        </p:spPr>
        <p:txBody>
          <a:bodyPr vert="horz" lIns="91440" tIns="45720" rIns="91440" bIns="45720" rtlCol="0" anchor="t">
            <a:normAutofit/>
          </a:bodyPr>
          <a:lstStyle/>
          <a:p>
            <a:pPr algn="ctr"/>
            <a:r>
              <a:rPr lang="en-US" b="1">
                <a:latin typeface="Buckeye Sans 2"/>
              </a:rPr>
              <a:t>Growth Drivers</a:t>
            </a:r>
            <a:endParaRPr lang="en-US"/>
          </a:p>
          <a:p>
            <a:pPr marL="285750" indent="-285750">
              <a:buChar char="•"/>
            </a:pPr>
            <a:r>
              <a:rPr lang="en-US" sz="1800">
                <a:latin typeface="Buckeye Sans 2"/>
              </a:rPr>
              <a:t>Digital Expansion</a:t>
            </a:r>
          </a:p>
          <a:p>
            <a:pPr marL="285750" indent="-285750">
              <a:buChar char="•"/>
            </a:pPr>
            <a:r>
              <a:rPr lang="en-US" sz="1800">
                <a:latin typeface="Buckeye Sans 2"/>
              </a:rPr>
              <a:t>Private Label Brands</a:t>
            </a:r>
          </a:p>
          <a:p>
            <a:pPr marL="285750" indent="-285750">
              <a:buChar char="•"/>
            </a:pPr>
            <a:r>
              <a:rPr lang="en-US" sz="1800">
                <a:latin typeface="Buckeye Sans 2"/>
              </a:rPr>
              <a:t>Automated Fulfillment Centers</a:t>
            </a:r>
          </a:p>
          <a:p>
            <a:pPr marL="285750" indent="-285750">
              <a:buChar char="•"/>
            </a:pPr>
            <a:r>
              <a:rPr lang="en-US" sz="1800">
                <a:latin typeface="Buckeye Sans 2"/>
              </a:rPr>
              <a:t>Pharmacy and Healthcare Services</a:t>
            </a:r>
          </a:p>
          <a:p>
            <a:pPr marL="285750" indent="-285750">
              <a:buChar char="•"/>
            </a:pPr>
            <a:r>
              <a:rPr lang="en-US" sz="1800">
                <a:latin typeface="Buckeye Sans 2"/>
              </a:rPr>
              <a:t>Fresh and Local Sourcing</a:t>
            </a:r>
            <a:endParaRPr lang="en-US" sz="1800"/>
          </a:p>
        </p:txBody>
      </p:sp>
      <p:pic>
        <p:nvPicPr>
          <p:cNvPr id="6" name="Content Placeholder 3" descr="Download Kroger vector logo (.EPS + .AI + .SVG) - Brandlogos.net">
            <a:extLst>
              <a:ext uri="{FF2B5EF4-FFF2-40B4-BE49-F238E27FC236}">
                <a16:creationId xmlns:a16="http://schemas.microsoft.com/office/drawing/2014/main" id="{C6D5BEE0-D252-C63A-5B54-BC591BE52FD3}"/>
              </a:ext>
            </a:extLst>
          </p:cNvPr>
          <p:cNvPicPr>
            <a:picLocks noChangeAspect="1"/>
          </p:cNvPicPr>
          <p:nvPr/>
        </p:nvPicPr>
        <p:blipFill>
          <a:blip r:embed="rId2"/>
          <a:srcRect l="7950" t="23529" r="7950" b="23529"/>
          <a:stretch>
            <a:fillRect/>
          </a:stretch>
        </p:blipFill>
        <p:spPr>
          <a:xfrm>
            <a:off x="-1173" y="-3727"/>
            <a:ext cx="2218659" cy="1396772"/>
          </a:xfrm>
          <a:prstGeom prst="rect">
            <a:avLst/>
          </a:prstGeom>
          <a:noFill/>
        </p:spPr>
      </p:pic>
      <p:sp>
        <p:nvSpPr>
          <p:cNvPr id="7" name="TextBox 6">
            <a:extLst>
              <a:ext uri="{FF2B5EF4-FFF2-40B4-BE49-F238E27FC236}">
                <a16:creationId xmlns:a16="http://schemas.microsoft.com/office/drawing/2014/main" id="{C29E2F2B-8726-FF73-BD1A-A20FA94D1909}"/>
              </a:ext>
            </a:extLst>
          </p:cNvPr>
          <p:cNvSpPr txBox="1"/>
          <p:nvPr/>
        </p:nvSpPr>
        <p:spPr>
          <a:xfrm>
            <a:off x="5429938" y="1387271"/>
            <a:ext cx="3861233" cy="1934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buClr>
                <a:srgbClr val="C00000"/>
              </a:buClr>
              <a:buSzPct val="110000"/>
            </a:pPr>
            <a:r>
              <a:rPr lang="en-US" sz="2400" b="1">
                <a:solidFill>
                  <a:srgbClr val="212325"/>
                </a:solidFill>
                <a:latin typeface="Buckeye Sans 2"/>
              </a:rPr>
              <a:t>Company Risks</a:t>
            </a:r>
          </a:p>
          <a:p>
            <a:pPr marL="285750" indent="-285750">
              <a:lnSpc>
                <a:spcPct val="90000"/>
              </a:lnSpc>
              <a:spcBef>
                <a:spcPts val="1000"/>
              </a:spcBef>
              <a:buClr>
                <a:srgbClr val="C00000"/>
              </a:buClr>
              <a:buSzPct val="110000"/>
              <a:buFont typeface="Arial" panose="020B0604020202020204" pitchFamily="34" charset="0"/>
              <a:buChar char="•"/>
            </a:pPr>
            <a:r>
              <a:rPr lang="en-US">
                <a:solidFill>
                  <a:srgbClr val="212325"/>
                </a:solidFill>
                <a:latin typeface="Buckeye Sans 2"/>
              </a:rPr>
              <a:t>Labor and Union Risk</a:t>
            </a:r>
          </a:p>
          <a:p>
            <a:pPr marL="285750" indent="-285750">
              <a:lnSpc>
                <a:spcPct val="90000"/>
              </a:lnSpc>
              <a:spcBef>
                <a:spcPts val="1000"/>
              </a:spcBef>
              <a:buClr>
                <a:srgbClr val="C00000"/>
              </a:buClr>
              <a:buSzPct val="110000"/>
              <a:buFont typeface="Arial" panose="020B0604020202020204" pitchFamily="34" charset="0"/>
              <a:buChar char="•"/>
            </a:pPr>
            <a:r>
              <a:rPr lang="en-US">
                <a:solidFill>
                  <a:srgbClr val="212325"/>
                </a:solidFill>
                <a:latin typeface="Buckeye Sans 2"/>
              </a:rPr>
              <a:t>Thin Profit Margins</a:t>
            </a:r>
          </a:p>
          <a:p>
            <a:pPr marL="285750" indent="-285750">
              <a:lnSpc>
                <a:spcPct val="90000"/>
              </a:lnSpc>
              <a:spcBef>
                <a:spcPts val="1000"/>
              </a:spcBef>
              <a:buClr>
                <a:srgbClr val="C00000"/>
              </a:buClr>
              <a:buSzPct val="110000"/>
              <a:buFont typeface="Arial" panose="020B0604020202020204" pitchFamily="34" charset="0"/>
              <a:buChar char="•"/>
            </a:pPr>
            <a:r>
              <a:rPr lang="en-US">
                <a:solidFill>
                  <a:srgbClr val="212325"/>
                </a:solidFill>
                <a:latin typeface="Buckeye Sans 2"/>
              </a:rPr>
              <a:t>Similar Companies</a:t>
            </a:r>
          </a:p>
          <a:p>
            <a:pPr marL="285750" indent="-285750">
              <a:lnSpc>
                <a:spcPct val="90000"/>
              </a:lnSpc>
              <a:spcBef>
                <a:spcPts val="1000"/>
              </a:spcBef>
              <a:buClr>
                <a:srgbClr val="C00000"/>
              </a:buClr>
              <a:buSzPct val="110000"/>
              <a:buFont typeface="Arial" panose="020B0604020202020204" pitchFamily="34" charset="0"/>
              <a:buChar char="•"/>
            </a:pPr>
            <a:r>
              <a:rPr lang="en-US">
                <a:solidFill>
                  <a:srgbClr val="212325"/>
                </a:solidFill>
                <a:latin typeface="Buckeye Sans 2"/>
              </a:rPr>
              <a:t>Shift in Consumer Behavior</a:t>
            </a:r>
          </a:p>
        </p:txBody>
      </p:sp>
      <p:pic>
        <p:nvPicPr>
          <p:cNvPr id="8" name="Picture 7" descr="Kroger: Benefit From The Mess On Aisle 4 (NYSE:KR) | Seeking Alpha">
            <a:extLst>
              <a:ext uri="{FF2B5EF4-FFF2-40B4-BE49-F238E27FC236}">
                <a16:creationId xmlns:a16="http://schemas.microsoft.com/office/drawing/2014/main" id="{7074BF46-798E-912B-0DAE-824F606F78E8}"/>
              </a:ext>
            </a:extLst>
          </p:cNvPr>
          <p:cNvPicPr>
            <a:picLocks noChangeAspect="1"/>
          </p:cNvPicPr>
          <p:nvPr/>
        </p:nvPicPr>
        <p:blipFill>
          <a:blip r:embed="rId3"/>
          <a:stretch>
            <a:fillRect/>
          </a:stretch>
        </p:blipFill>
        <p:spPr>
          <a:xfrm>
            <a:off x="9281698" y="976451"/>
            <a:ext cx="2905125" cy="5876925"/>
          </a:xfrm>
          <a:prstGeom prst="rect">
            <a:avLst/>
          </a:prstGeom>
        </p:spPr>
      </p:pic>
    </p:spTree>
    <p:extLst>
      <p:ext uri="{BB962C8B-B14F-4D97-AF65-F5344CB8AC3E}">
        <p14:creationId xmlns:p14="http://schemas.microsoft.com/office/powerpoint/2010/main" val="363574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BC5E-AD8B-35A6-919D-D663F2B8E02E}"/>
              </a:ext>
            </a:extLst>
          </p:cNvPr>
          <p:cNvSpPr>
            <a:spLocks noGrp="1"/>
          </p:cNvSpPr>
          <p:nvPr>
            <p:ph type="title"/>
          </p:nvPr>
        </p:nvSpPr>
        <p:spPr>
          <a:xfrm>
            <a:off x="396873" y="269476"/>
            <a:ext cx="11398253" cy="838854"/>
          </a:xfrm>
        </p:spPr>
        <p:txBody>
          <a:bodyPr/>
          <a:lstStyle/>
          <a:p>
            <a:pPr algn="ctr"/>
            <a:r>
              <a:rPr lang="en-US">
                <a:latin typeface="Buckeye Serif 2 Black"/>
              </a:rPr>
              <a:t>Financial Analysis</a:t>
            </a:r>
            <a:endParaRPr lang="en-US"/>
          </a:p>
        </p:txBody>
      </p:sp>
      <p:graphicFrame>
        <p:nvGraphicFramePr>
          <p:cNvPr id="3" name="Content Placeholder 2">
            <a:extLst>
              <a:ext uri="{FF2B5EF4-FFF2-40B4-BE49-F238E27FC236}">
                <a16:creationId xmlns:a16="http://schemas.microsoft.com/office/drawing/2014/main" id="{9F14513A-162C-E4E2-622D-9DCBCD15BFDC}"/>
              </a:ext>
            </a:extLst>
          </p:cNvPr>
          <p:cNvGraphicFramePr>
            <a:graphicFrameLocks noGrp="1"/>
          </p:cNvGraphicFramePr>
          <p:nvPr>
            <p:ph idx="1"/>
            <p:extLst>
              <p:ext uri="{D42A27DB-BD31-4B8C-83A1-F6EECF244321}">
                <p14:modId xmlns:p14="http://schemas.microsoft.com/office/powerpoint/2010/main" val="2111612464"/>
              </p:ext>
            </p:extLst>
          </p:nvPr>
        </p:nvGraphicFramePr>
        <p:xfrm>
          <a:off x="6183658" y="1114080"/>
          <a:ext cx="5612524" cy="2329523"/>
        </p:xfrm>
        <a:graphic>
          <a:graphicData uri="http://schemas.openxmlformats.org/drawingml/2006/table">
            <a:tbl>
              <a:tblPr firstRow="1" bandRow="1">
                <a:tableStyleId>{5C22544A-7EE6-4342-B048-85BDC9FD1C3A}</a:tableStyleId>
              </a:tblPr>
              <a:tblGrid>
                <a:gridCol w="1403131">
                  <a:extLst>
                    <a:ext uri="{9D8B030D-6E8A-4147-A177-3AD203B41FA5}">
                      <a16:colId xmlns:a16="http://schemas.microsoft.com/office/drawing/2014/main" val="1364772039"/>
                    </a:ext>
                  </a:extLst>
                </a:gridCol>
                <a:gridCol w="1403131">
                  <a:extLst>
                    <a:ext uri="{9D8B030D-6E8A-4147-A177-3AD203B41FA5}">
                      <a16:colId xmlns:a16="http://schemas.microsoft.com/office/drawing/2014/main" val="1603528579"/>
                    </a:ext>
                  </a:extLst>
                </a:gridCol>
                <a:gridCol w="1403131">
                  <a:extLst>
                    <a:ext uri="{9D8B030D-6E8A-4147-A177-3AD203B41FA5}">
                      <a16:colId xmlns:a16="http://schemas.microsoft.com/office/drawing/2014/main" val="1257350251"/>
                    </a:ext>
                  </a:extLst>
                </a:gridCol>
                <a:gridCol w="1403131">
                  <a:extLst>
                    <a:ext uri="{9D8B030D-6E8A-4147-A177-3AD203B41FA5}">
                      <a16:colId xmlns:a16="http://schemas.microsoft.com/office/drawing/2014/main" val="1661681889"/>
                    </a:ext>
                  </a:extLst>
                </a:gridCol>
              </a:tblGrid>
              <a:tr h="601887">
                <a:tc>
                  <a:txBody>
                    <a:bodyPr/>
                    <a:lstStyle/>
                    <a:p>
                      <a:r>
                        <a:rPr lang="en-US"/>
                        <a:t>Net Sales Forecast</a:t>
                      </a:r>
                    </a:p>
                  </a:txBody>
                  <a:tcPr/>
                </a:tc>
                <a:tc>
                  <a:txBody>
                    <a:bodyPr/>
                    <a:lstStyle/>
                    <a:p>
                      <a:r>
                        <a:rPr lang="en-US"/>
                        <a:t>FY</a:t>
                      </a:r>
                    </a:p>
                  </a:txBody>
                  <a:tcPr/>
                </a:tc>
                <a:tc>
                  <a:txBody>
                    <a:bodyPr/>
                    <a:lstStyle/>
                    <a:p>
                      <a:r>
                        <a:rPr lang="en-US"/>
                        <a:t>FY2</a:t>
                      </a:r>
                    </a:p>
                  </a:txBody>
                  <a:tcPr/>
                </a:tc>
                <a:tc>
                  <a:txBody>
                    <a:bodyPr/>
                    <a:lstStyle/>
                    <a:p>
                      <a:r>
                        <a:rPr lang="en-US"/>
                        <a:t>FY3</a:t>
                      </a:r>
                    </a:p>
                  </a:txBody>
                  <a:tcPr/>
                </a:tc>
                <a:extLst>
                  <a:ext uri="{0D108BD9-81ED-4DB2-BD59-A6C34878D82A}">
                    <a16:rowId xmlns:a16="http://schemas.microsoft.com/office/drawing/2014/main" val="2024979649"/>
                  </a:ext>
                </a:extLst>
              </a:tr>
              <a:tr h="409283">
                <a:tc>
                  <a:txBody>
                    <a:bodyPr/>
                    <a:lstStyle/>
                    <a:p>
                      <a:r>
                        <a:rPr lang="en-US">
                          <a:solidFill>
                            <a:schemeClr val="bg1"/>
                          </a:solidFill>
                        </a:rPr>
                        <a:t>(000)</a:t>
                      </a:r>
                    </a:p>
                  </a:txBody>
                  <a:tcPr>
                    <a:solidFill>
                      <a:schemeClr val="accent1"/>
                    </a:solidFill>
                  </a:tcPr>
                </a:tc>
                <a:tc>
                  <a:txBody>
                    <a:bodyPr/>
                    <a:lstStyle/>
                    <a:p>
                      <a:r>
                        <a:rPr lang="en-US"/>
                        <a:t>2027E</a:t>
                      </a:r>
                    </a:p>
                  </a:txBody>
                  <a:tcPr/>
                </a:tc>
                <a:tc>
                  <a:txBody>
                    <a:bodyPr/>
                    <a:lstStyle/>
                    <a:p>
                      <a:r>
                        <a:rPr lang="en-US"/>
                        <a:t>2026E</a:t>
                      </a:r>
                    </a:p>
                  </a:txBody>
                  <a:tcPr/>
                </a:tc>
                <a:tc>
                  <a:txBody>
                    <a:bodyPr/>
                    <a:lstStyle/>
                    <a:p>
                      <a:r>
                        <a:rPr lang="en-US"/>
                        <a:t>2025</a:t>
                      </a:r>
                    </a:p>
                  </a:txBody>
                  <a:tcPr/>
                </a:tc>
                <a:extLst>
                  <a:ext uri="{0D108BD9-81ED-4DB2-BD59-A6C34878D82A}">
                    <a16:rowId xmlns:a16="http://schemas.microsoft.com/office/drawing/2014/main" val="1622204737"/>
                  </a:ext>
                </a:extLst>
              </a:tr>
              <a:tr h="553738">
                <a:tc>
                  <a:txBody>
                    <a:bodyPr/>
                    <a:lstStyle/>
                    <a:p>
                      <a:r>
                        <a:rPr lang="en-US">
                          <a:solidFill>
                            <a:schemeClr val="bg1"/>
                          </a:solidFill>
                        </a:rPr>
                        <a:t>Consensus</a:t>
                      </a:r>
                    </a:p>
                  </a:txBody>
                  <a:tcPr>
                    <a:solidFill>
                      <a:schemeClr val="accent1"/>
                    </a:solidFill>
                  </a:tcPr>
                </a:tc>
                <a:tc>
                  <a:txBody>
                    <a:bodyPr/>
                    <a:lstStyle/>
                    <a:p>
                      <a:pPr lvl="0" algn="l">
                        <a:lnSpc>
                          <a:spcPct val="100000"/>
                        </a:lnSpc>
                        <a:spcBef>
                          <a:spcPts val="0"/>
                        </a:spcBef>
                        <a:spcAft>
                          <a:spcPts val="0"/>
                        </a:spcAft>
                        <a:buNone/>
                      </a:pPr>
                      <a:r>
                        <a:rPr lang="en-US" sz="1800" b="0" i="0" u="none" strike="noStrike" noProof="0">
                          <a:solidFill>
                            <a:srgbClr val="202324"/>
                          </a:solidFill>
                          <a:latin typeface="Buckeye Sans"/>
                        </a:rPr>
                        <a:t>153,550,000 </a:t>
                      </a:r>
                    </a:p>
                    <a:p>
                      <a:pPr lvl="0">
                        <a:buNone/>
                      </a:pPr>
                      <a:endParaRPr lang="en-US"/>
                    </a:p>
                  </a:txBody>
                  <a:tcPr/>
                </a:tc>
                <a:tc>
                  <a:txBody>
                    <a:bodyPr/>
                    <a:lstStyle/>
                    <a:p>
                      <a:pPr lvl="0" algn="l">
                        <a:lnSpc>
                          <a:spcPct val="100000"/>
                        </a:lnSpc>
                        <a:spcBef>
                          <a:spcPts val="0"/>
                        </a:spcBef>
                        <a:spcAft>
                          <a:spcPts val="0"/>
                        </a:spcAft>
                        <a:buNone/>
                      </a:pPr>
                      <a:r>
                        <a:rPr lang="en-US" sz="1800" b="0" i="0" u="none" strike="noStrike" noProof="0">
                          <a:solidFill>
                            <a:srgbClr val="202324"/>
                          </a:solidFill>
                          <a:latin typeface="Buckeye Sans"/>
                        </a:rPr>
                        <a:t>149,490,000 </a:t>
                      </a:r>
                    </a:p>
                    <a:p>
                      <a:pPr lvl="0">
                        <a:buNone/>
                      </a:pPr>
                      <a:endParaRPr lang="en-US"/>
                    </a:p>
                  </a:txBody>
                  <a:tcPr/>
                </a:tc>
                <a:tc>
                  <a:txBody>
                    <a:bodyPr/>
                    <a:lstStyle/>
                    <a:p>
                      <a:pPr lvl="0" algn="l">
                        <a:lnSpc>
                          <a:spcPct val="100000"/>
                        </a:lnSpc>
                        <a:spcBef>
                          <a:spcPts val="0"/>
                        </a:spcBef>
                        <a:spcAft>
                          <a:spcPts val="0"/>
                        </a:spcAft>
                        <a:buNone/>
                      </a:pPr>
                      <a:r>
                        <a:rPr lang="en-US" sz="1800" b="0" i="0" u="none" strike="noStrike" noProof="0">
                          <a:solidFill>
                            <a:srgbClr val="202324"/>
                          </a:solidFill>
                          <a:latin typeface="Buckeye Sans"/>
                        </a:rPr>
                        <a:t> </a:t>
                      </a:r>
                    </a:p>
                    <a:p>
                      <a:pPr lvl="0">
                        <a:buNone/>
                      </a:pPr>
                      <a:endParaRPr lang="en-US"/>
                    </a:p>
                  </a:txBody>
                  <a:tcPr/>
                </a:tc>
                <a:extLst>
                  <a:ext uri="{0D108BD9-81ED-4DB2-BD59-A6C34878D82A}">
                    <a16:rowId xmlns:a16="http://schemas.microsoft.com/office/drawing/2014/main" val="2157452023"/>
                  </a:ext>
                </a:extLst>
              </a:tr>
              <a:tr h="553738">
                <a:tc>
                  <a:txBody>
                    <a:bodyPr/>
                    <a:lstStyle/>
                    <a:p>
                      <a:r>
                        <a:rPr lang="en-US">
                          <a:solidFill>
                            <a:schemeClr val="bg1"/>
                          </a:solidFill>
                        </a:rPr>
                        <a:t>Estimate</a:t>
                      </a:r>
                    </a:p>
                  </a:txBody>
                  <a:tcPr>
                    <a:solidFill>
                      <a:schemeClr val="accent1"/>
                    </a:solidFill>
                  </a:tcPr>
                </a:tc>
                <a:tc>
                  <a:txBody>
                    <a:bodyPr/>
                    <a:lstStyle/>
                    <a:p>
                      <a:pPr lvl="0" algn="l">
                        <a:lnSpc>
                          <a:spcPct val="100000"/>
                        </a:lnSpc>
                        <a:spcBef>
                          <a:spcPts val="0"/>
                        </a:spcBef>
                        <a:spcAft>
                          <a:spcPts val="0"/>
                        </a:spcAft>
                        <a:buNone/>
                      </a:pPr>
                      <a:r>
                        <a:rPr lang="en-US" sz="1800" b="0" i="0" u="none" strike="noStrike" noProof="0">
                          <a:solidFill>
                            <a:srgbClr val="202324"/>
                          </a:solidFill>
                          <a:latin typeface="Buckeye Sans"/>
                        </a:rPr>
                        <a:t>153,066,769 </a:t>
                      </a:r>
                    </a:p>
                    <a:p>
                      <a:pPr lvl="0">
                        <a:buNone/>
                      </a:pPr>
                      <a:endParaRPr lang="en-US"/>
                    </a:p>
                  </a:txBody>
                  <a:tcPr/>
                </a:tc>
                <a:tc>
                  <a:txBody>
                    <a:bodyPr/>
                    <a:lstStyle/>
                    <a:p>
                      <a:pPr lvl="0" algn="l">
                        <a:lnSpc>
                          <a:spcPct val="100000"/>
                        </a:lnSpc>
                        <a:spcBef>
                          <a:spcPts val="0"/>
                        </a:spcBef>
                        <a:spcAft>
                          <a:spcPts val="0"/>
                        </a:spcAft>
                        <a:buNone/>
                      </a:pPr>
                      <a:r>
                        <a:rPr lang="en-US" sz="1800" b="0" i="0" u="none" strike="noStrike" noProof="0">
                          <a:solidFill>
                            <a:srgbClr val="202324"/>
                          </a:solidFill>
                          <a:latin typeface="Buckeye Sans"/>
                        </a:rPr>
                        <a:t>150,065,460 </a:t>
                      </a:r>
                    </a:p>
                    <a:p>
                      <a:pPr lvl="0">
                        <a:buNone/>
                      </a:pPr>
                      <a:endParaRPr lang="en-US"/>
                    </a:p>
                  </a:txBody>
                  <a:tcPr/>
                </a:tc>
                <a:tc>
                  <a:txBody>
                    <a:bodyPr/>
                    <a:lstStyle/>
                    <a:p>
                      <a:pPr lvl="0" algn="l">
                        <a:lnSpc>
                          <a:spcPct val="100000"/>
                        </a:lnSpc>
                        <a:spcBef>
                          <a:spcPts val="0"/>
                        </a:spcBef>
                        <a:spcAft>
                          <a:spcPts val="0"/>
                        </a:spcAft>
                        <a:buNone/>
                      </a:pPr>
                      <a:r>
                        <a:rPr lang="en-US" sz="1800" b="0" i="0" u="none" strike="noStrike" noProof="0">
                          <a:solidFill>
                            <a:srgbClr val="202324"/>
                          </a:solidFill>
                          <a:latin typeface="Buckeye Sans"/>
                        </a:rPr>
                        <a:t>147,123,000 </a:t>
                      </a:r>
                    </a:p>
                    <a:p>
                      <a:pPr lvl="0">
                        <a:buNone/>
                      </a:pPr>
                      <a:endParaRPr lang="en-US"/>
                    </a:p>
                  </a:txBody>
                  <a:tcPr/>
                </a:tc>
                <a:extLst>
                  <a:ext uri="{0D108BD9-81ED-4DB2-BD59-A6C34878D82A}">
                    <a16:rowId xmlns:a16="http://schemas.microsoft.com/office/drawing/2014/main" val="2947273327"/>
                  </a:ext>
                </a:extLst>
              </a:tr>
            </a:tbl>
          </a:graphicData>
        </a:graphic>
      </p:graphicFrame>
      <p:pic>
        <p:nvPicPr>
          <p:cNvPr id="6" name="Content Placeholder 3" descr="Download Kroger vector logo (.EPS + .AI + .SVG) - Brandlogos.net">
            <a:extLst>
              <a:ext uri="{FF2B5EF4-FFF2-40B4-BE49-F238E27FC236}">
                <a16:creationId xmlns:a16="http://schemas.microsoft.com/office/drawing/2014/main" id="{E7127BFB-F912-B343-B27E-E848FD2B83ED}"/>
              </a:ext>
            </a:extLst>
          </p:cNvPr>
          <p:cNvPicPr>
            <a:picLocks noChangeAspect="1"/>
          </p:cNvPicPr>
          <p:nvPr/>
        </p:nvPicPr>
        <p:blipFill>
          <a:blip r:embed="rId2"/>
          <a:srcRect l="7950" t="23529" r="7950" b="23529"/>
          <a:stretch>
            <a:fillRect/>
          </a:stretch>
        </p:blipFill>
        <p:spPr>
          <a:xfrm>
            <a:off x="-1173" y="-3727"/>
            <a:ext cx="2218659" cy="1396772"/>
          </a:xfrm>
          <a:prstGeom prst="rect">
            <a:avLst/>
          </a:prstGeom>
          <a:noFill/>
        </p:spPr>
      </p:pic>
      <p:graphicFrame>
        <p:nvGraphicFramePr>
          <p:cNvPr id="5" name="Table 4">
            <a:extLst>
              <a:ext uri="{FF2B5EF4-FFF2-40B4-BE49-F238E27FC236}">
                <a16:creationId xmlns:a16="http://schemas.microsoft.com/office/drawing/2014/main" id="{7B5C16F7-29E4-7561-AE53-F19B646DD9BF}"/>
              </a:ext>
            </a:extLst>
          </p:cNvPr>
          <p:cNvGraphicFramePr>
            <a:graphicFrameLocks noGrp="1"/>
          </p:cNvGraphicFramePr>
          <p:nvPr>
            <p:extLst>
              <p:ext uri="{D42A27DB-BD31-4B8C-83A1-F6EECF244321}">
                <p14:modId xmlns:p14="http://schemas.microsoft.com/office/powerpoint/2010/main" val="893765723"/>
              </p:ext>
            </p:extLst>
          </p:nvPr>
        </p:nvGraphicFramePr>
        <p:xfrm>
          <a:off x="6184347" y="3865842"/>
          <a:ext cx="5600244" cy="2473056"/>
        </p:xfrm>
        <a:graphic>
          <a:graphicData uri="http://schemas.openxmlformats.org/drawingml/2006/table">
            <a:tbl>
              <a:tblPr firstRow="1" bandRow="1">
                <a:tableStyleId>{5C22544A-7EE6-4342-B048-85BDC9FD1C3A}</a:tableStyleId>
              </a:tblPr>
              <a:tblGrid>
                <a:gridCol w="1400061">
                  <a:extLst>
                    <a:ext uri="{9D8B030D-6E8A-4147-A177-3AD203B41FA5}">
                      <a16:colId xmlns:a16="http://schemas.microsoft.com/office/drawing/2014/main" val="2178947732"/>
                    </a:ext>
                  </a:extLst>
                </a:gridCol>
                <a:gridCol w="1400061">
                  <a:extLst>
                    <a:ext uri="{9D8B030D-6E8A-4147-A177-3AD203B41FA5}">
                      <a16:colId xmlns:a16="http://schemas.microsoft.com/office/drawing/2014/main" val="3876762131"/>
                    </a:ext>
                  </a:extLst>
                </a:gridCol>
                <a:gridCol w="1400061">
                  <a:extLst>
                    <a:ext uri="{9D8B030D-6E8A-4147-A177-3AD203B41FA5}">
                      <a16:colId xmlns:a16="http://schemas.microsoft.com/office/drawing/2014/main" val="1659985589"/>
                    </a:ext>
                  </a:extLst>
                </a:gridCol>
                <a:gridCol w="1400061">
                  <a:extLst>
                    <a:ext uri="{9D8B030D-6E8A-4147-A177-3AD203B41FA5}">
                      <a16:colId xmlns:a16="http://schemas.microsoft.com/office/drawing/2014/main" val="1978861076"/>
                    </a:ext>
                  </a:extLst>
                </a:gridCol>
              </a:tblGrid>
              <a:tr h="458244">
                <a:tc>
                  <a:txBody>
                    <a:bodyPr/>
                    <a:lstStyle/>
                    <a:p>
                      <a:r>
                        <a:rPr lang="en-US"/>
                        <a:t>EPS</a:t>
                      </a:r>
                    </a:p>
                  </a:txBody>
                  <a:tcPr/>
                </a:tc>
                <a:tc>
                  <a:txBody>
                    <a:bodyPr/>
                    <a:lstStyle/>
                    <a:p>
                      <a:r>
                        <a:rPr lang="en-US"/>
                        <a:t>FY</a:t>
                      </a:r>
                    </a:p>
                  </a:txBody>
                  <a:tcPr/>
                </a:tc>
                <a:tc>
                  <a:txBody>
                    <a:bodyPr/>
                    <a:lstStyle/>
                    <a:p>
                      <a:r>
                        <a:rPr lang="en-US"/>
                        <a:t>FY2</a:t>
                      </a:r>
                    </a:p>
                  </a:txBody>
                  <a:tcPr/>
                </a:tc>
                <a:tc>
                  <a:txBody>
                    <a:bodyPr/>
                    <a:lstStyle/>
                    <a:p>
                      <a:r>
                        <a:rPr lang="en-US"/>
                        <a:t>FY3</a:t>
                      </a:r>
                    </a:p>
                  </a:txBody>
                  <a:tcPr/>
                </a:tc>
                <a:extLst>
                  <a:ext uri="{0D108BD9-81ED-4DB2-BD59-A6C34878D82A}">
                    <a16:rowId xmlns:a16="http://schemas.microsoft.com/office/drawing/2014/main" val="719888250"/>
                  </a:ext>
                </a:extLst>
              </a:tr>
              <a:tr h="458244">
                <a:tc>
                  <a:txBody>
                    <a:bodyPr/>
                    <a:lstStyle/>
                    <a:p>
                      <a:pPr marL="0" algn="l" defTabSz="914400" rtl="0" eaLnBrk="1" latinLnBrk="0" hangingPunct="1"/>
                      <a:endParaRPr lang="en-US" sz="1800" b="1" kern="1200">
                        <a:solidFill>
                          <a:schemeClr val="lt1"/>
                        </a:solidFill>
                        <a:latin typeface="+mn-lt"/>
                        <a:ea typeface="+mn-ea"/>
                        <a:cs typeface="+mn-cs"/>
                      </a:endParaRPr>
                    </a:p>
                  </a:txBody>
                  <a:tcPr>
                    <a:solidFill>
                      <a:schemeClr val="accent1"/>
                    </a:solidFill>
                  </a:tcPr>
                </a:tc>
                <a:tc>
                  <a:txBody>
                    <a:bodyPr/>
                    <a:lstStyle/>
                    <a:p>
                      <a:r>
                        <a:rPr lang="en-US"/>
                        <a:t>2027E</a:t>
                      </a:r>
                    </a:p>
                  </a:txBody>
                  <a:tcPr/>
                </a:tc>
                <a:tc>
                  <a:txBody>
                    <a:bodyPr/>
                    <a:lstStyle/>
                    <a:p>
                      <a:r>
                        <a:rPr lang="en-US"/>
                        <a:t>2026E</a:t>
                      </a:r>
                    </a:p>
                  </a:txBody>
                  <a:tcPr/>
                </a:tc>
                <a:tc>
                  <a:txBody>
                    <a:bodyPr/>
                    <a:lstStyle/>
                    <a:p>
                      <a:r>
                        <a:rPr lang="en-US"/>
                        <a:t>2025</a:t>
                      </a:r>
                    </a:p>
                  </a:txBody>
                  <a:tcPr/>
                </a:tc>
                <a:extLst>
                  <a:ext uri="{0D108BD9-81ED-4DB2-BD59-A6C34878D82A}">
                    <a16:rowId xmlns:a16="http://schemas.microsoft.com/office/drawing/2014/main" val="356079538"/>
                  </a:ext>
                </a:extLst>
              </a:tr>
              <a:tr h="458244">
                <a:tc>
                  <a:txBody>
                    <a:bodyPr/>
                    <a:lstStyle/>
                    <a:p>
                      <a:pPr marL="0" algn="l" defTabSz="914400" rtl="0" eaLnBrk="1" latinLnBrk="0" hangingPunct="1"/>
                      <a:r>
                        <a:rPr lang="en-US" sz="1800" b="0" kern="1200">
                          <a:solidFill>
                            <a:schemeClr val="lt1"/>
                          </a:solidFill>
                          <a:latin typeface="+mn-lt"/>
                          <a:ea typeface="+mn-ea"/>
                          <a:cs typeface="+mn-cs"/>
                        </a:rPr>
                        <a:t>Basic</a:t>
                      </a:r>
                    </a:p>
                  </a:txBody>
                  <a:tcPr>
                    <a:solidFill>
                      <a:schemeClr val="accent1"/>
                    </a:solidFill>
                  </a:tcPr>
                </a:tc>
                <a:tc>
                  <a:txBody>
                    <a:bodyPr/>
                    <a:lstStyle/>
                    <a:p>
                      <a:r>
                        <a:rPr lang="en-US"/>
                        <a:t>7.15</a:t>
                      </a:r>
                    </a:p>
                  </a:txBody>
                  <a:tcPr/>
                </a:tc>
                <a:tc>
                  <a:txBody>
                    <a:bodyPr/>
                    <a:lstStyle/>
                    <a:p>
                      <a:r>
                        <a:rPr lang="en-US"/>
                        <a:t>7.01</a:t>
                      </a:r>
                    </a:p>
                  </a:txBody>
                  <a:tcPr/>
                </a:tc>
                <a:tc>
                  <a:txBody>
                    <a:bodyPr/>
                    <a:lstStyle/>
                    <a:p>
                      <a:r>
                        <a:rPr lang="en-US"/>
                        <a:t>3.74</a:t>
                      </a:r>
                    </a:p>
                  </a:txBody>
                  <a:tcPr/>
                </a:tc>
                <a:extLst>
                  <a:ext uri="{0D108BD9-81ED-4DB2-BD59-A6C34878D82A}">
                    <a16:rowId xmlns:a16="http://schemas.microsoft.com/office/drawing/2014/main" val="3832110529"/>
                  </a:ext>
                </a:extLst>
              </a:tr>
              <a:tr h="458244">
                <a:tc>
                  <a:txBody>
                    <a:bodyPr/>
                    <a:lstStyle/>
                    <a:p>
                      <a:pPr marL="0" algn="l" defTabSz="914400" rtl="0" eaLnBrk="1" latinLnBrk="0" hangingPunct="1"/>
                      <a:r>
                        <a:rPr lang="en-US" sz="1800" b="0" kern="1200">
                          <a:solidFill>
                            <a:schemeClr val="lt1"/>
                          </a:solidFill>
                          <a:latin typeface="+mn-lt"/>
                          <a:ea typeface="+mn-ea"/>
                          <a:cs typeface="+mn-cs"/>
                        </a:rPr>
                        <a:t>Diluted</a:t>
                      </a:r>
                    </a:p>
                  </a:txBody>
                  <a:tcPr>
                    <a:solidFill>
                      <a:schemeClr val="accent1"/>
                    </a:solidFill>
                  </a:tcPr>
                </a:tc>
                <a:tc>
                  <a:txBody>
                    <a:bodyPr/>
                    <a:lstStyle/>
                    <a:p>
                      <a:r>
                        <a:rPr lang="en-US"/>
                        <a:t>7.11</a:t>
                      </a:r>
                    </a:p>
                  </a:txBody>
                  <a:tcPr/>
                </a:tc>
                <a:tc>
                  <a:txBody>
                    <a:bodyPr/>
                    <a:lstStyle/>
                    <a:p>
                      <a:r>
                        <a:rPr lang="en-US"/>
                        <a:t>6.97</a:t>
                      </a:r>
                    </a:p>
                  </a:txBody>
                  <a:tcPr/>
                </a:tc>
                <a:tc>
                  <a:txBody>
                    <a:bodyPr/>
                    <a:lstStyle/>
                    <a:p>
                      <a:r>
                        <a:rPr lang="en-US"/>
                        <a:t>3.67</a:t>
                      </a:r>
                    </a:p>
                  </a:txBody>
                  <a:tcPr/>
                </a:tc>
                <a:extLst>
                  <a:ext uri="{0D108BD9-81ED-4DB2-BD59-A6C34878D82A}">
                    <a16:rowId xmlns:a16="http://schemas.microsoft.com/office/drawing/2014/main" val="3766989747"/>
                  </a:ext>
                </a:extLst>
              </a:tr>
              <a:tr h="458244">
                <a:tc>
                  <a:txBody>
                    <a:bodyPr/>
                    <a:lstStyle/>
                    <a:p>
                      <a:pPr marL="0" algn="l" defTabSz="914400" rtl="0" eaLnBrk="1" latinLnBrk="0" hangingPunct="1"/>
                      <a:r>
                        <a:rPr lang="en-US" sz="1800" b="0" kern="1200">
                          <a:solidFill>
                            <a:schemeClr val="lt1"/>
                          </a:solidFill>
                          <a:latin typeface="+mn-lt"/>
                          <a:ea typeface="+mn-ea"/>
                          <a:cs typeface="+mn-cs"/>
                        </a:rPr>
                        <a:t>Consensus GAAP</a:t>
                      </a:r>
                    </a:p>
                  </a:txBody>
                  <a:tcPr>
                    <a:solidFill>
                      <a:schemeClr val="accent1"/>
                    </a:solidFill>
                  </a:tcPr>
                </a:tc>
                <a:tc>
                  <a:txBody>
                    <a:bodyPr/>
                    <a:lstStyle/>
                    <a:p>
                      <a:r>
                        <a:rPr lang="en-US"/>
                        <a:t>5.17</a:t>
                      </a:r>
                    </a:p>
                  </a:txBody>
                  <a:tcPr/>
                </a:tc>
                <a:tc>
                  <a:txBody>
                    <a:bodyPr/>
                    <a:lstStyle/>
                    <a:p>
                      <a:r>
                        <a:rPr lang="en-US"/>
                        <a:t>4.75</a:t>
                      </a:r>
                    </a:p>
                  </a:txBody>
                  <a:tcPr/>
                </a:tc>
                <a:tc>
                  <a:txBody>
                    <a:bodyPr/>
                    <a:lstStyle/>
                    <a:p>
                      <a:endParaRPr lang="en-US"/>
                    </a:p>
                  </a:txBody>
                  <a:tcPr/>
                </a:tc>
                <a:extLst>
                  <a:ext uri="{0D108BD9-81ED-4DB2-BD59-A6C34878D82A}">
                    <a16:rowId xmlns:a16="http://schemas.microsoft.com/office/drawing/2014/main" val="4209933991"/>
                  </a:ext>
                </a:extLst>
              </a:tr>
            </a:tbl>
          </a:graphicData>
        </a:graphic>
      </p:graphicFrame>
      <p:sp>
        <p:nvSpPr>
          <p:cNvPr id="9" name="TextBox 8">
            <a:extLst>
              <a:ext uri="{FF2B5EF4-FFF2-40B4-BE49-F238E27FC236}">
                <a16:creationId xmlns:a16="http://schemas.microsoft.com/office/drawing/2014/main" id="{83FAB53D-A5F6-E07C-009B-C3BD1926DFCE}"/>
              </a:ext>
            </a:extLst>
          </p:cNvPr>
          <p:cNvSpPr txBox="1"/>
          <p:nvPr/>
        </p:nvSpPr>
        <p:spPr>
          <a:xfrm>
            <a:off x="388280" y="1696345"/>
            <a:ext cx="5117441" cy="3247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Clr>
                <a:srgbClr val="C00000"/>
              </a:buClr>
              <a:buSzPct val="110000"/>
              <a:buFont typeface="Arial" panose="020B0604020202020204" pitchFamily="34" charset="0"/>
              <a:buChar char="•"/>
            </a:pPr>
            <a:r>
              <a:rPr lang="en-US"/>
              <a:t>N</a:t>
            </a:r>
            <a:r>
              <a:rPr lang="en-US">
                <a:solidFill>
                  <a:srgbClr val="212325"/>
                </a:solidFill>
                <a:latin typeface="Buckeye Sans 2"/>
              </a:rPr>
              <a:t>et Sales Projected to continue to rise because of the growth of digital, pharmacy, and private-label expansion</a:t>
            </a:r>
          </a:p>
          <a:p>
            <a:pPr marL="285750" indent="-285750">
              <a:lnSpc>
                <a:spcPct val="90000"/>
              </a:lnSpc>
              <a:spcBef>
                <a:spcPts val="1000"/>
              </a:spcBef>
              <a:buClr>
                <a:srgbClr val="C00000"/>
              </a:buClr>
              <a:buSzPct val="110000"/>
              <a:buFont typeface="Arial" panose="020B0604020202020204" pitchFamily="34" charset="0"/>
              <a:buChar char="•"/>
            </a:pPr>
            <a:r>
              <a:rPr lang="en-US">
                <a:solidFill>
                  <a:srgbClr val="212325"/>
                </a:solidFill>
                <a:latin typeface="Buckeye Sans 2"/>
              </a:rPr>
              <a:t>Earnings per share projected to go up while they focus on cost efficiency through automation</a:t>
            </a:r>
          </a:p>
          <a:p>
            <a:pPr marL="285750" indent="-285750">
              <a:lnSpc>
                <a:spcPct val="90000"/>
              </a:lnSpc>
              <a:spcBef>
                <a:spcPts val="1000"/>
              </a:spcBef>
              <a:buClr>
                <a:srgbClr val="C00000"/>
              </a:buClr>
              <a:buSzPct val="110000"/>
              <a:buFont typeface="Arial" panose="020B0604020202020204" pitchFamily="34" charset="0"/>
              <a:buChar char="•"/>
            </a:pPr>
            <a:r>
              <a:rPr lang="en-US">
                <a:solidFill>
                  <a:srgbClr val="212325"/>
                </a:solidFill>
                <a:latin typeface="Buckeye Sans 2"/>
              </a:rPr>
              <a:t>Kroger's P/E is lower than tech and consumer discretionary implying investor caution in the grocery sector. However, it could indicate Kroger is undervalued</a:t>
            </a:r>
          </a:p>
          <a:p>
            <a:pPr marL="285750" indent="-285750">
              <a:lnSpc>
                <a:spcPct val="90000"/>
              </a:lnSpc>
              <a:spcBef>
                <a:spcPts val="1000"/>
              </a:spcBef>
              <a:buClr>
                <a:srgbClr val="C00000"/>
              </a:buClr>
              <a:buSzPct val="110000"/>
              <a:buFont typeface="Arial" panose="020B0604020202020204" pitchFamily="34" charset="0"/>
              <a:buChar char="•"/>
            </a:pPr>
            <a:endParaRPr lang="en-US">
              <a:solidFill>
                <a:srgbClr val="212325"/>
              </a:solidFill>
              <a:latin typeface="Buckeye Sans 2"/>
            </a:endParaRPr>
          </a:p>
          <a:p>
            <a:pPr marL="285750" indent="-285750">
              <a:buFont typeface="Arial"/>
              <a:buChar char="•"/>
            </a:pPr>
            <a:endParaRPr lang="en-US"/>
          </a:p>
        </p:txBody>
      </p:sp>
    </p:spTree>
    <p:extLst>
      <p:ext uri="{BB962C8B-B14F-4D97-AF65-F5344CB8AC3E}">
        <p14:creationId xmlns:p14="http://schemas.microsoft.com/office/powerpoint/2010/main" val="317351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2175-5C55-00E6-8BF1-B0021192210E}"/>
              </a:ext>
            </a:extLst>
          </p:cNvPr>
          <p:cNvSpPr>
            <a:spLocks noGrp="1"/>
          </p:cNvSpPr>
          <p:nvPr>
            <p:ph type="title"/>
          </p:nvPr>
        </p:nvSpPr>
        <p:spPr>
          <a:xfrm>
            <a:off x="396873" y="269476"/>
            <a:ext cx="11398253" cy="838854"/>
          </a:xfrm>
        </p:spPr>
        <p:txBody>
          <a:bodyPr>
            <a:normAutofit/>
          </a:bodyPr>
          <a:lstStyle/>
          <a:p>
            <a:pPr algn="ctr"/>
            <a:r>
              <a:rPr lang="en-US" sz="4200">
                <a:latin typeface="Buckeye Serif 2 Black"/>
              </a:rPr>
              <a:t>DCF Valuation</a:t>
            </a:r>
            <a:endParaRPr lang="en-US" sz="4200"/>
          </a:p>
        </p:txBody>
      </p:sp>
      <p:pic>
        <p:nvPicPr>
          <p:cNvPr id="6" name="Content Placeholder 3" descr="Download Kroger vector logo (.EPS + .AI + .SVG) - Brandlogos.net">
            <a:extLst>
              <a:ext uri="{FF2B5EF4-FFF2-40B4-BE49-F238E27FC236}">
                <a16:creationId xmlns:a16="http://schemas.microsoft.com/office/drawing/2014/main" id="{1BC883C5-246A-0450-69D1-9A034E812378}"/>
              </a:ext>
            </a:extLst>
          </p:cNvPr>
          <p:cNvPicPr>
            <a:picLocks noChangeAspect="1"/>
          </p:cNvPicPr>
          <p:nvPr/>
        </p:nvPicPr>
        <p:blipFill>
          <a:blip r:embed="rId2"/>
          <a:srcRect l="7950" t="23529" r="7950" b="23529"/>
          <a:stretch>
            <a:fillRect/>
          </a:stretch>
        </p:blipFill>
        <p:spPr>
          <a:xfrm>
            <a:off x="-1174" y="-3727"/>
            <a:ext cx="2218659" cy="1396772"/>
          </a:xfrm>
          <a:prstGeom prst="rect">
            <a:avLst/>
          </a:prstGeom>
          <a:noFill/>
        </p:spPr>
      </p:pic>
      <p:sp>
        <p:nvSpPr>
          <p:cNvPr id="3" name="TextBox 2">
            <a:extLst>
              <a:ext uri="{FF2B5EF4-FFF2-40B4-BE49-F238E27FC236}">
                <a16:creationId xmlns:a16="http://schemas.microsoft.com/office/drawing/2014/main" id="{2CCE7A1D-1B27-AFAA-0ABD-4F398ED4B9B4}"/>
              </a:ext>
            </a:extLst>
          </p:cNvPr>
          <p:cNvSpPr txBox="1"/>
          <p:nvPr/>
        </p:nvSpPr>
        <p:spPr>
          <a:xfrm>
            <a:off x="220819" y="1587140"/>
            <a:ext cx="3163697" cy="38041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Model Assumptions:</a:t>
            </a:r>
          </a:p>
          <a:p>
            <a:pPr marL="285750" indent="-285750">
              <a:lnSpc>
                <a:spcPct val="90000"/>
              </a:lnSpc>
              <a:spcBef>
                <a:spcPts val="1000"/>
              </a:spcBef>
              <a:buClr>
                <a:srgbClr val="C00000"/>
              </a:buClr>
              <a:buSzPct val="110000"/>
              <a:buFont typeface="Arial" panose="020B0604020202020204" pitchFamily="34" charset="0"/>
              <a:buChar char="•"/>
            </a:pPr>
            <a:r>
              <a:rPr lang="en-US"/>
              <a:t>Discount Rate: 7.5%</a:t>
            </a:r>
          </a:p>
          <a:p>
            <a:pPr marL="285750" indent="-285750">
              <a:lnSpc>
                <a:spcPct val="90000"/>
              </a:lnSpc>
              <a:spcBef>
                <a:spcPts val="1000"/>
              </a:spcBef>
              <a:buClr>
                <a:srgbClr val="C00000"/>
              </a:buClr>
              <a:buSzPct val="110000"/>
              <a:buFont typeface="Arial" panose="020B0604020202020204" pitchFamily="34" charset="0"/>
              <a:buChar char="•"/>
            </a:pPr>
            <a:r>
              <a:rPr lang="en-US"/>
              <a:t>Terminal Growth Rate: 2.0%</a:t>
            </a:r>
          </a:p>
          <a:p>
            <a:endParaRPr lang="en-US"/>
          </a:p>
          <a:p>
            <a:r>
              <a:rPr lang="en-US" b="1">
                <a:latin typeface="Buckeye Sans"/>
                <a:cs typeface="Arial"/>
              </a:rPr>
              <a:t>A</a:t>
            </a:r>
            <a:r>
              <a:rPr lang="en-US" sz="2000" b="1"/>
              <a:t>nalysis: </a:t>
            </a:r>
          </a:p>
          <a:p>
            <a:pPr marL="285750" indent="-285750">
              <a:lnSpc>
                <a:spcPct val="90000"/>
              </a:lnSpc>
              <a:spcBef>
                <a:spcPts val="1000"/>
              </a:spcBef>
              <a:buClr>
                <a:srgbClr val="C00000"/>
              </a:buClr>
              <a:buSzPct val="110000"/>
              <a:buFont typeface="Arial" panose="020B0604020202020204" pitchFamily="34" charset="0"/>
              <a:buChar char="•"/>
            </a:pPr>
            <a:r>
              <a:rPr lang="en-US"/>
              <a:t>Current Price: $71</a:t>
            </a:r>
          </a:p>
          <a:p>
            <a:pPr marL="285750" indent="-285750">
              <a:lnSpc>
                <a:spcPct val="90000"/>
              </a:lnSpc>
              <a:spcBef>
                <a:spcPts val="1000"/>
              </a:spcBef>
              <a:buClr>
                <a:srgbClr val="C00000"/>
              </a:buClr>
              <a:buSzPct val="110000"/>
              <a:buFont typeface="Arial" panose="020B0604020202020204" pitchFamily="34" charset="0"/>
              <a:buChar char="•"/>
            </a:pPr>
            <a:r>
              <a:rPr lang="en-US"/>
              <a:t>Implied Price: $134.73</a:t>
            </a:r>
          </a:p>
          <a:p>
            <a:pPr marL="285750" indent="-285750">
              <a:lnSpc>
                <a:spcPct val="90000"/>
              </a:lnSpc>
              <a:spcBef>
                <a:spcPts val="1000"/>
              </a:spcBef>
              <a:buClr>
                <a:srgbClr val="C00000"/>
              </a:buClr>
              <a:buSzPct val="110000"/>
              <a:buFont typeface="Arial" panose="020B0604020202020204" pitchFamily="34" charset="0"/>
              <a:buChar char="•"/>
            </a:pPr>
            <a:r>
              <a:rPr lang="en-US"/>
              <a:t>Upside: </a:t>
            </a:r>
            <a:r>
              <a:rPr lang="en-US">
                <a:solidFill>
                  <a:srgbClr val="00B050"/>
                </a:solidFill>
              </a:rPr>
              <a:t>+89.8%</a:t>
            </a:r>
          </a:p>
          <a:p>
            <a:pPr marL="285750" indent="-285750">
              <a:lnSpc>
                <a:spcPct val="90000"/>
              </a:lnSpc>
              <a:spcBef>
                <a:spcPts val="1000"/>
              </a:spcBef>
              <a:buClr>
                <a:srgbClr val="C00000"/>
              </a:buClr>
              <a:buSzPct val="110000"/>
              <a:buFont typeface="Arial" panose="020B0604020202020204" pitchFamily="34" charset="0"/>
              <a:buChar char="•"/>
            </a:pPr>
            <a:r>
              <a:rPr lang="en-US"/>
              <a:t>Analyst Price: $74.50</a:t>
            </a:r>
          </a:p>
          <a:p>
            <a:endParaRPr lang="en-US"/>
          </a:p>
          <a:p>
            <a:endParaRPr lang="en-US"/>
          </a:p>
        </p:txBody>
      </p:sp>
      <p:pic>
        <p:nvPicPr>
          <p:cNvPr id="4" name="Picture 3" descr="A screenshot of a spreadsheet&#10;&#10;AI-generated content may be incorrect.">
            <a:extLst>
              <a:ext uri="{FF2B5EF4-FFF2-40B4-BE49-F238E27FC236}">
                <a16:creationId xmlns:a16="http://schemas.microsoft.com/office/drawing/2014/main" id="{81C90BDD-B26C-6DE8-6AB7-96E7CF41B927}"/>
              </a:ext>
            </a:extLst>
          </p:cNvPr>
          <p:cNvPicPr>
            <a:picLocks noChangeAspect="1"/>
          </p:cNvPicPr>
          <p:nvPr/>
        </p:nvPicPr>
        <p:blipFill>
          <a:blip r:embed="rId3"/>
          <a:stretch>
            <a:fillRect/>
          </a:stretch>
        </p:blipFill>
        <p:spPr>
          <a:xfrm>
            <a:off x="3536433" y="1112107"/>
            <a:ext cx="8476055" cy="5478163"/>
          </a:xfrm>
          <a:prstGeom prst="rect">
            <a:avLst/>
          </a:prstGeom>
        </p:spPr>
      </p:pic>
    </p:spTree>
    <p:extLst>
      <p:ext uri="{BB962C8B-B14F-4D97-AF65-F5344CB8AC3E}">
        <p14:creationId xmlns:p14="http://schemas.microsoft.com/office/powerpoint/2010/main" val="273318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C49B-C767-C3EF-BAF9-A42FABC68475}"/>
              </a:ext>
            </a:extLst>
          </p:cNvPr>
          <p:cNvSpPr>
            <a:spLocks noGrp="1"/>
          </p:cNvSpPr>
          <p:nvPr>
            <p:ph type="title"/>
          </p:nvPr>
        </p:nvSpPr>
        <p:spPr>
          <a:xfrm>
            <a:off x="396873" y="269476"/>
            <a:ext cx="11398253" cy="838854"/>
          </a:xfrm>
        </p:spPr>
        <p:txBody>
          <a:bodyPr/>
          <a:lstStyle/>
          <a:p>
            <a:pPr algn="ctr"/>
            <a:r>
              <a:rPr lang="en-US">
                <a:latin typeface="Buckeye Serif 2 Black"/>
              </a:rPr>
              <a:t>Recommendation</a:t>
            </a:r>
            <a:endParaRPr lang="en-US"/>
          </a:p>
        </p:txBody>
      </p:sp>
      <p:pic>
        <p:nvPicPr>
          <p:cNvPr id="6" name="Content Placeholder 3" descr="Download Kroger vector logo (.EPS + .AI + .SVG) - Brandlogos.net">
            <a:extLst>
              <a:ext uri="{FF2B5EF4-FFF2-40B4-BE49-F238E27FC236}">
                <a16:creationId xmlns:a16="http://schemas.microsoft.com/office/drawing/2014/main" id="{185D4DC7-7CC3-8BB2-2BC6-B23BDE6DB099}"/>
              </a:ext>
            </a:extLst>
          </p:cNvPr>
          <p:cNvPicPr>
            <a:picLocks noChangeAspect="1"/>
          </p:cNvPicPr>
          <p:nvPr/>
        </p:nvPicPr>
        <p:blipFill>
          <a:blip r:embed="rId2"/>
          <a:srcRect l="7950" t="23529" r="7950" b="23529"/>
          <a:stretch>
            <a:fillRect/>
          </a:stretch>
        </p:blipFill>
        <p:spPr>
          <a:xfrm>
            <a:off x="-1173" y="-3727"/>
            <a:ext cx="2218659" cy="1396772"/>
          </a:xfrm>
          <a:prstGeom prst="rect">
            <a:avLst/>
          </a:prstGeom>
          <a:noFill/>
        </p:spPr>
      </p:pic>
      <p:pic>
        <p:nvPicPr>
          <p:cNvPr id="5" name="Picture 4">
            <a:extLst>
              <a:ext uri="{FF2B5EF4-FFF2-40B4-BE49-F238E27FC236}">
                <a16:creationId xmlns:a16="http://schemas.microsoft.com/office/drawing/2014/main" id="{5B8B555A-0214-EC61-592D-135A476B9FBB}"/>
              </a:ext>
            </a:extLst>
          </p:cNvPr>
          <p:cNvPicPr>
            <a:picLocks noChangeAspect="1"/>
          </p:cNvPicPr>
          <p:nvPr/>
        </p:nvPicPr>
        <p:blipFill>
          <a:blip r:embed="rId3"/>
          <a:stretch>
            <a:fillRect/>
          </a:stretch>
        </p:blipFill>
        <p:spPr>
          <a:xfrm>
            <a:off x="2793999" y="3653000"/>
            <a:ext cx="9121914" cy="2677302"/>
          </a:xfrm>
          <a:prstGeom prst="rect">
            <a:avLst/>
          </a:prstGeom>
        </p:spPr>
      </p:pic>
      <p:graphicFrame>
        <p:nvGraphicFramePr>
          <p:cNvPr id="7" name="Table 6">
            <a:extLst>
              <a:ext uri="{FF2B5EF4-FFF2-40B4-BE49-F238E27FC236}">
                <a16:creationId xmlns:a16="http://schemas.microsoft.com/office/drawing/2014/main" id="{676B7484-8452-10D7-5986-64263D7606A2}"/>
              </a:ext>
            </a:extLst>
          </p:cNvPr>
          <p:cNvGraphicFramePr>
            <a:graphicFrameLocks noGrp="1"/>
          </p:cNvGraphicFramePr>
          <p:nvPr>
            <p:extLst>
              <p:ext uri="{D42A27DB-BD31-4B8C-83A1-F6EECF244321}">
                <p14:modId xmlns:p14="http://schemas.microsoft.com/office/powerpoint/2010/main" val="3358301526"/>
              </p:ext>
            </p:extLst>
          </p:nvPr>
        </p:nvGraphicFramePr>
        <p:xfrm>
          <a:off x="399332" y="1572724"/>
          <a:ext cx="8168640" cy="185420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1552416519"/>
                    </a:ext>
                  </a:extLst>
                </a:gridCol>
                <a:gridCol w="4084320">
                  <a:extLst>
                    <a:ext uri="{9D8B030D-6E8A-4147-A177-3AD203B41FA5}">
                      <a16:colId xmlns:a16="http://schemas.microsoft.com/office/drawing/2014/main" val="2024004703"/>
                    </a:ext>
                  </a:extLst>
                </a:gridCol>
              </a:tblGrid>
              <a:tr h="370840">
                <a:tc>
                  <a:txBody>
                    <a:bodyPr/>
                    <a:lstStyle/>
                    <a:p>
                      <a:r>
                        <a:rPr lang="en-US"/>
                        <a:t>Recommendation</a:t>
                      </a:r>
                    </a:p>
                  </a:txBody>
                  <a:tcPr/>
                </a:tc>
                <a:tc>
                  <a:txBody>
                    <a:bodyPr/>
                    <a:lstStyle/>
                    <a:p>
                      <a:r>
                        <a:rPr lang="en-US"/>
                        <a:t>The Kroger Co.</a:t>
                      </a:r>
                    </a:p>
                  </a:txBody>
                  <a:tcPr/>
                </a:tc>
                <a:extLst>
                  <a:ext uri="{0D108BD9-81ED-4DB2-BD59-A6C34878D82A}">
                    <a16:rowId xmlns:a16="http://schemas.microsoft.com/office/drawing/2014/main" val="1933079405"/>
                  </a:ext>
                </a:extLst>
              </a:tr>
              <a:tr h="370840">
                <a:tc>
                  <a:txBody>
                    <a:bodyPr/>
                    <a:lstStyle/>
                    <a:p>
                      <a:r>
                        <a:rPr lang="en-US"/>
                        <a:t>Stock Rating</a:t>
                      </a:r>
                    </a:p>
                  </a:txBody>
                  <a:tcPr/>
                </a:tc>
                <a:tc>
                  <a:txBody>
                    <a:bodyPr/>
                    <a:lstStyle/>
                    <a:p>
                      <a:r>
                        <a:rPr lang="en-US"/>
                        <a:t>HOLD</a:t>
                      </a:r>
                    </a:p>
                  </a:txBody>
                  <a:tcPr/>
                </a:tc>
                <a:extLst>
                  <a:ext uri="{0D108BD9-81ED-4DB2-BD59-A6C34878D82A}">
                    <a16:rowId xmlns:a16="http://schemas.microsoft.com/office/drawing/2014/main" val="3205695561"/>
                  </a:ext>
                </a:extLst>
              </a:tr>
              <a:tr h="370840">
                <a:tc>
                  <a:txBody>
                    <a:bodyPr/>
                    <a:lstStyle/>
                    <a:p>
                      <a:r>
                        <a:rPr lang="en-US"/>
                        <a:t>Price Target</a:t>
                      </a:r>
                    </a:p>
                  </a:txBody>
                  <a:tcPr/>
                </a:tc>
                <a:tc>
                  <a:txBody>
                    <a:bodyPr/>
                    <a:lstStyle/>
                    <a:p>
                      <a:r>
                        <a:rPr lang="en-US"/>
                        <a:t>$74.50</a:t>
                      </a:r>
                    </a:p>
                  </a:txBody>
                  <a:tcPr/>
                </a:tc>
                <a:extLst>
                  <a:ext uri="{0D108BD9-81ED-4DB2-BD59-A6C34878D82A}">
                    <a16:rowId xmlns:a16="http://schemas.microsoft.com/office/drawing/2014/main" val="1318321790"/>
                  </a:ext>
                </a:extLst>
              </a:tr>
              <a:tr h="370840">
                <a:tc>
                  <a:txBody>
                    <a:bodyPr/>
                    <a:lstStyle/>
                    <a:p>
                      <a:r>
                        <a:rPr lang="en-US"/>
                        <a:t>Shares Outstanding</a:t>
                      </a:r>
                    </a:p>
                  </a:txBody>
                  <a:tcPr/>
                </a:tc>
                <a:tc>
                  <a:txBody>
                    <a:bodyPr/>
                    <a:lstStyle/>
                    <a:p>
                      <a:r>
                        <a:rPr lang="en-US"/>
                        <a:t>719 Billion</a:t>
                      </a:r>
                    </a:p>
                  </a:txBody>
                  <a:tcPr/>
                </a:tc>
                <a:extLst>
                  <a:ext uri="{0D108BD9-81ED-4DB2-BD59-A6C34878D82A}">
                    <a16:rowId xmlns:a16="http://schemas.microsoft.com/office/drawing/2014/main" val="2283427051"/>
                  </a:ext>
                </a:extLst>
              </a:tr>
              <a:tr h="370840">
                <a:tc>
                  <a:txBody>
                    <a:bodyPr/>
                    <a:lstStyle/>
                    <a:p>
                      <a:r>
                        <a:rPr lang="en-US"/>
                        <a:t>Implied Upside</a:t>
                      </a:r>
                    </a:p>
                  </a:txBody>
                  <a:tcPr/>
                </a:tc>
                <a:tc>
                  <a:txBody>
                    <a:bodyPr/>
                    <a:lstStyle/>
                    <a:p>
                      <a:r>
                        <a:rPr lang="en-US"/>
                        <a:t>89.8%</a:t>
                      </a:r>
                    </a:p>
                  </a:txBody>
                  <a:tcPr/>
                </a:tc>
                <a:extLst>
                  <a:ext uri="{0D108BD9-81ED-4DB2-BD59-A6C34878D82A}">
                    <a16:rowId xmlns:a16="http://schemas.microsoft.com/office/drawing/2014/main" val="3688050816"/>
                  </a:ext>
                </a:extLst>
              </a:tr>
            </a:tbl>
          </a:graphicData>
        </a:graphic>
      </p:graphicFrame>
    </p:spTree>
    <p:extLst>
      <p:ext uri="{BB962C8B-B14F-4D97-AF65-F5344CB8AC3E}">
        <p14:creationId xmlns:p14="http://schemas.microsoft.com/office/powerpoint/2010/main" val="368955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19EA-E370-EB39-7EB7-4C745F81CAF4}"/>
              </a:ext>
            </a:extLst>
          </p:cNvPr>
          <p:cNvSpPr>
            <a:spLocks noGrp="1"/>
          </p:cNvSpPr>
          <p:nvPr>
            <p:ph type="title"/>
          </p:nvPr>
        </p:nvSpPr>
        <p:spPr/>
        <p:txBody>
          <a:bodyPr/>
          <a:lstStyle/>
          <a:p>
            <a:pPr algn="ctr"/>
            <a:r>
              <a:rPr lang="en-US" dirty="0">
                <a:latin typeface="Buckeye Serif 2 Black"/>
              </a:rPr>
              <a:t>Philip Morris International (PM)</a:t>
            </a:r>
            <a:endParaRPr lang="en-US" dirty="0"/>
          </a:p>
        </p:txBody>
      </p:sp>
      <p:sp>
        <p:nvSpPr>
          <p:cNvPr id="3" name="Content Placeholder 2">
            <a:extLst>
              <a:ext uri="{FF2B5EF4-FFF2-40B4-BE49-F238E27FC236}">
                <a16:creationId xmlns:a16="http://schemas.microsoft.com/office/drawing/2014/main" id="{3AF80AEE-D530-F3EC-FD08-81A8E94F4AE1}"/>
              </a:ext>
            </a:extLst>
          </p:cNvPr>
          <p:cNvSpPr>
            <a:spLocks noGrp="1"/>
          </p:cNvSpPr>
          <p:nvPr>
            <p:ph idx="1"/>
          </p:nvPr>
        </p:nvSpPr>
        <p:spPr>
          <a:xfrm>
            <a:off x="410010" y="1260694"/>
            <a:ext cx="11387368" cy="4916269"/>
          </a:xfrm>
        </p:spPr>
        <p:txBody>
          <a:bodyPr vert="horz" lIns="91440" tIns="45720" rIns="91440" bIns="45720" rtlCol="0" anchor="t">
            <a:normAutofit/>
          </a:bodyPr>
          <a:lstStyle/>
          <a:p>
            <a:r>
              <a:rPr lang="en-US" sz="1800">
                <a:latin typeface="Buckeye Sans 2"/>
              </a:rPr>
              <a:t>Company Description: </a:t>
            </a:r>
            <a:endParaRPr lang="en-US"/>
          </a:p>
          <a:p>
            <a:r>
              <a:rPr lang="en-US" sz="1800">
                <a:latin typeface="Buckeye Sans 2"/>
              </a:rPr>
              <a:t>Philip Morris International (PM) is one of the world leading tobacco companies. PM operates in over 170 countries, the brand has been able to grow while adapting to the changing environments. Once known for Marlboro, the company has made a shift to smoke-free products and healthier alternatives like ZYN. </a:t>
            </a:r>
            <a:endParaRPr lang="en-US" sz="1800"/>
          </a:p>
          <a:p>
            <a:endParaRPr lang="en-US">
              <a:latin typeface="Buckeye Sans 2"/>
            </a:endParaRPr>
          </a:p>
        </p:txBody>
      </p:sp>
      <p:pic>
        <p:nvPicPr>
          <p:cNvPr id="4" name="Graphic 3">
            <a:extLst>
              <a:ext uri="{FF2B5EF4-FFF2-40B4-BE49-F238E27FC236}">
                <a16:creationId xmlns:a16="http://schemas.microsoft.com/office/drawing/2014/main" id="{DB6D7690-972B-3042-7BE0-A713D39D06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93001" y="6046378"/>
            <a:ext cx="2754257" cy="626113"/>
          </a:xfrm>
          <a:prstGeom prst="rect">
            <a:avLst/>
          </a:prstGeom>
        </p:spPr>
      </p:pic>
      <p:graphicFrame>
        <p:nvGraphicFramePr>
          <p:cNvPr id="9" name="Table 8">
            <a:extLst>
              <a:ext uri="{FF2B5EF4-FFF2-40B4-BE49-F238E27FC236}">
                <a16:creationId xmlns:a16="http://schemas.microsoft.com/office/drawing/2014/main" id="{501F5D7E-CDE9-51DF-9E87-1904D7C2E9FB}"/>
              </a:ext>
            </a:extLst>
          </p:cNvPr>
          <p:cNvGraphicFramePr>
            <a:graphicFrameLocks noGrp="1"/>
          </p:cNvGraphicFramePr>
          <p:nvPr>
            <p:extLst>
              <p:ext uri="{D42A27DB-BD31-4B8C-83A1-F6EECF244321}">
                <p14:modId xmlns:p14="http://schemas.microsoft.com/office/powerpoint/2010/main" val="500191667"/>
              </p:ext>
            </p:extLst>
          </p:nvPr>
        </p:nvGraphicFramePr>
        <p:xfrm>
          <a:off x="2010103" y="2640724"/>
          <a:ext cx="8168639" cy="3197727"/>
        </p:xfrm>
        <a:graphic>
          <a:graphicData uri="http://schemas.openxmlformats.org/drawingml/2006/table">
            <a:tbl>
              <a:tblPr firstRow="1" bandRow="1">
                <a:tableStyleId>{5C22544A-7EE6-4342-B048-85BDC9FD1C3A}</a:tableStyleId>
              </a:tblPr>
              <a:tblGrid>
                <a:gridCol w="4054928">
                  <a:extLst>
                    <a:ext uri="{9D8B030D-6E8A-4147-A177-3AD203B41FA5}">
                      <a16:colId xmlns:a16="http://schemas.microsoft.com/office/drawing/2014/main" val="1335889856"/>
                    </a:ext>
                  </a:extLst>
                </a:gridCol>
                <a:gridCol w="4113711">
                  <a:extLst>
                    <a:ext uri="{9D8B030D-6E8A-4147-A177-3AD203B41FA5}">
                      <a16:colId xmlns:a16="http://schemas.microsoft.com/office/drawing/2014/main" val="1011377544"/>
                    </a:ext>
                  </a:extLst>
                </a:gridCol>
              </a:tblGrid>
              <a:tr h="393371">
                <a:tc>
                  <a:txBody>
                    <a:bodyPr/>
                    <a:lstStyle/>
                    <a:p>
                      <a:r>
                        <a:rPr lang="en-US"/>
                        <a:t>Company Overview: </a:t>
                      </a:r>
                    </a:p>
                  </a:txBody>
                  <a:tcPr/>
                </a:tc>
                <a:tc>
                  <a:txBody>
                    <a:bodyPr/>
                    <a:lstStyle/>
                    <a:p>
                      <a:r>
                        <a:rPr lang="en-US"/>
                        <a:t>Philip Morris International (PM)</a:t>
                      </a:r>
                    </a:p>
                  </a:txBody>
                  <a:tcPr/>
                </a:tc>
                <a:extLst>
                  <a:ext uri="{0D108BD9-81ED-4DB2-BD59-A6C34878D82A}">
                    <a16:rowId xmlns:a16="http://schemas.microsoft.com/office/drawing/2014/main" val="2082806737"/>
                  </a:ext>
                </a:extLst>
              </a:tr>
              <a:tr h="837501">
                <a:tc>
                  <a:txBody>
                    <a:bodyPr/>
                    <a:lstStyle/>
                    <a:p>
                      <a:r>
                        <a:rPr lang="en-US"/>
                        <a:t>Industry</a:t>
                      </a:r>
                    </a:p>
                  </a:txBody>
                  <a:tcPr/>
                </a:tc>
                <a:tc>
                  <a:txBody>
                    <a:bodyPr/>
                    <a:lstStyle/>
                    <a:p>
                      <a:r>
                        <a:rPr lang="en-US"/>
                        <a:t>Consumer Staples</a:t>
                      </a:r>
                    </a:p>
                  </a:txBody>
                  <a:tcPr/>
                </a:tc>
                <a:extLst>
                  <a:ext uri="{0D108BD9-81ED-4DB2-BD59-A6C34878D82A}">
                    <a16:rowId xmlns:a16="http://schemas.microsoft.com/office/drawing/2014/main" val="3893587004"/>
                  </a:ext>
                </a:extLst>
              </a:tr>
              <a:tr h="393371">
                <a:tc>
                  <a:txBody>
                    <a:bodyPr/>
                    <a:lstStyle/>
                    <a:p>
                      <a:r>
                        <a:rPr lang="en-US"/>
                        <a:t>52 Week Price Change</a:t>
                      </a:r>
                    </a:p>
                  </a:txBody>
                  <a:tcPr/>
                </a:tc>
                <a:tc>
                  <a:txBody>
                    <a:bodyPr/>
                    <a:lstStyle/>
                    <a:p>
                      <a:r>
                        <a:rPr lang="en-US"/>
                        <a:t>101.62 - 181.2</a:t>
                      </a:r>
                    </a:p>
                  </a:txBody>
                  <a:tcPr/>
                </a:tc>
                <a:extLst>
                  <a:ext uri="{0D108BD9-81ED-4DB2-BD59-A6C34878D82A}">
                    <a16:rowId xmlns:a16="http://schemas.microsoft.com/office/drawing/2014/main" val="1528055034"/>
                  </a:ext>
                </a:extLst>
              </a:tr>
              <a:tr h="393371">
                <a:tc>
                  <a:txBody>
                    <a:bodyPr/>
                    <a:lstStyle/>
                    <a:p>
                      <a:r>
                        <a:rPr lang="en-US"/>
                        <a:t>Diluted Shares Outstanding</a:t>
                      </a:r>
                    </a:p>
                  </a:txBody>
                  <a:tcPr/>
                </a:tc>
                <a:tc>
                  <a:txBody>
                    <a:bodyPr/>
                    <a:lstStyle/>
                    <a:p>
                      <a:r>
                        <a:rPr lang="en-US"/>
                        <a:t>1.56 Billion</a:t>
                      </a:r>
                    </a:p>
                  </a:txBody>
                  <a:tcPr/>
                </a:tc>
                <a:extLst>
                  <a:ext uri="{0D108BD9-81ED-4DB2-BD59-A6C34878D82A}">
                    <a16:rowId xmlns:a16="http://schemas.microsoft.com/office/drawing/2014/main" val="2559844646"/>
                  </a:ext>
                </a:extLst>
              </a:tr>
              <a:tr h="393371">
                <a:tc>
                  <a:txBody>
                    <a:bodyPr/>
                    <a:lstStyle/>
                    <a:p>
                      <a:r>
                        <a:rPr lang="en-US"/>
                        <a:t>5 year dividend Yield</a:t>
                      </a:r>
                    </a:p>
                  </a:txBody>
                  <a:tcPr/>
                </a:tc>
                <a:tc>
                  <a:txBody>
                    <a:bodyPr/>
                    <a:lstStyle/>
                    <a:p>
                      <a:r>
                        <a:rPr lang="en-US"/>
                        <a:t>2.96%</a:t>
                      </a:r>
                    </a:p>
                  </a:txBody>
                  <a:tcPr/>
                </a:tc>
                <a:extLst>
                  <a:ext uri="{0D108BD9-81ED-4DB2-BD59-A6C34878D82A}">
                    <a16:rowId xmlns:a16="http://schemas.microsoft.com/office/drawing/2014/main" val="652919836"/>
                  </a:ext>
                </a:extLst>
              </a:tr>
              <a:tr h="393371">
                <a:tc>
                  <a:txBody>
                    <a:bodyPr/>
                    <a:lstStyle/>
                    <a:p>
                      <a:r>
                        <a:rPr lang="en-US"/>
                        <a:t>Return on Assets (ttm)</a:t>
                      </a:r>
                    </a:p>
                  </a:txBody>
                  <a:tcPr/>
                </a:tc>
                <a:tc>
                  <a:txBody>
                    <a:bodyPr/>
                    <a:lstStyle/>
                    <a:p>
                      <a:r>
                        <a:rPr lang="en-US"/>
                        <a:t>13.75%</a:t>
                      </a:r>
                    </a:p>
                  </a:txBody>
                  <a:tcPr/>
                </a:tc>
                <a:extLst>
                  <a:ext uri="{0D108BD9-81ED-4DB2-BD59-A6C34878D82A}">
                    <a16:rowId xmlns:a16="http://schemas.microsoft.com/office/drawing/2014/main" val="772351128"/>
                  </a:ext>
                </a:extLst>
              </a:tr>
              <a:tr h="393371">
                <a:tc>
                  <a:txBody>
                    <a:bodyPr/>
                    <a:lstStyle/>
                    <a:p>
                      <a:r>
                        <a:rPr lang="en-US"/>
                        <a:t>Return on Equity (ttm)</a:t>
                      </a:r>
                    </a:p>
                  </a:txBody>
                  <a:tcPr/>
                </a:tc>
                <a:tc>
                  <a:txBody>
                    <a:bodyPr/>
                    <a:lstStyle/>
                    <a:p>
                      <a:r>
                        <a:rPr lang="en-US"/>
                        <a:t>69.48%</a:t>
                      </a:r>
                    </a:p>
                  </a:txBody>
                  <a:tcPr/>
                </a:tc>
                <a:extLst>
                  <a:ext uri="{0D108BD9-81ED-4DB2-BD59-A6C34878D82A}">
                    <a16:rowId xmlns:a16="http://schemas.microsoft.com/office/drawing/2014/main" val="4261677248"/>
                  </a:ext>
                </a:extLst>
              </a:tr>
            </a:tbl>
          </a:graphicData>
        </a:graphic>
      </p:graphicFrame>
    </p:spTree>
    <p:extLst>
      <p:ext uri="{BB962C8B-B14F-4D97-AF65-F5344CB8AC3E}">
        <p14:creationId xmlns:p14="http://schemas.microsoft.com/office/powerpoint/2010/main" val="426782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E3DF-B798-FFEE-AD48-3D22C2954A73}"/>
              </a:ext>
            </a:extLst>
          </p:cNvPr>
          <p:cNvSpPr>
            <a:spLocks noGrp="1"/>
          </p:cNvSpPr>
          <p:nvPr>
            <p:ph type="title"/>
          </p:nvPr>
        </p:nvSpPr>
        <p:spPr/>
        <p:txBody>
          <a:bodyPr/>
          <a:lstStyle/>
          <a:p>
            <a:pPr algn="ctr"/>
            <a:r>
              <a:rPr lang="en-US">
                <a:latin typeface="Buckeye Serif 2 Black"/>
              </a:rPr>
              <a:t>Company Breakdown</a:t>
            </a:r>
            <a:endParaRPr lang="en-US"/>
          </a:p>
        </p:txBody>
      </p:sp>
      <p:pic>
        <p:nvPicPr>
          <p:cNvPr id="4" name="Content Placeholder 3" descr="Picture">
            <a:extLst>
              <a:ext uri="{FF2B5EF4-FFF2-40B4-BE49-F238E27FC236}">
                <a16:creationId xmlns:a16="http://schemas.microsoft.com/office/drawing/2014/main" id="{8B1E4E63-8D85-086F-B123-E32C274B3D01}"/>
              </a:ext>
            </a:extLst>
          </p:cNvPr>
          <p:cNvPicPr>
            <a:picLocks noGrp="1" noChangeAspect="1"/>
          </p:cNvPicPr>
          <p:nvPr>
            <p:ph idx="1"/>
          </p:nvPr>
        </p:nvPicPr>
        <p:blipFill>
          <a:blip r:embed="rId2"/>
          <a:stretch>
            <a:fillRect/>
          </a:stretch>
        </p:blipFill>
        <p:spPr>
          <a:xfrm>
            <a:off x="3357349" y="2451330"/>
            <a:ext cx="8640446" cy="4039935"/>
          </a:xfrm>
          <a:prstGeom prst="rect">
            <a:avLst/>
          </a:prstGeom>
        </p:spPr>
      </p:pic>
      <p:sp>
        <p:nvSpPr>
          <p:cNvPr id="6" name="TextBox 5">
            <a:extLst>
              <a:ext uri="{FF2B5EF4-FFF2-40B4-BE49-F238E27FC236}">
                <a16:creationId xmlns:a16="http://schemas.microsoft.com/office/drawing/2014/main" id="{F05C64D3-7799-B7DE-2973-08A0739CDED8}"/>
              </a:ext>
            </a:extLst>
          </p:cNvPr>
          <p:cNvSpPr txBox="1"/>
          <p:nvPr/>
        </p:nvSpPr>
        <p:spPr>
          <a:xfrm>
            <a:off x="204107" y="1265463"/>
            <a:ext cx="31432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Business Segment Breakdown:</a:t>
            </a:r>
          </a:p>
          <a:p>
            <a:endParaRPr lang="en-US"/>
          </a:p>
        </p:txBody>
      </p:sp>
      <p:pic>
        <p:nvPicPr>
          <p:cNvPr id="8" name="Picture 7" descr="A blue pie chart with numbers and text&#10;&#10;AI-generated content may be incorrect.">
            <a:extLst>
              <a:ext uri="{FF2B5EF4-FFF2-40B4-BE49-F238E27FC236}">
                <a16:creationId xmlns:a16="http://schemas.microsoft.com/office/drawing/2014/main" id="{D074F624-BC11-3EA4-D283-35E2A043FC43}"/>
              </a:ext>
            </a:extLst>
          </p:cNvPr>
          <p:cNvPicPr>
            <a:picLocks noChangeAspect="1"/>
          </p:cNvPicPr>
          <p:nvPr/>
        </p:nvPicPr>
        <p:blipFill>
          <a:blip r:embed="rId3"/>
          <a:stretch>
            <a:fillRect/>
          </a:stretch>
        </p:blipFill>
        <p:spPr>
          <a:xfrm>
            <a:off x="201295" y="1710574"/>
            <a:ext cx="2032642" cy="2273998"/>
          </a:xfrm>
          <a:prstGeom prst="rect">
            <a:avLst/>
          </a:prstGeom>
        </p:spPr>
      </p:pic>
      <p:pic>
        <p:nvPicPr>
          <p:cNvPr id="9" name="Picture 8" descr="A blue pie chart with white text&#10;&#10;AI-generated content may be incorrect.">
            <a:extLst>
              <a:ext uri="{FF2B5EF4-FFF2-40B4-BE49-F238E27FC236}">
                <a16:creationId xmlns:a16="http://schemas.microsoft.com/office/drawing/2014/main" id="{990EB656-C196-E29B-5137-34A1A52344A9}"/>
              </a:ext>
            </a:extLst>
          </p:cNvPr>
          <p:cNvPicPr>
            <a:picLocks noChangeAspect="1"/>
          </p:cNvPicPr>
          <p:nvPr/>
        </p:nvPicPr>
        <p:blipFill>
          <a:blip r:embed="rId4"/>
          <a:stretch>
            <a:fillRect/>
          </a:stretch>
        </p:blipFill>
        <p:spPr>
          <a:xfrm>
            <a:off x="1165910" y="3786020"/>
            <a:ext cx="2135563" cy="2384819"/>
          </a:xfrm>
          <a:prstGeom prst="rect">
            <a:avLst/>
          </a:prstGeom>
        </p:spPr>
      </p:pic>
      <p:sp>
        <p:nvSpPr>
          <p:cNvPr id="10" name="TextBox 9">
            <a:extLst>
              <a:ext uri="{FF2B5EF4-FFF2-40B4-BE49-F238E27FC236}">
                <a16:creationId xmlns:a16="http://schemas.microsoft.com/office/drawing/2014/main" id="{C9854074-F181-3A1F-2A74-064A3EBCA6A1}"/>
              </a:ext>
            </a:extLst>
          </p:cNvPr>
          <p:cNvSpPr txBox="1"/>
          <p:nvPr/>
        </p:nvSpPr>
        <p:spPr>
          <a:xfrm>
            <a:off x="3374571" y="1106528"/>
            <a:ext cx="841713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Smoke-Free products are quickly taking over the net revenue percentage for PM. In 2024 Smoke-Free products were 38.7% of total net revenues, up from 36.5% in 2023. For 2025 Q1 Smoke-Free climbed to 41.9% of net revenue share. This shift has helped the stock price for PM climbed to historic height shown below for the last 12 months. </a:t>
            </a:r>
          </a:p>
        </p:txBody>
      </p:sp>
      <p:pic>
        <p:nvPicPr>
          <p:cNvPr id="12" name="Graphic 11">
            <a:extLst>
              <a:ext uri="{FF2B5EF4-FFF2-40B4-BE49-F238E27FC236}">
                <a16:creationId xmlns:a16="http://schemas.microsoft.com/office/drawing/2014/main" id="{F889A15E-28F6-C2E6-C3D2-BF8BA45896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069" y="408153"/>
            <a:ext cx="2754257" cy="626113"/>
          </a:xfrm>
          <a:prstGeom prst="rect">
            <a:avLst/>
          </a:prstGeom>
        </p:spPr>
      </p:pic>
    </p:spTree>
    <p:extLst>
      <p:ext uri="{BB962C8B-B14F-4D97-AF65-F5344CB8AC3E}">
        <p14:creationId xmlns:p14="http://schemas.microsoft.com/office/powerpoint/2010/main" val="24531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C32F-5483-75F5-2904-8C851D8B96DD}"/>
              </a:ext>
            </a:extLst>
          </p:cNvPr>
          <p:cNvSpPr>
            <a:spLocks noGrp="1"/>
          </p:cNvSpPr>
          <p:nvPr>
            <p:ph type="title"/>
          </p:nvPr>
        </p:nvSpPr>
        <p:spPr/>
        <p:txBody>
          <a:bodyPr/>
          <a:lstStyle/>
          <a:p>
            <a:pPr algn="ctr"/>
            <a:r>
              <a:rPr lang="en-US">
                <a:latin typeface="Buckeye Serif 2 Black"/>
              </a:rPr>
              <a:t>Business Analysis</a:t>
            </a:r>
            <a:endParaRPr lang="en-US"/>
          </a:p>
        </p:txBody>
      </p:sp>
      <p:sp>
        <p:nvSpPr>
          <p:cNvPr id="3" name="Content Placeholder 2">
            <a:extLst>
              <a:ext uri="{FF2B5EF4-FFF2-40B4-BE49-F238E27FC236}">
                <a16:creationId xmlns:a16="http://schemas.microsoft.com/office/drawing/2014/main" id="{15AD945C-34C3-30DB-1AF2-35395A8CCC40}"/>
              </a:ext>
            </a:extLst>
          </p:cNvPr>
          <p:cNvSpPr>
            <a:spLocks noGrp="1"/>
          </p:cNvSpPr>
          <p:nvPr>
            <p:ph idx="1"/>
          </p:nvPr>
        </p:nvSpPr>
        <p:spPr>
          <a:xfrm>
            <a:off x="9887236" y="5995843"/>
            <a:ext cx="1910859" cy="181120"/>
          </a:xfrm>
        </p:spPr>
        <p:txBody>
          <a:bodyPr>
            <a:normAutofit fontScale="25000" lnSpcReduction="20000"/>
          </a:bodyPr>
          <a:lstStyle/>
          <a:p>
            <a:endParaRPr lang="en-US"/>
          </a:p>
        </p:txBody>
      </p:sp>
      <p:pic>
        <p:nvPicPr>
          <p:cNvPr id="5" name="Graphic 4">
            <a:extLst>
              <a:ext uri="{FF2B5EF4-FFF2-40B4-BE49-F238E27FC236}">
                <a16:creationId xmlns:a16="http://schemas.microsoft.com/office/drawing/2014/main" id="{E49EA8AF-8D3E-C9F5-A48D-7B19EECC29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069" y="408153"/>
            <a:ext cx="2754257" cy="626113"/>
          </a:xfrm>
          <a:prstGeom prst="rect">
            <a:avLst/>
          </a:prstGeom>
        </p:spPr>
      </p:pic>
      <p:sp>
        <p:nvSpPr>
          <p:cNvPr id="20" name="TextBox 19">
            <a:extLst>
              <a:ext uri="{FF2B5EF4-FFF2-40B4-BE49-F238E27FC236}">
                <a16:creationId xmlns:a16="http://schemas.microsoft.com/office/drawing/2014/main" id="{936B9B8C-141B-BEAA-8306-7FBE924AA7A9}"/>
              </a:ext>
            </a:extLst>
          </p:cNvPr>
          <p:cNvSpPr txBox="1"/>
          <p:nvPr/>
        </p:nvSpPr>
        <p:spPr>
          <a:xfrm>
            <a:off x="408956" y="1510393"/>
            <a:ext cx="5363935"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Growth Driver</a:t>
            </a:r>
          </a:p>
          <a:p>
            <a:endParaRPr lang="en-US" b="1"/>
          </a:p>
          <a:p>
            <a:r>
              <a:rPr lang="en-US"/>
              <a:t>Shift to Smoke Free Products: </a:t>
            </a:r>
          </a:p>
          <a:p>
            <a:pPr marL="285750" indent="-285750">
              <a:buFont typeface="Arial"/>
              <a:buChar char="•"/>
            </a:pPr>
            <a:r>
              <a:rPr lang="en-US"/>
              <a:t>YOY the company has seen their smoke-free products grow in revenue</a:t>
            </a:r>
          </a:p>
          <a:p>
            <a:pPr marL="285750" indent="-285750">
              <a:buFont typeface="Arial"/>
              <a:buChar char="•"/>
            </a:pPr>
            <a:endParaRPr lang="en-US"/>
          </a:p>
          <a:p>
            <a:r>
              <a:rPr lang="en-US"/>
              <a:t>Pricing Power </a:t>
            </a:r>
          </a:p>
          <a:p>
            <a:pPr marL="285750" indent="-285750">
              <a:buFont typeface="Arial"/>
              <a:buChar char="•"/>
            </a:pPr>
            <a:r>
              <a:rPr lang="en-US"/>
              <a:t>Due to market dominance, PM has a strong leverage to controlling their pricing </a:t>
            </a:r>
          </a:p>
          <a:p>
            <a:endParaRPr lang="en-US"/>
          </a:p>
          <a:p>
            <a:r>
              <a:rPr lang="en-US"/>
              <a:t>Geographic diversification</a:t>
            </a:r>
          </a:p>
          <a:p>
            <a:pPr marL="285750" indent="-285750">
              <a:buFont typeface="Arial"/>
              <a:buChar char="•"/>
            </a:pPr>
            <a:r>
              <a:rPr lang="en-US"/>
              <a:t>PM operates in over 170 counties around the world with many markets growing</a:t>
            </a:r>
          </a:p>
          <a:p>
            <a:pPr marL="285750" indent="-285750">
              <a:buFont typeface="Arial"/>
              <a:buChar char="•"/>
            </a:pPr>
            <a:endParaRPr lang="en-US"/>
          </a:p>
          <a:p>
            <a:r>
              <a:rPr lang="en-US"/>
              <a:t>R&amp;D Investment</a:t>
            </a:r>
          </a:p>
          <a:p>
            <a:pPr marL="285750" indent="-285750">
              <a:buFont typeface="Arial"/>
              <a:buChar char="•"/>
            </a:pPr>
            <a:r>
              <a:rPr lang="en-US"/>
              <a:t>Constant investment is made to adapt and grow different brands owned by PM</a:t>
            </a:r>
          </a:p>
          <a:p>
            <a:pPr marL="285750" indent="-285750">
              <a:buFont typeface="Arial"/>
              <a:buChar char="•"/>
            </a:pPr>
            <a:endParaRPr lang="en-US"/>
          </a:p>
          <a:p>
            <a:endParaRPr lang="en-US"/>
          </a:p>
          <a:p>
            <a:pPr marL="285750" indent="-285750">
              <a:buFont typeface="Arial"/>
              <a:buChar char="•"/>
            </a:pPr>
            <a:endParaRPr lang="en-US" b="1"/>
          </a:p>
          <a:p>
            <a:endParaRPr lang="en-US"/>
          </a:p>
        </p:txBody>
      </p:sp>
      <p:sp>
        <p:nvSpPr>
          <p:cNvPr id="22" name="TextBox 21">
            <a:extLst>
              <a:ext uri="{FF2B5EF4-FFF2-40B4-BE49-F238E27FC236}">
                <a16:creationId xmlns:a16="http://schemas.microsoft.com/office/drawing/2014/main" id="{937BE3DC-3FC0-8B3F-2A46-DC604E1CCFD9}"/>
              </a:ext>
            </a:extLst>
          </p:cNvPr>
          <p:cNvSpPr txBox="1"/>
          <p:nvPr/>
        </p:nvSpPr>
        <p:spPr>
          <a:xfrm>
            <a:off x="6100699" y="1510392"/>
            <a:ext cx="547724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Potential Risks:</a:t>
            </a:r>
          </a:p>
          <a:p>
            <a:endParaRPr lang="en-US"/>
          </a:p>
          <a:p>
            <a:r>
              <a:rPr lang="en-US"/>
              <a:t>Regulatory &amp; legal Challenges</a:t>
            </a:r>
          </a:p>
          <a:p>
            <a:pPr marL="285750" indent="-285750">
              <a:buFont typeface="Arial"/>
              <a:buChar char="•"/>
            </a:pPr>
            <a:r>
              <a:rPr lang="en-US"/>
              <a:t>Cities and countries pushed to ban flavored nicotine products</a:t>
            </a:r>
          </a:p>
          <a:p>
            <a:pPr marL="285750" indent="-285750">
              <a:buFont typeface="Arial"/>
              <a:buChar char="•"/>
            </a:pPr>
            <a:r>
              <a:rPr lang="en-US"/>
              <a:t>Increase in excise taxes </a:t>
            </a:r>
          </a:p>
          <a:p>
            <a:endParaRPr lang="en-US"/>
          </a:p>
          <a:p>
            <a:r>
              <a:rPr lang="en-US"/>
              <a:t>Declining Cigarette Usage</a:t>
            </a:r>
          </a:p>
          <a:p>
            <a:pPr marL="285750" indent="-285750">
              <a:buFont typeface="Arial"/>
              <a:buChar char="•"/>
            </a:pPr>
            <a:r>
              <a:rPr lang="en-US"/>
              <a:t>Overall decline in cigarette usage and shipments YOY</a:t>
            </a:r>
          </a:p>
          <a:p>
            <a:pPr marL="285750" indent="-285750">
              <a:buFont typeface="Arial"/>
              <a:buChar char="•"/>
            </a:pPr>
            <a:r>
              <a:rPr lang="en-US"/>
              <a:t>In part due to users switching over to smoke-free alternatives</a:t>
            </a:r>
          </a:p>
          <a:p>
            <a:endParaRPr lang="en-US"/>
          </a:p>
          <a:p>
            <a:r>
              <a:rPr lang="en-US"/>
              <a:t>Public Perception</a:t>
            </a:r>
          </a:p>
          <a:p>
            <a:pPr marL="285750" indent="-285750">
              <a:buFont typeface="Arial"/>
              <a:buChar char="•"/>
            </a:pPr>
            <a:r>
              <a:rPr lang="en-US"/>
              <a:t>Health trends, even with PM's health alternatives, can hurt sales and growth</a:t>
            </a:r>
          </a:p>
          <a:p>
            <a:endParaRPr lang="en-US"/>
          </a:p>
        </p:txBody>
      </p:sp>
    </p:spTree>
    <p:extLst>
      <p:ext uri="{BB962C8B-B14F-4D97-AF65-F5344CB8AC3E}">
        <p14:creationId xmlns:p14="http://schemas.microsoft.com/office/powerpoint/2010/main" val="364979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7EA2-B0F6-40F9-CDCB-49F399932DB6}"/>
              </a:ext>
            </a:extLst>
          </p:cNvPr>
          <p:cNvSpPr>
            <a:spLocks noGrp="1"/>
          </p:cNvSpPr>
          <p:nvPr>
            <p:ph type="title"/>
          </p:nvPr>
        </p:nvSpPr>
        <p:spPr/>
        <p:txBody>
          <a:bodyPr/>
          <a:lstStyle/>
          <a:p>
            <a:pPr algn="ctr"/>
            <a:r>
              <a:rPr lang="en-US">
                <a:latin typeface="Buckeye Serif 2 Black"/>
              </a:rPr>
              <a:t>Financial Analysis </a:t>
            </a:r>
            <a:br>
              <a:rPr lang="en-US">
                <a:latin typeface="Buckeye Serif 2 Black"/>
              </a:rPr>
            </a:br>
            <a:endParaRPr lang="en-US"/>
          </a:p>
        </p:txBody>
      </p:sp>
      <p:pic>
        <p:nvPicPr>
          <p:cNvPr id="5" name="Graphic 4">
            <a:extLst>
              <a:ext uri="{FF2B5EF4-FFF2-40B4-BE49-F238E27FC236}">
                <a16:creationId xmlns:a16="http://schemas.microsoft.com/office/drawing/2014/main" id="{F7AA0C41-A8D2-B195-E949-0B0A9603C1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069" y="408153"/>
            <a:ext cx="2754257" cy="626113"/>
          </a:xfrm>
          <a:prstGeom prst="rect">
            <a:avLst/>
          </a:prstGeom>
        </p:spPr>
      </p:pic>
      <p:graphicFrame>
        <p:nvGraphicFramePr>
          <p:cNvPr id="3" name="Content Placeholder 2">
            <a:extLst>
              <a:ext uri="{FF2B5EF4-FFF2-40B4-BE49-F238E27FC236}">
                <a16:creationId xmlns:a16="http://schemas.microsoft.com/office/drawing/2014/main" id="{5ADDEFE3-CFCE-01BE-3F4A-801BB54495DC}"/>
              </a:ext>
            </a:extLst>
          </p:cNvPr>
          <p:cNvGraphicFramePr>
            <a:graphicFrameLocks noGrp="1"/>
          </p:cNvGraphicFramePr>
          <p:nvPr>
            <p:ph idx="1"/>
            <p:extLst>
              <p:ext uri="{D42A27DB-BD31-4B8C-83A1-F6EECF244321}">
                <p14:modId xmlns:p14="http://schemas.microsoft.com/office/powerpoint/2010/main" val="752223579"/>
              </p:ext>
            </p:extLst>
          </p:nvPr>
        </p:nvGraphicFramePr>
        <p:xfrm>
          <a:off x="6558642" y="1524000"/>
          <a:ext cx="5222996" cy="1920105"/>
        </p:xfrm>
        <a:graphic>
          <a:graphicData uri="http://schemas.openxmlformats.org/drawingml/2006/table">
            <a:tbl>
              <a:tblPr firstRow="1" bandRow="1">
                <a:tableStyleId>{5C22544A-7EE6-4342-B048-85BDC9FD1C3A}</a:tableStyleId>
              </a:tblPr>
              <a:tblGrid>
                <a:gridCol w="1305749">
                  <a:extLst>
                    <a:ext uri="{9D8B030D-6E8A-4147-A177-3AD203B41FA5}">
                      <a16:colId xmlns:a16="http://schemas.microsoft.com/office/drawing/2014/main" val="3478164464"/>
                    </a:ext>
                  </a:extLst>
                </a:gridCol>
                <a:gridCol w="1305749">
                  <a:extLst>
                    <a:ext uri="{9D8B030D-6E8A-4147-A177-3AD203B41FA5}">
                      <a16:colId xmlns:a16="http://schemas.microsoft.com/office/drawing/2014/main" val="1464510832"/>
                    </a:ext>
                  </a:extLst>
                </a:gridCol>
                <a:gridCol w="1305749">
                  <a:extLst>
                    <a:ext uri="{9D8B030D-6E8A-4147-A177-3AD203B41FA5}">
                      <a16:colId xmlns:a16="http://schemas.microsoft.com/office/drawing/2014/main" val="759941160"/>
                    </a:ext>
                  </a:extLst>
                </a:gridCol>
                <a:gridCol w="1305749">
                  <a:extLst>
                    <a:ext uri="{9D8B030D-6E8A-4147-A177-3AD203B41FA5}">
                      <a16:colId xmlns:a16="http://schemas.microsoft.com/office/drawing/2014/main" val="707890550"/>
                    </a:ext>
                  </a:extLst>
                </a:gridCol>
              </a:tblGrid>
              <a:tr h="664653">
                <a:tc>
                  <a:txBody>
                    <a:bodyPr/>
                    <a:lstStyle/>
                    <a:p>
                      <a:pPr algn="ctr"/>
                      <a:r>
                        <a:rPr lang="en-US"/>
                        <a:t>Net sales Forecast</a:t>
                      </a:r>
                    </a:p>
                  </a:txBody>
                  <a:tcPr/>
                </a:tc>
                <a:tc>
                  <a:txBody>
                    <a:bodyPr/>
                    <a:lstStyle/>
                    <a:p>
                      <a:pPr algn="ctr"/>
                      <a:r>
                        <a:rPr lang="en-US"/>
                        <a:t>FY</a:t>
                      </a:r>
                    </a:p>
                  </a:txBody>
                  <a:tcPr/>
                </a:tc>
                <a:tc>
                  <a:txBody>
                    <a:bodyPr/>
                    <a:lstStyle/>
                    <a:p>
                      <a:pPr algn="ctr"/>
                      <a:r>
                        <a:rPr lang="en-US"/>
                        <a:t>FY2</a:t>
                      </a:r>
                    </a:p>
                  </a:txBody>
                  <a:tcPr/>
                </a:tc>
                <a:tc>
                  <a:txBody>
                    <a:bodyPr/>
                    <a:lstStyle/>
                    <a:p>
                      <a:pPr algn="ctr"/>
                      <a:r>
                        <a:rPr lang="en-US"/>
                        <a:t>FY3</a:t>
                      </a:r>
                    </a:p>
                  </a:txBody>
                  <a:tcPr/>
                </a:tc>
                <a:extLst>
                  <a:ext uri="{0D108BD9-81ED-4DB2-BD59-A6C34878D82A}">
                    <a16:rowId xmlns:a16="http://schemas.microsoft.com/office/drawing/2014/main" val="4142444764"/>
                  </a:ext>
                </a:extLst>
              </a:tr>
              <a:tr h="418484">
                <a:tc>
                  <a:txBody>
                    <a:bodyPr/>
                    <a:lstStyle/>
                    <a:p>
                      <a:pPr algn="ctr"/>
                      <a:r>
                        <a:rPr lang="en-US" sz="1600"/>
                        <a:t>In Billions</a:t>
                      </a:r>
                    </a:p>
                  </a:txBody>
                  <a:tcPr/>
                </a:tc>
                <a:tc>
                  <a:txBody>
                    <a:bodyPr/>
                    <a:lstStyle/>
                    <a:p>
                      <a:pPr algn="ctr"/>
                      <a:r>
                        <a:rPr lang="en-US"/>
                        <a:t>2027E</a:t>
                      </a:r>
                    </a:p>
                  </a:txBody>
                  <a:tcPr/>
                </a:tc>
                <a:tc>
                  <a:txBody>
                    <a:bodyPr/>
                    <a:lstStyle/>
                    <a:p>
                      <a:pPr algn="ctr"/>
                      <a:r>
                        <a:rPr lang="en-US"/>
                        <a:t>2026E</a:t>
                      </a:r>
                    </a:p>
                  </a:txBody>
                  <a:tcPr/>
                </a:tc>
                <a:tc>
                  <a:txBody>
                    <a:bodyPr/>
                    <a:lstStyle/>
                    <a:p>
                      <a:pPr algn="ctr"/>
                      <a:r>
                        <a:rPr lang="en-US"/>
                        <a:t>2025E</a:t>
                      </a:r>
                    </a:p>
                  </a:txBody>
                  <a:tcPr/>
                </a:tc>
                <a:extLst>
                  <a:ext uri="{0D108BD9-81ED-4DB2-BD59-A6C34878D82A}">
                    <a16:rowId xmlns:a16="http://schemas.microsoft.com/office/drawing/2014/main" val="3508617100"/>
                  </a:ext>
                </a:extLst>
              </a:tr>
              <a:tr h="418484">
                <a:tc>
                  <a:txBody>
                    <a:bodyPr/>
                    <a:lstStyle/>
                    <a:p>
                      <a:pPr algn="ctr"/>
                      <a:r>
                        <a:rPr lang="en-US"/>
                        <a:t>Consensus</a:t>
                      </a:r>
                    </a:p>
                  </a:txBody>
                  <a:tcPr/>
                </a:tc>
                <a:tc>
                  <a:txBody>
                    <a:bodyPr/>
                    <a:lstStyle/>
                    <a:p>
                      <a:pPr algn="ctr"/>
                      <a:r>
                        <a:rPr lang="en-US"/>
                        <a:t>47,230</a:t>
                      </a:r>
                    </a:p>
                  </a:txBody>
                  <a:tcPr/>
                </a:tc>
                <a:tc>
                  <a:txBody>
                    <a:bodyPr/>
                    <a:lstStyle/>
                    <a:p>
                      <a:pPr algn="ctr"/>
                      <a:r>
                        <a:rPr lang="en-US"/>
                        <a:t>44,400</a:t>
                      </a:r>
                    </a:p>
                  </a:txBody>
                  <a:tcPr/>
                </a:tc>
                <a:tc>
                  <a:txBody>
                    <a:bodyPr/>
                    <a:lstStyle/>
                    <a:p>
                      <a:pPr algn="ctr"/>
                      <a:r>
                        <a:rPr lang="en-US"/>
                        <a:t>41,040</a:t>
                      </a:r>
                    </a:p>
                  </a:txBody>
                  <a:tcPr/>
                </a:tc>
                <a:extLst>
                  <a:ext uri="{0D108BD9-81ED-4DB2-BD59-A6C34878D82A}">
                    <a16:rowId xmlns:a16="http://schemas.microsoft.com/office/drawing/2014/main" val="2087658472"/>
                  </a:ext>
                </a:extLst>
              </a:tr>
              <a:tr h="418484">
                <a:tc>
                  <a:txBody>
                    <a:bodyPr/>
                    <a:lstStyle/>
                    <a:p>
                      <a:pPr algn="ctr"/>
                      <a:r>
                        <a:rPr lang="en-US"/>
                        <a:t>Estimate</a:t>
                      </a:r>
                    </a:p>
                  </a:txBody>
                  <a:tcPr/>
                </a:tc>
                <a:tc>
                  <a:txBody>
                    <a:bodyPr/>
                    <a:lstStyle/>
                    <a:p>
                      <a:pPr algn="ctr"/>
                      <a:r>
                        <a:rPr lang="en-US"/>
                        <a:t>48,752</a:t>
                      </a:r>
                    </a:p>
                  </a:txBody>
                  <a:tcPr/>
                </a:tc>
                <a:tc>
                  <a:txBody>
                    <a:bodyPr/>
                    <a:lstStyle/>
                    <a:p>
                      <a:pPr algn="ctr"/>
                      <a:r>
                        <a:rPr lang="en-US"/>
                        <a:t>45,828</a:t>
                      </a:r>
                    </a:p>
                  </a:txBody>
                  <a:tcPr/>
                </a:tc>
                <a:tc>
                  <a:txBody>
                    <a:bodyPr/>
                    <a:lstStyle/>
                    <a:p>
                      <a:pPr algn="ctr"/>
                      <a:r>
                        <a:rPr lang="en-US"/>
                        <a:t>41,249</a:t>
                      </a:r>
                    </a:p>
                  </a:txBody>
                  <a:tcPr/>
                </a:tc>
                <a:extLst>
                  <a:ext uri="{0D108BD9-81ED-4DB2-BD59-A6C34878D82A}">
                    <a16:rowId xmlns:a16="http://schemas.microsoft.com/office/drawing/2014/main" val="3678973637"/>
                  </a:ext>
                </a:extLst>
              </a:tr>
            </a:tbl>
          </a:graphicData>
        </a:graphic>
      </p:graphicFrame>
      <p:graphicFrame>
        <p:nvGraphicFramePr>
          <p:cNvPr id="4" name="Table 3">
            <a:extLst>
              <a:ext uri="{FF2B5EF4-FFF2-40B4-BE49-F238E27FC236}">
                <a16:creationId xmlns:a16="http://schemas.microsoft.com/office/drawing/2014/main" id="{58C08F3A-B32D-AC95-BF5C-DF60A36CA04F}"/>
              </a:ext>
            </a:extLst>
          </p:cNvPr>
          <p:cNvGraphicFramePr>
            <a:graphicFrameLocks noGrp="1"/>
          </p:cNvGraphicFramePr>
          <p:nvPr>
            <p:extLst>
              <p:ext uri="{D42A27DB-BD31-4B8C-83A1-F6EECF244321}">
                <p14:modId xmlns:p14="http://schemas.microsoft.com/office/powerpoint/2010/main" val="579235486"/>
              </p:ext>
            </p:extLst>
          </p:nvPr>
        </p:nvGraphicFramePr>
        <p:xfrm>
          <a:off x="6599464" y="3823607"/>
          <a:ext cx="5202224" cy="2421755"/>
        </p:xfrm>
        <a:graphic>
          <a:graphicData uri="http://schemas.openxmlformats.org/drawingml/2006/table">
            <a:tbl>
              <a:tblPr firstRow="1" bandRow="1">
                <a:tableStyleId>{5C22544A-7EE6-4342-B048-85BDC9FD1C3A}</a:tableStyleId>
              </a:tblPr>
              <a:tblGrid>
                <a:gridCol w="1300556">
                  <a:extLst>
                    <a:ext uri="{9D8B030D-6E8A-4147-A177-3AD203B41FA5}">
                      <a16:colId xmlns:a16="http://schemas.microsoft.com/office/drawing/2014/main" val="2313064322"/>
                    </a:ext>
                  </a:extLst>
                </a:gridCol>
                <a:gridCol w="1300556">
                  <a:extLst>
                    <a:ext uri="{9D8B030D-6E8A-4147-A177-3AD203B41FA5}">
                      <a16:colId xmlns:a16="http://schemas.microsoft.com/office/drawing/2014/main" val="1234772519"/>
                    </a:ext>
                  </a:extLst>
                </a:gridCol>
                <a:gridCol w="1300556">
                  <a:extLst>
                    <a:ext uri="{9D8B030D-6E8A-4147-A177-3AD203B41FA5}">
                      <a16:colId xmlns:a16="http://schemas.microsoft.com/office/drawing/2014/main" val="283465080"/>
                    </a:ext>
                  </a:extLst>
                </a:gridCol>
                <a:gridCol w="1300556">
                  <a:extLst>
                    <a:ext uri="{9D8B030D-6E8A-4147-A177-3AD203B41FA5}">
                      <a16:colId xmlns:a16="http://schemas.microsoft.com/office/drawing/2014/main" val="1025796373"/>
                    </a:ext>
                  </a:extLst>
                </a:gridCol>
              </a:tblGrid>
              <a:tr h="484351">
                <a:tc>
                  <a:txBody>
                    <a:bodyPr/>
                    <a:lstStyle/>
                    <a:p>
                      <a:r>
                        <a:rPr lang="en-US"/>
                        <a:t>EPS</a:t>
                      </a:r>
                    </a:p>
                  </a:txBody>
                  <a:tcPr/>
                </a:tc>
                <a:tc>
                  <a:txBody>
                    <a:bodyPr/>
                    <a:lstStyle/>
                    <a:p>
                      <a:r>
                        <a:rPr lang="en-US"/>
                        <a:t>FY</a:t>
                      </a:r>
                    </a:p>
                  </a:txBody>
                  <a:tcPr/>
                </a:tc>
                <a:tc>
                  <a:txBody>
                    <a:bodyPr/>
                    <a:lstStyle/>
                    <a:p>
                      <a:r>
                        <a:rPr lang="en-US"/>
                        <a:t>FY2</a:t>
                      </a:r>
                    </a:p>
                  </a:txBody>
                  <a:tcPr/>
                </a:tc>
                <a:tc>
                  <a:txBody>
                    <a:bodyPr/>
                    <a:lstStyle/>
                    <a:p>
                      <a:r>
                        <a:rPr lang="en-US"/>
                        <a:t>FY3</a:t>
                      </a:r>
                    </a:p>
                  </a:txBody>
                  <a:tcPr/>
                </a:tc>
                <a:extLst>
                  <a:ext uri="{0D108BD9-81ED-4DB2-BD59-A6C34878D82A}">
                    <a16:rowId xmlns:a16="http://schemas.microsoft.com/office/drawing/2014/main" val="2113027164"/>
                  </a:ext>
                </a:extLst>
              </a:tr>
              <a:tr h="484351">
                <a:tc>
                  <a:txBody>
                    <a:bodyPr/>
                    <a:lstStyle/>
                    <a:p>
                      <a:endParaRPr lang="en-US"/>
                    </a:p>
                  </a:txBody>
                  <a:tcPr/>
                </a:tc>
                <a:tc>
                  <a:txBody>
                    <a:bodyPr/>
                    <a:lstStyle/>
                    <a:p>
                      <a:r>
                        <a:rPr lang="en-US"/>
                        <a:t>2027E</a:t>
                      </a:r>
                    </a:p>
                  </a:txBody>
                  <a:tcPr/>
                </a:tc>
                <a:tc>
                  <a:txBody>
                    <a:bodyPr/>
                    <a:lstStyle/>
                    <a:p>
                      <a:r>
                        <a:rPr lang="en-US"/>
                        <a:t>2026E</a:t>
                      </a:r>
                    </a:p>
                  </a:txBody>
                  <a:tcPr/>
                </a:tc>
                <a:tc>
                  <a:txBody>
                    <a:bodyPr/>
                    <a:lstStyle/>
                    <a:p>
                      <a:r>
                        <a:rPr lang="en-US"/>
                        <a:t>2025E</a:t>
                      </a:r>
                    </a:p>
                  </a:txBody>
                  <a:tcPr/>
                </a:tc>
                <a:extLst>
                  <a:ext uri="{0D108BD9-81ED-4DB2-BD59-A6C34878D82A}">
                    <a16:rowId xmlns:a16="http://schemas.microsoft.com/office/drawing/2014/main" val="2931107537"/>
                  </a:ext>
                </a:extLst>
              </a:tr>
              <a:tr h="484351">
                <a:tc>
                  <a:txBody>
                    <a:bodyPr/>
                    <a:lstStyle/>
                    <a:p>
                      <a:pPr lvl="0">
                        <a:buNone/>
                      </a:pPr>
                      <a:r>
                        <a:rPr lang="en-US"/>
                        <a:t>Basic </a:t>
                      </a:r>
                    </a:p>
                  </a:txBody>
                  <a:tcPr/>
                </a:tc>
                <a:tc>
                  <a:txBody>
                    <a:bodyPr/>
                    <a:lstStyle/>
                    <a:p>
                      <a:pPr lvl="0">
                        <a:buNone/>
                      </a:pPr>
                      <a:r>
                        <a:rPr lang="en-US"/>
                        <a:t>7.30</a:t>
                      </a:r>
                    </a:p>
                  </a:txBody>
                  <a:tcPr/>
                </a:tc>
                <a:tc>
                  <a:txBody>
                    <a:bodyPr/>
                    <a:lstStyle/>
                    <a:p>
                      <a:pPr lvl="0">
                        <a:buNone/>
                      </a:pPr>
                      <a:r>
                        <a:rPr lang="en-US"/>
                        <a:t>7.37</a:t>
                      </a:r>
                    </a:p>
                  </a:txBody>
                  <a:tcPr/>
                </a:tc>
                <a:tc>
                  <a:txBody>
                    <a:bodyPr/>
                    <a:lstStyle/>
                    <a:p>
                      <a:pPr lvl="0">
                        <a:buNone/>
                      </a:pPr>
                      <a:r>
                        <a:rPr lang="en-US"/>
                        <a:t>6.39</a:t>
                      </a:r>
                    </a:p>
                  </a:txBody>
                  <a:tcPr/>
                </a:tc>
                <a:extLst>
                  <a:ext uri="{0D108BD9-81ED-4DB2-BD59-A6C34878D82A}">
                    <a16:rowId xmlns:a16="http://schemas.microsoft.com/office/drawing/2014/main" val="125141639"/>
                  </a:ext>
                </a:extLst>
              </a:tr>
              <a:tr h="484351">
                <a:tc>
                  <a:txBody>
                    <a:bodyPr/>
                    <a:lstStyle/>
                    <a:p>
                      <a:r>
                        <a:rPr lang="en-US"/>
                        <a:t>Diluted</a:t>
                      </a:r>
                    </a:p>
                  </a:txBody>
                  <a:tcPr/>
                </a:tc>
                <a:tc>
                  <a:txBody>
                    <a:bodyPr/>
                    <a:lstStyle/>
                    <a:p>
                      <a:r>
                        <a:rPr lang="en-US"/>
                        <a:t>7.31</a:t>
                      </a:r>
                    </a:p>
                  </a:txBody>
                  <a:tcPr/>
                </a:tc>
                <a:tc>
                  <a:txBody>
                    <a:bodyPr/>
                    <a:lstStyle/>
                    <a:p>
                      <a:r>
                        <a:rPr lang="en-US"/>
                        <a:t>7.36</a:t>
                      </a:r>
                    </a:p>
                  </a:txBody>
                  <a:tcPr/>
                </a:tc>
                <a:tc>
                  <a:txBody>
                    <a:bodyPr/>
                    <a:lstStyle/>
                    <a:p>
                      <a:r>
                        <a:rPr lang="en-US"/>
                        <a:t>6.38</a:t>
                      </a:r>
                    </a:p>
                  </a:txBody>
                  <a:tcPr/>
                </a:tc>
                <a:extLst>
                  <a:ext uri="{0D108BD9-81ED-4DB2-BD59-A6C34878D82A}">
                    <a16:rowId xmlns:a16="http://schemas.microsoft.com/office/drawing/2014/main" val="746801440"/>
                  </a:ext>
                </a:extLst>
              </a:tr>
              <a:tr h="484351">
                <a:tc>
                  <a:txBody>
                    <a:bodyPr/>
                    <a:lstStyle/>
                    <a:p>
                      <a:r>
                        <a:rPr lang="en-US"/>
                        <a:t>Consensus</a:t>
                      </a:r>
                    </a:p>
                  </a:txBody>
                  <a:tcPr/>
                </a:tc>
                <a:tc>
                  <a:txBody>
                    <a:bodyPr/>
                    <a:lstStyle/>
                    <a:p>
                      <a:r>
                        <a:rPr lang="en-US"/>
                        <a:t>9.28</a:t>
                      </a:r>
                    </a:p>
                  </a:txBody>
                  <a:tcPr/>
                </a:tc>
                <a:tc>
                  <a:txBody>
                    <a:bodyPr/>
                    <a:lstStyle/>
                    <a:p>
                      <a:r>
                        <a:rPr lang="en-US"/>
                        <a:t>8.34</a:t>
                      </a:r>
                    </a:p>
                  </a:txBody>
                  <a:tcPr/>
                </a:tc>
                <a:tc>
                  <a:txBody>
                    <a:bodyPr/>
                    <a:lstStyle/>
                    <a:p>
                      <a:r>
                        <a:rPr lang="en-US"/>
                        <a:t>7.46</a:t>
                      </a:r>
                    </a:p>
                  </a:txBody>
                  <a:tcPr/>
                </a:tc>
                <a:extLst>
                  <a:ext uri="{0D108BD9-81ED-4DB2-BD59-A6C34878D82A}">
                    <a16:rowId xmlns:a16="http://schemas.microsoft.com/office/drawing/2014/main" val="824707770"/>
                  </a:ext>
                </a:extLst>
              </a:tr>
            </a:tbl>
          </a:graphicData>
        </a:graphic>
      </p:graphicFrame>
      <p:sp>
        <p:nvSpPr>
          <p:cNvPr id="6" name="TextBox 5">
            <a:extLst>
              <a:ext uri="{FF2B5EF4-FFF2-40B4-BE49-F238E27FC236}">
                <a16:creationId xmlns:a16="http://schemas.microsoft.com/office/drawing/2014/main" id="{BC4A9F4E-4728-5F73-D218-02B5A37EBDD8}"/>
              </a:ext>
            </a:extLst>
          </p:cNvPr>
          <p:cNvSpPr txBox="1"/>
          <p:nvPr/>
        </p:nvSpPr>
        <p:spPr>
          <a:xfrm>
            <a:off x="557893" y="1592035"/>
            <a:ext cx="488496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Sales are expected to grow each of the next three years</a:t>
            </a:r>
          </a:p>
          <a:p>
            <a:pPr marL="285750" indent="-285750">
              <a:buFont typeface="Arial"/>
              <a:buChar char="•"/>
            </a:pPr>
            <a:r>
              <a:rPr lang="en-US"/>
              <a:t>This growth of sales in contributed to the growth in their smoke-free products</a:t>
            </a:r>
          </a:p>
          <a:p>
            <a:pPr marL="285750" indent="-285750">
              <a:buFont typeface="Arial"/>
              <a:buChar char="•"/>
            </a:pPr>
            <a:r>
              <a:rPr lang="en-US"/>
              <a:t>Recent investment into a new plant / expansion is also a factor in the growth outlook</a:t>
            </a:r>
          </a:p>
          <a:p>
            <a:pPr marL="285750" indent="-285750">
              <a:buFont typeface="Arial"/>
              <a:buChar char="•"/>
            </a:pPr>
            <a:endParaRPr lang="en-US"/>
          </a:p>
        </p:txBody>
      </p:sp>
      <p:pic>
        <p:nvPicPr>
          <p:cNvPr id="8" name="Picture 7">
            <a:extLst>
              <a:ext uri="{FF2B5EF4-FFF2-40B4-BE49-F238E27FC236}">
                <a16:creationId xmlns:a16="http://schemas.microsoft.com/office/drawing/2014/main" id="{22F37122-773A-A961-B214-1CCB07011BB2}"/>
              </a:ext>
            </a:extLst>
          </p:cNvPr>
          <p:cNvPicPr>
            <a:picLocks noChangeAspect="1"/>
          </p:cNvPicPr>
          <p:nvPr/>
        </p:nvPicPr>
        <p:blipFill>
          <a:blip r:embed="rId4"/>
          <a:stretch>
            <a:fillRect/>
          </a:stretch>
        </p:blipFill>
        <p:spPr>
          <a:xfrm>
            <a:off x="408213" y="3330330"/>
            <a:ext cx="5687785" cy="2660233"/>
          </a:xfrm>
          <a:prstGeom prst="rect">
            <a:avLst/>
          </a:prstGeom>
        </p:spPr>
      </p:pic>
    </p:spTree>
    <p:extLst>
      <p:ext uri="{BB962C8B-B14F-4D97-AF65-F5344CB8AC3E}">
        <p14:creationId xmlns:p14="http://schemas.microsoft.com/office/powerpoint/2010/main" val="314584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348D-35D1-7B4F-D555-B3D1D8327290}"/>
              </a:ext>
            </a:extLst>
          </p:cNvPr>
          <p:cNvSpPr>
            <a:spLocks noGrp="1"/>
          </p:cNvSpPr>
          <p:nvPr>
            <p:ph type="title"/>
          </p:nvPr>
        </p:nvSpPr>
        <p:spPr/>
        <p:txBody>
          <a:bodyPr/>
          <a:lstStyle/>
          <a:p>
            <a:pPr algn="ctr"/>
            <a:r>
              <a:rPr lang="en-US">
                <a:latin typeface="Buckeye Serif 2 Black"/>
              </a:rPr>
              <a:t>DCF Valuation</a:t>
            </a:r>
            <a:endParaRPr lang="en-US"/>
          </a:p>
        </p:txBody>
      </p:sp>
      <p:pic>
        <p:nvPicPr>
          <p:cNvPr id="4" name="Content Placeholder 3" descr="Picture">
            <a:extLst>
              <a:ext uri="{FF2B5EF4-FFF2-40B4-BE49-F238E27FC236}">
                <a16:creationId xmlns:a16="http://schemas.microsoft.com/office/drawing/2014/main" id="{706333CD-AD45-8562-3C02-3F5EC6E6F565}"/>
              </a:ext>
            </a:extLst>
          </p:cNvPr>
          <p:cNvPicPr>
            <a:picLocks noGrp="1" noChangeAspect="1"/>
          </p:cNvPicPr>
          <p:nvPr>
            <p:ph idx="1"/>
          </p:nvPr>
        </p:nvPicPr>
        <p:blipFill>
          <a:blip r:embed="rId2"/>
          <a:stretch>
            <a:fillRect/>
          </a:stretch>
        </p:blipFill>
        <p:spPr>
          <a:xfrm>
            <a:off x="4204631" y="1035916"/>
            <a:ext cx="7027667" cy="5577464"/>
          </a:xfrm>
          <a:prstGeom prst="rect">
            <a:avLst/>
          </a:prstGeom>
        </p:spPr>
      </p:pic>
      <p:sp>
        <p:nvSpPr>
          <p:cNvPr id="5" name="TextBox 4">
            <a:extLst>
              <a:ext uri="{FF2B5EF4-FFF2-40B4-BE49-F238E27FC236}">
                <a16:creationId xmlns:a16="http://schemas.microsoft.com/office/drawing/2014/main" id="{A310AEC6-8316-01FB-3D18-8F5C511B6557}"/>
              </a:ext>
            </a:extLst>
          </p:cNvPr>
          <p:cNvSpPr txBox="1"/>
          <p:nvPr/>
        </p:nvSpPr>
        <p:spPr>
          <a:xfrm>
            <a:off x="687048" y="1586459"/>
            <a:ext cx="336029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r>
              <a:rPr lang="en-US" b="1"/>
              <a:t>Model Assumptions:</a:t>
            </a:r>
            <a:r>
              <a:rPr lang="en-US"/>
              <a:t> </a:t>
            </a:r>
          </a:p>
          <a:p>
            <a:pPr marL="285750" indent="-285750">
              <a:buFont typeface="Arial"/>
              <a:buChar char="•"/>
            </a:pPr>
            <a:r>
              <a:rPr lang="en-US"/>
              <a:t>Discount Rate: 7.0%</a:t>
            </a:r>
          </a:p>
          <a:p>
            <a:pPr marL="285750" indent="-285750">
              <a:buFont typeface="Arial"/>
              <a:buChar char="•"/>
            </a:pPr>
            <a:r>
              <a:rPr lang="en-US"/>
              <a:t>Terminal Growth Rate: 3.0% </a:t>
            </a:r>
          </a:p>
          <a:p>
            <a:endParaRPr lang="en-US"/>
          </a:p>
          <a:p>
            <a:r>
              <a:rPr lang="en-US" b="1"/>
              <a:t>Analysis:</a:t>
            </a:r>
            <a:r>
              <a:rPr lang="en-US"/>
              <a:t> </a:t>
            </a:r>
          </a:p>
          <a:p>
            <a:pPr marL="285750" indent="-285750">
              <a:buFont typeface="Arial"/>
              <a:buChar char="•"/>
            </a:pPr>
            <a:r>
              <a:rPr lang="en-US"/>
              <a:t>Current Price: $179.90</a:t>
            </a:r>
          </a:p>
          <a:p>
            <a:pPr marL="285750" indent="-285750">
              <a:buFont typeface="Arial"/>
              <a:buChar char="•"/>
            </a:pPr>
            <a:r>
              <a:rPr lang="en-US"/>
              <a:t>Implied Price: $186.82</a:t>
            </a:r>
          </a:p>
          <a:p>
            <a:pPr marL="285750" indent="-285750">
              <a:buFont typeface="Arial"/>
              <a:buChar char="•"/>
            </a:pPr>
            <a:r>
              <a:rPr lang="en-US"/>
              <a:t>Upside:</a:t>
            </a:r>
            <a:r>
              <a:rPr lang="en-US" b="1"/>
              <a:t> </a:t>
            </a:r>
            <a:r>
              <a:rPr lang="en-US" b="1">
                <a:solidFill>
                  <a:srgbClr val="00B050"/>
                </a:solidFill>
              </a:rPr>
              <a:t>+3.85%</a:t>
            </a:r>
          </a:p>
          <a:p>
            <a:pPr marL="285750" indent="-285750">
              <a:buFont typeface="Arial"/>
              <a:buChar char="•"/>
            </a:pPr>
            <a:r>
              <a:rPr lang="en-US"/>
              <a:t>Analyst Price: $183.50</a:t>
            </a:r>
          </a:p>
          <a:p>
            <a:endParaRPr lang="en-US"/>
          </a:p>
        </p:txBody>
      </p:sp>
      <p:pic>
        <p:nvPicPr>
          <p:cNvPr id="7" name="Graphic 6">
            <a:extLst>
              <a:ext uri="{FF2B5EF4-FFF2-40B4-BE49-F238E27FC236}">
                <a16:creationId xmlns:a16="http://schemas.microsoft.com/office/drawing/2014/main" id="{0814235D-B2B4-FAFB-992F-096A574BB7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869" y="409516"/>
            <a:ext cx="2754257" cy="626113"/>
          </a:xfrm>
          <a:prstGeom prst="rect">
            <a:avLst/>
          </a:prstGeom>
        </p:spPr>
      </p:pic>
    </p:spTree>
    <p:extLst>
      <p:ext uri="{BB962C8B-B14F-4D97-AF65-F5344CB8AC3E}">
        <p14:creationId xmlns:p14="http://schemas.microsoft.com/office/powerpoint/2010/main" val="188335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A653-EA2B-1DAB-885B-716ED48C14CA}"/>
              </a:ext>
            </a:extLst>
          </p:cNvPr>
          <p:cNvSpPr>
            <a:spLocks noGrp="1"/>
          </p:cNvSpPr>
          <p:nvPr>
            <p:ph type="title"/>
          </p:nvPr>
        </p:nvSpPr>
        <p:spPr>
          <a:xfrm>
            <a:off x="253999" y="639445"/>
            <a:ext cx="4175126" cy="700731"/>
          </a:xfrm>
        </p:spPr>
        <p:txBody>
          <a:bodyPr anchor="b">
            <a:normAutofit/>
          </a:bodyPr>
          <a:lstStyle/>
          <a:p>
            <a:r>
              <a:rPr lang="en-US"/>
              <a:t>Sector Overview </a:t>
            </a:r>
          </a:p>
        </p:txBody>
      </p:sp>
      <p:graphicFrame>
        <p:nvGraphicFramePr>
          <p:cNvPr id="4" name="Content Placeholder 3">
            <a:extLst>
              <a:ext uri="{FF2B5EF4-FFF2-40B4-BE49-F238E27FC236}">
                <a16:creationId xmlns:a16="http://schemas.microsoft.com/office/drawing/2014/main" id="{BBC7E7E0-502D-B97C-5C06-35436FB0C563}"/>
              </a:ext>
            </a:extLst>
          </p:cNvPr>
          <p:cNvGraphicFramePr>
            <a:graphicFrameLocks noGrp="1"/>
          </p:cNvGraphicFramePr>
          <p:nvPr>
            <p:ph sz="quarter" idx="15"/>
            <p:extLst>
              <p:ext uri="{D42A27DB-BD31-4B8C-83A1-F6EECF244321}">
                <p14:modId xmlns:p14="http://schemas.microsoft.com/office/powerpoint/2010/main" val="1157759592"/>
              </p:ext>
            </p:extLst>
          </p:nvPr>
        </p:nvGraphicFramePr>
        <p:xfrm>
          <a:off x="5472131" y="154292"/>
          <a:ext cx="6465870" cy="3848946"/>
        </p:xfrm>
        <a:graphic>
          <a:graphicData uri="http://schemas.openxmlformats.org/drawingml/2006/table">
            <a:tbl>
              <a:tblPr firstRow="1" bandRow="1">
                <a:tableStyleId>{6E25E649-3F16-4E02-A733-19D2CDBF48F0}</a:tableStyleId>
              </a:tblPr>
              <a:tblGrid>
                <a:gridCol w="2242357">
                  <a:extLst>
                    <a:ext uri="{9D8B030D-6E8A-4147-A177-3AD203B41FA5}">
                      <a16:colId xmlns:a16="http://schemas.microsoft.com/office/drawing/2014/main" val="3448529223"/>
                    </a:ext>
                  </a:extLst>
                </a:gridCol>
                <a:gridCol w="1871254">
                  <a:extLst>
                    <a:ext uri="{9D8B030D-6E8A-4147-A177-3AD203B41FA5}">
                      <a16:colId xmlns:a16="http://schemas.microsoft.com/office/drawing/2014/main" val="1927772942"/>
                    </a:ext>
                  </a:extLst>
                </a:gridCol>
                <a:gridCol w="1397683">
                  <a:extLst>
                    <a:ext uri="{9D8B030D-6E8A-4147-A177-3AD203B41FA5}">
                      <a16:colId xmlns:a16="http://schemas.microsoft.com/office/drawing/2014/main" val="201689616"/>
                    </a:ext>
                  </a:extLst>
                </a:gridCol>
                <a:gridCol w="954576">
                  <a:extLst>
                    <a:ext uri="{9D8B030D-6E8A-4147-A177-3AD203B41FA5}">
                      <a16:colId xmlns:a16="http://schemas.microsoft.com/office/drawing/2014/main" val="2887150681"/>
                    </a:ext>
                  </a:extLst>
                </a:gridCol>
              </a:tblGrid>
              <a:tr h="240453">
                <a:tc gridSpan="4">
                  <a:txBody>
                    <a:bodyPr/>
                    <a:lstStyle/>
                    <a:p>
                      <a:pPr algn="ctr"/>
                      <a:r>
                        <a:rPr lang="en-US" sz="1700">
                          <a:effectLst/>
                        </a:rPr>
                        <a:t>Securities Allocation</a:t>
                      </a:r>
                    </a:p>
                  </a:txBody>
                  <a:tcPr marL="38086" marR="38086" marT="0" marB="0" anchor="ctr"/>
                </a:tc>
                <a:tc hMerge="1">
                  <a:txBody>
                    <a:bodyPr/>
                    <a:lstStyle/>
                    <a:p>
                      <a:endParaRPr/>
                    </a:p>
                  </a:txBody>
                  <a:tcPr marL="38086" marR="38086" marT="0" marB="0" anchor="ctr"/>
                </a:tc>
                <a:tc hMerge="1">
                  <a:txBody>
                    <a:bodyPr/>
                    <a:lstStyle/>
                    <a:p>
                      <a:endParaRPr/>
                    </a:p>
                  </a:txBody>
                  <a:tcPr marL="38086" marR="38086" marT="0" marB="0" anchor="ctr"/>
                </a:tc>
                <a:tc hMerge="1">
                  <a:txBody>
                    <a:bodyPr/>
                    <a:lstStyle/>
                    <a:p>
                      <a:endParaRPr/>
                    </a:p>
                  </a:txBody>
                  <a:tcPr marL="38086" marR="38086" marT="0" marB="0" anchor="ctr"/>
                </a:tc>
                <a:extLst>
                  <a:ext uri="{0D108BD9-81ED-4DB2-BD59-A6C34878D82A}">
                    <a16:rowId xmlns:a16="http://schemas.microsoft.com/office/drawing/2014/main" val="3305770889"/>
                  </a:ext>
                </a:extLst>
              </a:tr>
              <a:tr h="240453">
                <a:tc>
                  <a:txBody>
                    <a:bodyPr/>
                    <a:lstStyle/>
                    <a:p>
                      <a:pPr algn="ctr"/>
                      <a:r>
                        <a:rPr lang="en-US" sz="1700" b="1">
                          <a:effectLst/>
                        </a:rPr>
                        <a:t>Sector</a:t>
                      </a:r>
                      <a:endParaRPr lang="en-US" sz="1700" b="1">
                        <a:effectLst/>
                        <a:latin typeface="Arial" panose="020B0604020202020204" pitchFamily="34" charset="0"/>
                      </a:endParaRPr>
                    </a:p>
                  </a:txBody>
                  <a:tcPr marL="38086" marR="38086" marT="0" marB="0" anchor="ctr"/>
                </a:tc>
                <a:tc>
                  <a:txBody>
                    <a:bodyPr/>
                    <a:lstStyle/>
                    <a:p>
                      <a:pPr algn="ctr"/>
                      <a:r>
                        <a:rPr lang="en-US" sz="1700" b="1">
                          <a:effectLst/>
                        </a:rPr>
                        <a:t>S&amp;P 500 Weight</a:t>
                      </a:r>
                      <a:endParaRPr lang="en-US" sz="1700" b="1">
                        <a:effectLst/>
                        <a:latin typeface="Arial" panose="020B0604020202020204" pitchFamily="34" charset="0"/>
                      </a:endParaRPr>
                    </a:p>
                  </a:txBody>
                  <a:tcPr marL="38086" marR="38086" marT="0" marB="0" anchor="ctr"/>
                </a:tc>
                <a:tc>
                  <a:txBody>
                    <a:bodyPr/>
                    <a:lstStyle/>
                    <a:p>
                      <a:pPr algn="ctr"/>
                      <a:r>
                        <a:rPr lang="en-US" sz="1700" b="1">
                          <a:effectLst/>
                        </a:rPr>
                        <a:t>SIM Weight</a:t>
                      </a:r>
                      <a:endParaRPr lang="en-US" sz="1700" b="1">
                        <a:effectLst/>
                        <a:latin typeface="Arial" panose="020B0604020202020204" pitchFamily="34" charset="0"/>
                      </a:endParaRPr>
                    </a:p>
                  </a:txBody>
                  <a:tcPr marL="38086" marR="38086" marT="0" marB="0" anchor="ctr"/>
                </a:tc>
                <a:tc>
                  <a:txBody>
                    <a:bodyPr/>
                    <a:lstStyle/>
                    <a:p>
                      <a:pPr algn="ctr"/>
                      <a:r>
                        <a:rPr lang="en-US" sz="1700" b="1">
                          <a:effectLst/>
                        </a:rPr>
                        <a:t>+/-</a:t>
                      </a:r>
                      <a:endParaRPr lang="en-US" sz="1700" b="1">
                        <a:effectLst/>
                        <a:latin typeface="Arial" panose="020B0604020202020204" pitchFamily="34" charset="0"/>
                      </a:endParaRPr>
                    </a:p>
                  </a:txBody>
                  <a:tcPr marL="38086" marR="38086" marT="0" marB="0" anchor="ctr"/>
                </a:tc>
                <a:extLst>
                  <a:ext uri="{0D108BD9-81ED-4DB2-BD59-A6C34878D82A}">
                    <a16:rowId xmlns:a16="http://schemas.microsoft.com/office/drawing/2014/main" val="309858586"/>
                  </a:ext>
                </a:extLst>
              </a:tr>
              <a:tr h="240453">
                <a:tc>
                  <a:txBody>
                    <a:bodyPr/>
                    <a:lstStyle/>
                    <a:p>
                      <a:r>
                        <a:rPr lang="en-US" sz="1700">
                          <a:effectLst/>
                        </a:rPr>
                        <a:t>Information Technology</a:t>
                      </a:r>
                      <a:endParaRPr lang="en-US" sz="1700">
                        <a:effectLst/>
                        <a:latin typeface="Arial" panose="020B0604020202020204" pitchFamily="34" charset="0"/>
                      </a:endParaRPr>
                    </a:p>
                  </a:txBody>
                  <a:tcPr marL="38086" marR="38086" marT="0" marB="0" anchor="ctr"/>
                </a:tc>
                <a:tc>
                  <a:txBody>
                    <a:bodyPr/>
                    <a:lstStyle/>
                    <a:p>
                      <a:pPr algn="r"/>
                      <a:r>
                        <a:rPr lang="en-US" sz="1700">
                          <a:effectLst/>
                        </a:rPr>
                        <a:t>32.94%</a:t>
                      </a:r>
                      <a:endParaRPr lang="en-US" sz="1700">
                        <a:effectLst/>
                        <a:latin typeface="Arial" panose="020B0604020202020204" pitchFamily="34" charset="0"/>
                      </a:endParaRPr>
                    </a:p>
                  </a:txBody>
                  <a:tcPr marL="38086" marR="38086" marT="0" marB="0" anchor="ctr"/>
                </a:tc>
                <a:tc>
                  <a:txBody>
                    <a:bodyPr/>
                    <a:lstStyle/>
                    <a:p>
                      <a:pPr algn="r"/>
                      <a:r>
                        <a:rPr lang="en-US" sz="1700">
                          <a:effectLst/>
                        </a:rPr>
                        <a:t>31.26%</a:t>
                      </a:r>
                      <a:endParaRPr lang="en-US" sz="1700">
                        <a:effectLst/>
                        <a:latin typeface="Arial" panose="020B0604020202020204" pitchFamily="34" charset="0"/>
                      </a:endParaRPr>
                    </a:p>
                  </a:txBody>
                  <a:tcPr marL="38086" marR="38086" marT="0" marB="0" anchor="ctr"/>
                </a:tc>
                <a:tc>
                  <a:txBody>
                    <a:bodyPr/>
                    <a:lstStyle/>
                    <a:p>
                      <a:pPr algn="r"/>
                      <a:r>
                        <a:rPr lang="en-US" sz="1700">
                          <a:effectLst/>
                        </a:rPr>
                        <a:t>-1.68%</a:t>
                      </a:r>
                      <a:endParaRPr lang="en-US" sz="1700">
                        <a:solidFill>
                          <a:srgbClr val="FF0000"/>
                        </a:solidFill>
                        <a:effectLst/>
                        <a:latin typeface="Arial" panose="020B0604020202020204" pitchFamily="34" charset="0"/>
                      </a:endParaRPr>
                    </a:p>
                  </a:txBody>
                  <a:tcPr marL="38086" marR="38086" marT="0" marB="0" anchor="ctr"/>
                </a:tc>
                <a:extLst>
                  <a:ext uri="{0D108BD9-81ED-4DB2-BD59-A6C34878D82A}">
                    <a16:rowId xmlns:a16="http://schemas.microsoft.com/office/drawing/2014/main" val="1282709906"/>
                  </a:ext>
                </a:extLst>
              </a:tr>
              <a:tr h="240453">
                <a:tc>
                  <a:txBody>
                    <a:bodyPr/>
                    <a:lstStyle/>
                    <a:p>
                      <a:r>
                        <a:rPr lang="en-US" sz="1700">
                          <a:effectLst/>
                        </a:rPr>
                        <a:t>Health Care</a:t>
                      </a:r>
                      <a:endParaRPr lang="en-US" sz="1700">
                        <a:effectLst/>
                        <a:latin typeface="Arial" panose="020B0604020202020204" pitchFamily="34" charset="0"/>
                      </a:endParaRPr>
                    </a:p>
                  </a:txBody>
                  <a:tcPr marL="38086" marR="38086" marT="0" marB="0" anchor="ctr"/>
                </a:tc>
                <a:tc>
                  <a:txBody>
                    <a:bodyPr/>
                    <a:lstStyle/>
                    <a:p>
                      <a:pPr algn="r"/>
                      <a:r>
                        <a:rPr lang="en-US" sz="1700">
                          <a:effectLst/>
                        </a:rPr>
                        <a:t>9.31%</a:t>
                      </a:r>
                      <a:endParaRPr lang="en-US" sz="1700">
                        <a:effectLst/>
                        <a:latin typeface="Arial" panose="020B0604020202020204" pitchFamily="34" charset="0"/>
                      </a:endParaRPr>
                    </a:p>
                  </a:txBody>
                  <a:tcPr marL="38086" marR="38086" marT="0" marB="0" anchor="ctr"/>
                </a:tc>
                <a:tc>
                  <a:txBody>
                    <a:bodyPr/>
                    <a:lstStyle/>
                    <a:p>
                      <a:pPr algn="r"/>
                      <a:r>
                        <a:rPr lang="en-US" sz="1700">
                          <a:effectLst/>
                        </a:rPr>
                        <a:t>10.07%</a:t>
                      </a:r>
                      <a:endParaRPr lang="en-US" sz="1700">
                        <a:effectLst/>
                        <a:latin typeface="Arial" panose="020B0604020202020204" pitchFamily="34" charset="0"/>
                      </a:endParaRPr>
                    </a:p>
                  </a:txBody>
                  <a:tcPr marL="38086" marR="38086" marT="0" marB="0" anchor="ctr"/>
                </a:tc>
                <a:tc>
                  <a:txBody>
                    <a:bodyPr/>
                    <a:lstStyle/>
                    <a:p>
                      <a:pPr algn="r"/>
                      <a:r>
                        <a:rPr lang="en-US" sz="1700">
                          <a:effectLst/>
                        </a:rPr>
                        <a:t>0.76%</a:t>
                      </a:r>
                      <a:endParaRPr lang="en-US" sz="1700">
                        <a:effectLst/>
                        <a:latin typeface="Arial" panose="020B0604020202020204" pitchFamily="34" charset="0"/>
                      </a:endParaRPr>
                    </a:p>
                  </a:txBody>
                  <a:tcPr marL="38086" marR="38086" marT="0" marB="0" anchor="ctr"/>
                </a:tc>
                <a:extLst>
                  <a:ext uri="{0D108BD9-81ED-4DB2-BD59-A6C34878D82A}">
                    <a16:rowId xmlns:a16="http://schemas.microsoft.com/office/drawing/2014/main" val="2536559674"/>
                  </a:ext>
                </a:extLst>
              </a:tr>
              <a:tr h="240453">
                <a:tc>
                  <a:txBody>
                    <a:bodyPr/>
                    <a:lstStyle/>
                    <a:p>
                      <a:r>
                        <a:rPr lang="en-US" sz="1700">
                          <a:effectLst/>
                        </a:rPr>
                        <a:t>Financials</a:t>
                      </a:r>
                      <a:endParaRPr lang="en-US" sz="1700">
                        <a:effectLst/>
                        <a:latin typeface="Arial" panose="020B0604020202020204" pitchFamily="34" charset="0"/>
                      </a:endParaRPr>
                    </a:p>
                  </a:txBody>
                  <a:tcPr marL="38086" marR="38086" marT="0" marB="0" anchor="ctr"/>
                </a:tc>
                <a:tc>
                  <a:txBody>
                    <a:bodyPr/>
                    <a:lstStyle/>
                    <a:p>
                      <a:pPr algn="r"/>
                      <a:r>
                        <a:rPr lang="en-US" sz="1700">
                          <a:effectLst/>
                        </a:rPr>
                        <a:t>13.99%</a:t>
                      </a:r>
                      <a:endParaRPr lang="en-US" sz="1700">
                        <a:effectLst/>
                        <a:latin typeface="Arial" panose="020B0604020202020204" pitchFamily="34" charset="0"/>
                      </a:endParaRPr>
                    </a:p>
                  </a:txBody>
                  <a:tcPr marL="38086" marR="38086" marT="0" marB="0" anchor="ctr"/>
                </a:tc>
                <a:tc>
                  <a:txBody>
                    <a:bodyPr/>
                    <a:lstStyle/>
                    <a:p>
                      <a:pPr algn="r"/>
                      <a:r>
                        <a:rPr lang="en-US" sz="1700">
                          <a:effectLst/>
                        </a:rPr>
                        <a:t>14.77%</a:t>
                      </a:r>
                      <a:endParaRPr lang="en-US" sz="1700">
                        <a:effectLst/>
                        <a:latin typeface="Arial" panose="020B0604020202020204" pitchFamily="34" charset="0"/>
                      </a:endParaRPr>
                    </a:p>
                  </a:txBody>
                  <a:tcPr marL="38086" marR="38086" marT="0" marB="0" anchor="ctr"/>
                </a:tc>
                <a:tc>
                  <a:txBody>
                    <a:bodyPr/>
                    <a:lstStyle/>
                    <a:p>
                      <a:pPr algn="r"/>
                      <a:r>
                        <a:rPr lang="en-US" sz="1700">
                          <a:effectLst/>
                        </a:rPr>
                        <a:t>0.78%</a:t>
                      </a:r>
                      <a:endParaRPr lang="en-US" sz="1700">
                        <a:effectLst/>
                        <a:latin typeface="Arial" panose="020B0604020202020204" pitchFamily="34" charset="0"/>
                      </a:endParaRPr>
                    </a:p>
                  </a:txBody>
                  <a:tcPr marL="38086" marR="38086" marT="0" marB="0" anchor="ctr"/>
                </a:tc>
                <a:extLst>
                  <a:ext uri="{0D108BD9-81ED-4DB2-BD59-A6C34878D82A}">
                    <a16:rowId xmlns:a16="http://schemas.microsoft.com/office/drawing/2014/main" val="3722695907"/>
                  </a:ext>
                </a:extLst>
              </a:tr>
              <a:tr h="240453">
                <a:tc>
                  <a:txBody>
                    <a:bodyPr/>
                    <a:lstStyle/>
                    <a:p>
                      <a:r>
                        <a:rPr lang="en-US" sz="1700">
                          <a:effectLst/>
                        </a:rPr>
                        <a:t>Consumer Discretionary</a:t>
                      </a:r>
                      <a:endParaRPr lang="en-US" sz="1700">
                        <a:effectLst/>
                        <a:latin typeface="Arial" panose="020B0604020202020204" pitchFamily="34" charset="0"/>
                      </a:endParaRPr>
                    </a:p>
                  </a:txBody>
                  <a:tcPr marL="38086" marR="38086" marT="0" marB="0" anchor="ctr"/>
                </a:tc>
                <a:tc>
                  <a:txBody>
                    <a:bodyPr/>
                    <a:lstStyle/>
                    <a:p>
                      <a:pPr algn="r"/>
                      <a:r>
                        <a:rPr lang="en-US" sz="1700">
                          <a:effectLst/>
                        </a:rPr>
                        <a:t>10.52%</a:t>
                      </a:r>
                      <a:endParaRPr lang="en-US" sz="1700">
                        <a:effectLst/>
                        <a:latin typeface="Arial" panose="020B0604020202020204" pitchFamily="34" charset="0"/>
                      </a:endParaRPr>
                    </a:p>
                  </a:txBody>
                  <a:tcPr marL="38086" marR="38086" marT="0" marB="0" anchor="ctr"/>
                </a:tc>
                <a:tc>
                  <a:txBody>
                    <a:bodyPr/>
                    <a:lstStyle/>
                    <a:p>
                      <a:pPr algn="r"/>
                      <a:r>
                        <a:rPr lang="en-US" sz="1700">
                          <a:effectLst/>
                        </a:rPr>
                        <a:t>8.40%</a:t>
                      </a:r>
                      <a:endParaRPr lang="en-US" sz="1700">
                        <a:effectLst/>
                        <a:latin typeface="Arial" panose="020B0604020202020204" pitchFamily="34" charset="0"/>
                      </a:endParaRPr>
                    </a:p>
                  </a:txBody>
                  <a:tcPr marL="38086" marR="38086" marT="0" marB="0" anchor="ctr"/>
                </a:tc>
                <a:tc>
                  <a:txBody>
                    <a:bodyPr/>
                    <a:lstStyle/>
                    <a:p>
                      <a:pPr algn="r"/>
                      <a:r>
                        <a:rPr lang="en-US" sz="1700">
                          <a:effectLst/>
                        </a:rPr>
                        <a:t>-2.12%</a:t>
                      </a:r>
                      <a:endParaRPr lang="en-US" sz="1700">
                        <a:solidFill>
                          <a:srgbClr val="FF0000"/>
                        </a:solidFill>
                        <a:effectLst/>
                        <a:latin typeface="Arial" panose="020B0604020202020204" pitchFamily="34" charset="0"/>
                      </a:endParaRPr>
                    </a:p>
                  </a:txBody>
                  <a:tcPr marL="38086" marR="38086" marT="0" marB="0" anchor="ctr"/>
                </a:tc>
                <a:extLst>
                  <a:ext uri="{0D108BD9-81ED-4DB2-BD59-A6C34878D82A}">
                    <a16:rowId xmlns:a16="http://schemas.microsoft.com/office/drawing/2014/main" val="870609200"/>
                  </a:ext>
                </a:extLst>
              </a:tr>
              <a:tr h="240453">
                <a:tc>
                  <a:txBody>
                    <a:bodyPr/>
                    <a:lstStyle/>
                    <a:p>
                      <a:r>
                        <a:rPr lang="en-US" sz="1700">
                          <a:effectLst/>
                        </a:rPr>
                        <a:t>Consumer Staples</a:t>
                      </a:r>
                      <a:endParaRPr lang="en-US" sz="1700">
                        <a:effectLst/>
                        <a:latin typeface="Arial" panose="020B0604020202020204" pitchFamily="34" charset="0"/>
                      </a:endParaRPr>
                    </a:p>
                  </a:txBody>
                  <a:tcPr marL="38086" marR="38086" marT="0" marB="0" anchor="ctr"/>
                </a:tc>
                <a:tc>
                  <a:txBody>
                    <a:bodyPr/>
                    <a:lstStyle/>
                    <a:p>
                      <a:pPr algn="r"/>
                      <a:r>
                        <a:rPr lang="en-US" sz="1700">
                          <a:effectLst/>
                        </a:rPr>
                        <a:t>5.51%</a:t>
                      </a:r>
                      <a:endParaRPr lang="en-US" sz="1700">
                        <a:effectLst/>
                        <a:latin typeface="Arial" panose="020B0604020202020204" pitchFamily="34" charset="0"/>
                      </a:endParaRPr>
                    </a:p>
                  </a:txBody>
                  <a:tcPr marL="38086" marR="38086" marT="0" marB="0" anchor="ctr"/>
                </a:tc>
                <a:tc>
                  <a:txBody>
                    <a:bodyPr/>
                    <a:lstStyle/>
                    <a:p>
                      <a:pPr algn="r"/>
                      <a:r>
                        <a:rPr lang="en-US" sz="1700">
                          <a:effectLst/>
                        </a:rPr>
                        <a:t>8.98%</a:t>
                      </a:r>
                      <a:endParaRPr lang="en-US" sz="1700">
                        <a:effectLst/>
                        <a:latin typeface="Arial" panose="020B0604020202020204" pitchFamily="34" charset="0"/>
                      </a:endParaRPr>
                    </a:p>
                  </a:txBody>
                  <a:tcPr marL="38086" marR="38086" marT="0" marB="0" anchor="ctr"/>
                </a:tc>
                <a:tc>
                  <a:txBody>
                    <a:bodyPr/>
                    <a:lstStyle/>
                    <a:p>
                      <a:pPr algn="r"/>
                      <a:r>
                        <a:rPr lang="en-US" sz="1700">
                          <a:effectLst/>
                        </a:rPr>
                        <a:t>3.47%</a:t>
                      </a:r>
                      <a:endParaRPr lang="en-US" sz="1700">
                        <a:effectLst/>
                        <a:latin typeface="Arial" panose="020B0604020202020204" pitchFamily="34" charset="0"/>
                      </a:endParaRPr>
                    </a:p>
                  </a:txBody>
                  <a:tcPr marL="38086" marR="38086" marT="0" marB="0" anchor="ctr"/>
                </a:tc>
                <a:extLst>
                  <a:ext uri="{0D108BD9-81ED-4DB2-BD59-A6C34878D82A}">
                    <a16:rowId xmlns:a16="http://schemas.microsoft.com/office/drawing/2014/main" val="1561615040"/>
                  </a:ext>
                </a:extLst>
              </a:tr>
              <a:tr h="240453">
                <a:tc>
                  <a:txBody>
                    <a:bodyPr/>
                    <a:lstStyle/>
                    <a:p>
                      <a:r>
                        <a:rPr lang="en-US" sz="1700">
                          <a:effectLst/>
                        </a:rPr>
                        <a:t>Industrials</a:t>
                      </a:r>
                      <a:endParaRPr lang="en-US" sz="1700">
                        <a:effectLst/>
                        <a:latin typeface="Arial" panose="020B0604020202020204" pitchFamily="34" charset="0"/>
                      </a:endParaRPr>
                    </a:p>
                  </a:txBody>
                  <a:tcPr marL="38086" marR="38086" marT="0" marB="0" anchor="ctr"/>
                </a:tc>
                <a:tc>
                  <a:txBody>
                    <a:bodyPr/>
                    <a:lstStyle/>
                    <a:p>
                      <a:pPr algn="r"/>
                      <a:r>
                        <a:rPr lang="en-US" sz="1700">
                          <a:effectLst/>
                        </a:rPr>
                        <a:t>8.60%</a:t>
                      </a:r>
                      <a:endParaRPr lang="en-US" sz="1700">
                        <a:effectLst/>
                        <a:latin typeface="Arial" panose="020B0604020202020204" pitchFamily="34" charset="0"/>
                      </a:endParaRPr>
                    </a:p>
                  </a:txBody>
                  <a:tcPr marL="38086" marR="38086" marT="0" marB="0" anchor="ctr"/>
                </a:tc>
                <a:tc>
                  <a:txBody>
                    <a:bodyPr/>
                    <a:lstStyle/>
                    <a:p>
                      <a:pPr algn="r"/>
                      <a:r>
                        <a:rPr lang="en-US" sz="1700">
                          <a:effectLst/>
                        </a:rPr>
                        <a:t>7.47%</a:t>
                      </a:r>
                      <a:endParaRPr lang="en-US" sz="1700">
                        <a:effectLst/>
                        <a:latin typeface="Arial" panose="020B0604020202020204" pitchFamily="34" charset="0"/>
                      </a:endParaRPr>
                    </a:p>
                  </a:txBody>
                  <a:tcPr marL="38086" marR="38086" marT="0" marB="0" anchor="ctr"/>
                </a:tc>
                <a:tc>
                  <a:txBody>
                    <a:bodyPr/>
                    <a:lstStyle/>
                    <a:p>
                      <a:pPr algn="r"/>
                      <a:r>
                        <a:rPr lang="en-US" sz="1700">
                          <a:effectLst/>
                        </a:rPr>
                        <a:t>-1.13%</a:t>
                      </a:r>
                      <a:endParaRPr lang="en-US" sz="1700">
                        <a:solidFill>
                          <a:srgbClr val="FF0000"/>
                        </a:solidFill>
                        <a:effectLst/>
                        <a:latin typeface="Arial" panose="020B0604020202020204" pitchFamily="34" charset="0"/>
                      </a:endParaRPr>
                    </a:p>
                  </a:txBody>
                  <a:tcPr marL="38086" marR="38086" marT="0" marB="0" anchor="ctr"/>
                </a:tc>
                <a:extLst>
                  <a:ext uri="{0D108BD9-81ED-4DB2-BD59-A6C34878D82A}">
                    <a16:rowId xmlns:a16="http://schemas.microsoft.com/office/drawing/2014/main" val="3565173806"/>
                  </a:ext>
                </a:extLst>
              </a:tr>
              <a:tr h="240453">
                <a:tc>
                  <a:txBody>
                    <a:bodyPr/>
                    <a:lstStyle/>
                    <a:p>
                      <a:r>
                        <a:rPr lang="en-US" sz="1700">
                          <a:effectLst/>
                        </a:rPr>
                        <a:t>Energy</a:t>
                      </a:r>
                      <a:endParaRPr lang="en-US" sz="1700">
                        <a:effectLst/>
                        <a:latin typeface="Arial" panose="020B0604020202020204" pitchFamily="34" charset="0"/>
                      </a:endParaRPr>
                    </a:p>
                  </a:txBody>
                  <a:tcPr marL="38086" marR="38086" marT="0" marB="0" anchor="ctr"/>
                </a:tc>
                <a:tc>
                  <a:txBody>
                    <a:bodyPr/>
                    <a:lstStyle/>
                    <a:p>
                      <a:pPr algn="r"/>
                      <a:r>
                        <a:rPr lang="en-US" sz="1700">
                          <a:effectLst/>
                        </a:rPr>
                        <a:t>3.01%</a:t>
                      </a:r>
                      <a:endParaRPr lang="en-US" sz="1700">
                        <a:effectLst/>
                        <a:latin typeface="Arial" panose="020B0604020202020204" pitchFamily="34" charset="0"/>
                      </a:endParaRPr>
                    </a:p>
                  </a:txBody>
                  <a:tcPr marL="38086" marR="38086" marT="0" marB="0" anchor="ctr"/>
                </a:tc>
                <a:tc>
                  <a:txBody>
                    <a:bodyPr/>
                    <a:lstStyle/>
                    <a:p>
                      <a:pPr algn="r"/>
                      <a:r>
                        <a:rPr lang="en-US" sz="1700">
                          <a:effectLst/>
                        </a:rPr>
                        <a:t>3.68%</a:t>
                      </a:r>
                      <a:endParaRPr lang="en-US" sz="1700">
                        <a:effectLst/>
                        <a:latin typeface="Arial" panose="020B0604020202020204" pitchFamily="34" charset="0"/>
                      </a:endParaRPr>
                    </a:p>
                  </a:txBody>
                  <a:tcPr marL="38086" marR="38086" marT="0" marB="0" anchor="ctr"/>
                </a:tc>
                <a:tc>
                  <a:txBody>
                    <a:bodyPr/>
                    <a:lstStyle/>
                    <a:p>
                      <a:pPr algn="r"/>
                      <a:r>
                        <a:rPr lang="en-US" sz="1700">
                          <a:effectLst/>
                        </a:rPr>
                        <a:t>0.67%</a:t>
                      </a:r>
                      <a:endParaRPr lang="en-US" sz="1700">
                        <a:effectLst/>
                        <a:latin typeface="Arial" panose="020B0604020202020204" pitchFamily="34" charset="0"/>
                      </a:endParaRPr>
                    </a:p>
                  </a:txBody>
                  <a:tcPr marL="38086" marR="38086" marT="0" marB="0" anchor="ctr"/>
                </a:tc>
                <a:extLst>
                  <a:ext uri="{0D108BD9-81ED-4DB2-BD59-A6C34878D82A}">
                    <a16:rowId xmlns:a16="http://schemas.microsoft.com/office/drawing/2014/main" val="986437319"/>
                  </a:ext>
                </a:extLst>
              </a:tr>
              <a:tr h="240453">
                <a:tc>
                  <a:txBody>
                    <a:bodyPr/>
                    <a:lstStyle/>
                    <a:p>
                      <a:r>
                        <a:rPr lang="en-US" sz="1700">
                          <a:effectLst/>
                        </a:rPr>
                        <a:t>Utilities</a:t>
                      </a:r>
                      <a:endParaRPr lang="en-US" sz="1700">
                        <a:effectLst/>
                        <a:latin typeface="Arial" panose="020B0604020202020204" pitchFamily="34" charset="0"/>
                      </a:endParaRPr>
                    </a:p>
                  </a:txBody>
                  <a:tcPr marL="38086" marR="38086" marT="0" marB="0" anchor="ctr"/>
                </a:tc>
                <a:tc>
                  <a:txBody>
                    <a:bodyPr/>
                    <a:lstStyle/>
                    <a:p>
                      <a:pPr algn="r"/>
                      <a:r>
                        <a:rPr lang="en-US" sz="1700">
                          <a:effectLst/>
                        </a:rPr>
                        <a:t>2.40%</a:t>
                      </a:r>
                      <a:endParaRPr lang="en-US" sz="1700">
                        <a:effectLst/>
                        <a:latin typeface="Arial" panose="020B0604020202020204" pitchFamily="34" charset="0"/>
                      </a:endParaRPr>
                    </a:p>
                  </a:txBody>
                  <a:tcPr marL="38086" marR="38086" marT="0" marB="0" anchor="ctr"/>
                </a:tc>
                <a:tc>
                  <a:txBody>
                    <a:bodyPr/>
                    <a:lstStyle/>
                    <a:p>
                      <a:pPr algn="r"/>
                      <a:r>
                        <a:rPr lang="en-US" sz="1700">
                          <a:effectLst/>
                        </a:rPr>
                        <a:t>0.75%</a:t>
                      </a:r>
                      <a:endParaRPr lang="en-US" sz="1700">
                        <a:effectLst/>
                        <a:latin typeface="Arial" panose="020B0604020202020204" pitchFamily="34" charset="0"/>
                      </a:endParaRPr>
                    </a:p>
                  </a:txBody>
                  <a:tcPr marL="38086" marR="38086" marT="0" marB="0" anchor="ctr"/>
                </a:tc>
                <a:tc>
                  <a:txBody>
                    <a:bodyPr/>
                    <a:lstStyle/>
                    <a:p>
                      <a:pPr algn="r"/>
                      <a:r>
                        <a:rPr lang="en-US" sz="1700">
                          <a:effectLst/>
                        </a:rPr>
                        <a:t>-1.65%</a:t>
                      </a:r>
                      <a:endParaRPr lang="en-US" sz="1700">
                        <a:solidFill>
                          <a:srgbClr val="FF0000"/>
                        </a:solidFill>
                        <a:effectLst/>
                        <a:latin typeface="Arial" panose="020B0604020202020204" pitchFamily="34" charset="0"/>
                      </a:endParaRPr>
                    </a:p>
                  </a:txBody>
                  <a:tcPr marL="38086" marR="38086" marT="0" marB="0" anchor="ctr"/>
                </a:tc>
                <a:extLst>
                  <a:ext uri="{0D108BD9-81ED-4DB2-BD59-A6C34878D82A}">
                    <a16:rowId xmlns:a16="http://schemas.microsoft.com/office/drawing/2014/main" val="2749513249"/>
                  </a:ext>
                </a:extLst>
              </a:tr>
              <a:tr h="240453">
                <a:tc>
                  <a:txBody>
                    <a:bodyPr/>
                    <a:lstStyle/>
                    <a:p>
                      <a:r>
                        <a:rPr lang="en-US" sz="1700">
                          <a:effectLst/>
                        </a:rPr>
                        <a:t>Materials</a:t>
                      </a:r>
                      <a:endParaRPr lang="en-US" sz="1700">
                        <a:effectLst/>
                        <a:latin typeface="Arial" panose="020B0604020202020204" pitchFamily="34" charset="0"/>
                      </a:endParaRPr>
                    </a:p>
                  </a:txBody>
                  <a:tcPr marL="38086" marR="38086" marT="0" marB="0" anchor="ctr"/>
                </a:tc>
                <a:tc>
                  <a:txBody>
                    <a:bodyPr/>
                    <a:lstStyle/>
                    <a:p>
                      <a:pPr algn="r"/>
                      <a:r>
                        <a:rPr lang="en-US" sz="1700">
                          <a:effectLst/>
                        </a:rPr>
                        <a:t>1.89%</a:t>
                      </a:r>
                      <a:endParaRPr lang="en-US" sz="1700">
                        <a:effectLst/>
                        <a:latin typeface="Arial" panose="020B0604020202020204" pitchFamily="34" charset="0"/>
                      </a:endParaRPr>
                    </a:p>
                  </a:txBody>
                  <a:tcPr marL="38086" marR="38086" marT="0" marB="0" anchor="ctr"/>
                </a:tc>
                <a:tc>
                  <a:txBody>
                    <a:bodyPr/>
                    <a:lstStyle/>
                    <a:p>
                      <a:pPr algn="r"/>
                      <a:r>
                        <a:rPr lang="en-US" sz="1700">
                          <a:effectLst/>
                        </a:rPr>
                        <a:t>1.74%</a:t>
                      </a:r>
                      <a:endParaRPr lang="en-US" sz="1700">
                        <a:effectLst/>
                        <a:latin typeface="Arial" panose="020B0604020202020204" pitchFamily="34" charset="0"/>
                      </a:endParaRPr>
                    </a:p>
                  </a:txBody>
                  <a:tcPr marL="38086" marR="38086" marT="0" marB="0" anchor="ctr"/>
                </a:tc>
                <a:tc>
                  <a:txBody>
                    <a:bodyPr/>
                    <a:lstStyle/>
                    <a:p>
                      <a:pPr algn="r"/>
                      <a:r>
                        <a:rPr lang="en-US" sz="1700">
                          <a:effectLst/>
                        </a:rPr>
                        <a:t>-0.15%</a:t>
                      </a:r>
                      <a:endParaRPr lang="en-US" sz="1700">
                        <a:solidFill>
                          <a:srgbClr val="FF0000"/>
                        </a:solidFill>
                        <a:effectLst/>
                        <a:latin typeface="Arial" panose="020B0604020202020204" pitchFamily="34" charset="0"/>
                      </a:endParaRPr>
                    </a:p>
                  </a:txBody>
                  <a:tcPr marL="38086" marR="38086" marT="0" marB="0" anchor="ctr"/>
                </a:tc>
                <a:extLst>
                  <a:ext uri="{0D108BD9-81ED-4DB2-BD59-A6C34878D82A}">
                    <a16:rowId xmlns:a16="http://schemas.microsoft.com/office/drawing/2014/main" val="2407009256"/>
                  </a:ext>
                </a:extLst>
              </a:tr>
              <a:tr h="480906">
                <a:tc>
                  <a:txBody>
                    <a:bodyPr/>
                    <a:lstStyle/>
                    <a:p>
                      <a:r>
                        <a:rPr lang="en-US" sz="1700">
                          <a:effectLst/>
                        </a:rPr>
                        <a:t>Communication Services</a:t>
                      </a:r>
                      <a:endParaRPr lang="en-US" sz="1700">
                        <a:effectLst/>
                        <a:latin typeface="Arial" panose="020B0604020202020204" pitchFamily="34" charset="0"/>
                      </a:endParaRPr>
                    </a:p>
                  </a:txBody>
                  <a:tcPr marL="38086" marR="38086" marT="0" marB="0" anchor="ctr"/>
                </a:tc>
                <a:tc>
                  <a:txBody>
                    <a:bodyPr/>
                    <a:lstStyle/>
                    <a:p>
                      <a:pPr algn="r"/>
                      <a:r>
                        <a:rPr lang="en-US" sz="1700">
                          <a:effectLst/>
                        </a:rPr>
                        <a:t>9.81%</a:t>
                      </a:r>
                      <a:endParaRPr lang="en-US" sz="1700">
                        <a:effectLst/>
                        <a:latin typeface="Arial" panose="020B0604020202020204" pitchFamily="34" charset="0"/>
                      </a:endParaRPr>
                    </a:p>
                  </a:txBody>
                  <a:tcPr marL="38086" marR="38086" marT="0" marB="0" anchor="ctr"/>
                </a:tc>
                <a:tc>
                  <a:txBody>
                    <a:bodyPr/>
                    <a:lstStyle/>
                    <a:p>
                      <a:pPr algn="r"/>
                      <a:r>
                        <a:rPr lang="en-US" sz="1700">
                          <a:effectLst/>
                        </a:rPr>
                        <a:t>12.41%</a:t>
                      </a:r>
                      <a:endParaRPr lang="en-US" sz="1700">
                        <a:effectLst/>
                        <a:latin typeface="Arial" panose="020B0604020202020204" pitchFamily="34" charset="0"/>
                      </a:endParaRPr>
                    </a:p>
                  </a:txBody>
                  <a:tcPr marL="38086" marR="38086" marT="0" marB="0" anchor="ctr"/>
                </a:tc>
                <a:tc>
                  <a:txBody>
                    <a:bodyPr/>
                    <a:lstStyle/>
                    <a:p>
                      <a:pPr algn="r"/>
                      <a:r>
                        <a:rPr lang="en-US" sz="1700">
                          <a:effectLst/>
                        </a:rPr>
                        <a:t>2.60%</a:t>
                      </a:r>
                      <a:endParaRPr lang="en-US" sz="1700">
                        <a:effectLst/>
                        <a:latin typeface="Arial" panose="020B0604020202020204" pitchFamily="34" charset="0"/>
                      </a:endParaRPr>
                    </a:p>
                  </a:txBody>
                  <a:tcPr marL="38086" marR="38086" marT="0" marB="0" anchor="ctr"/>
                </a:tc>
                <a:extLst>
                  <a:ext uri="{0D108BD9-81ED-4DB2-BD59-A6C34878D82A}">
                    <a16:rowId xmlns:a16="http://schemas.microsoft.com/office/drawing/2014/main" val="3446395955"/>
                  </a:ext>
                </a:extLst>
              </a:tr>
              <a:tr h="240453">
                <a:tc>
                  <a:txBody>
                    <a:bodyPr/>
                    <a:lstStyle/>
                    <a:p>
                      <a:r>
                        <a:rPr lang="en-US" sz="1700">
                          <a:effectLst/>
                        </a:rPr>
                        <a:t>Real Estate</a:t>
                      </a:r>
                      <a:endParaRPr lang="en-US" sz="1700">
                        <a:effectLst/>
                        <a:latin typeface="Arial" panose="020B0604020202020204" pitchFamily="34" charset="0"/>
                      </a:endParaRPr>
                    </a:p>
                  </a:txBody>
                  <a:tcPr marL="38086" marR="38086" marT="0" marB="0" anchor="ctr"/>
                </a:tc>
                <a:tc>
                  <a:txBody>
                    <a:bodyPr/>
                    <a:lstStyle/>
                    <a:p>
                      <a:pPr algn="r"/>
                      <a:r>
                        <a:rPr lang="en-US" sz="1700">
                          <a:effectLst/>
                        </a:rPr>
                        <a:t>2.04%</a:t>
                      </a:r>
                      <a:endParaRPr lang="en-US" sz="1700">
                        <a:effectLst/>
                        <a:latin typeface="Arial" panose="020B0604020202020204" pitchFamily="34" charset="0"/>
                      </a:endParaRPr>
                    </a:p>
                  </a:txBody>
                  <a:tcPr marL="38086" marR="38086" marT="0" marB="0" anchor="ctr"/>
                </a:tc>
                <a:tc>
                  <a:txBody>
                    <a:bodyPr/>
                    <a:lstStyle/>
                    <a:p>
                      <a:pPr algn="r"/>
                      <a:r>
                        <a:rPr lang="en-US" sz="1700">
                          <a:effectLst/>
                        </a:rPr>
                        <a:t>0.47%</a:t>
                      </a:r>
                      <a:endParaRPr lang="en-US" sz="1700">
                        <a:effectLst/>
                        <a:latin typeface="Arial" panose="020B0604020202020204" pitchFamily="34" charset="0"/>
                      </a:endParaRPr>
                    </a:p>
                  </a:txBody>
                  <a:tcPr marL="38086" marR="38086" marT="0" marB="0" anchor="ctr"/>
                </a:tc>
                <a:tc>
                  <a:txBody>
                    <a:bodyPr/>
                    <a:lstStyle/>
                    <a:p>
                      <a:pPr algn="r"/>
                      <a:r>
                        <a:rPr lang="en-US" sz="1700">
                          <a:effectLst/>
                        </a:rPr>
                        <a:t>-1.57%</a:t>
                      </a:r>
                      <a:endParaRPr lang="en-US" sz="1700">
                        <a:solidFill>
                          <a:srgbClr val="FF0000"/>
                        </a:solidFill>
                        <a:effectLst/>
                        <a:latin typeface="Arial" panose="020B0604020202020204" pitchFamily="34" charset="0"/>
                      </a:endParaRPr>
                    </a:p>
                  </a:txBody>
                  <a:tcPr marL="38086" marR="38086" marT="0" marB="0" anchor="ctr"/>
                </a:tc>
                <a:extLst>
                  <a:ext uri="{0D108BD9-81ED-4DB2-BD59-A6C34878D82A}">
                    <a16:rowId xmlns:a16="http://schemas.microsoft.com/office/drawing/2014/main" val="838003344"/>
                  </a:ext>
                </a:extLst>
              </a:tr>
              <a:tr h="240453">
                <a:tc>
                  <a:txBody>
                    <a:bodyPr/>
                    <a:lstStyle/>
                    <a:p>
                      <a:pPr algn="r"/>
                      <a:r>
                        <a:rPr lang="en-US" sz="1700">
                          <a:effectLst/>
                        </a:rPr>
                        <a:t>Total</a:t>
                      </a:r>
                      <a:endParaRPr lang="en-US" sz="1700">
                        <a:effectLst/>
                        <a:latin typeface="Arial" panose="020B0604020202020204" pitchFamily="34" charset="0"/>
                      </a:endParaRPr>
                    </a:p>
                  </a:txBody>
                  <a:tcPr marL="38086" marR="38086" marT="0" marB="0" anchor="ctr"/>
                </a:tc>
                <a:tc>
                  <a:txBody>
                    <a:bodyPr/>
                    <a:lstStyle/>
                    <a:p>
                      <a:pPr algn="r"/>
                      <a:r>
                        <a:rPr lang="en-US" sz="1700">
                          <a:effectLst/>
                        </a:rPr>
                        <a:t>100.00%</a:t>
                      </a:r>
                      <a:endParaRPr lang="en-US" sz="1700">
                        <a:effectLst/>
                        <a:latin typeface="Arial" panose="020B0604020202020204" pitchFamily="34" charset="0"/>
                      </a:endParaRPr>
                    </a:p>
                  </a:txBody>
                  <a:tcPr marL="38086" marR="38086" marT="0" marB="0" anchor="ctr"/>
                </a:tc>
                <a:tc>
                  <a:txBody>
                    <a:bodyPr/>
                    <a:lstStyle/>
                    <a:p>
                      <a:pPr algn="r"/>
                      <a:r>
                        <a:rPr lang="en-US" sz="1700">
                          <a:effectLst/>
                        </a:rPr>
                        <a:t>100.00%</a:t>
                      </a:r>
                      <a:endParaRPr lang="en-US" sz="1700">
                        <a:effectLst/>
                        <a:latin typeface="Arial" panose="020B0604020202020204" pitchFamily="34" charset="0"/>
                      </a:endParaRPr>
                    </a:p>
                  </a:txBody>
                  <a:tcPr marL="38086" marR="38086" marT="0" marB="0" anchor="ctr"/>
                </a:tc>
                <a:tc>
                  <a:txBody>
                    <a:bodyPr/>
                    <a:lstStyle/>
                    <a:p>
                      <a:pPr algn="r"/>
                      <a:r>
                        <a:rPr lang="en-US" sz="1700">
                          <a:effectLst/>
                        </a:rPr>
                        <a:t>0.0%</a:t>
                      </a:r>
                      <a:endParaRPr lang="en-US" sz="1700">
                        <a:effectLst/>
                        <a:latin typeface="Arial" panose="020B0604020202020204" pitchFamily="34" charset="0"/>
                      </a:endParaRPr>
                    </a:p>
                  </a:txBody>
                  <a:tcPr marL="38086" marR="38086" marT="0" marB="0" anchor="ctr"/>
                </a:tc>
                <a:extLst>
                  <a:ext uri="{0D108BD9-81ED-4DB2-BD59-A6C34878D82A}">
                    <a16:rowId xmlns:a16="http://schemas.microsoft.com/office/drawing/2014/main" val="1555044481"/>
                  </a:ext>
                </a:extLst>
              </a:tr>
            </a:tbl>
          </a:graphicData>
        </a:graphic>
      </p:graphicFrame>
      <p:graphicFrame>
        <p:nvGraphicFramePr>
          <p:cNvPr id="11" name="Content Placeholder 10">
            <a:extLst>
              <a:ext uri="{FF2B5EF4-FFF2-40B4-BE49-F238E27FC236}">
                <a16:creationId xmlns:a16="http://schemas.microsoft.com/office/drawing/2014/main" id="{320F8148-7FFF-DF05-1541-C7834A0319A2}"/>
              </a:ext>
            </a:extLst>
          </p:cNvPr>
          <p:cNvGraphicFramePr>
            <a:graphicFrameLocks noGrp="1"/>
          </p:cNvGraphicFramePr>
          <p:nvPr>
            <p:ph sz="half" idx="35"/>
            <p:extLst>
              <p:ext uri="{D42A27DB-BD31-4B8C-83A1-F6EECF244321}">
                <p14:modId xmlns:p14="http://schemas.microsoft.com/office/powerpoint/2010/main" val="356661863"/>
              </p:ext>
            </p:extLst>
          </p:nvPr>
        </p:nvGraphicFramePr>
        <p:xfrm>
          <a:off x="5472131" y="4116696"/>
          <a:ext cx="6465872" cy="2225040"/>
        </p:xfrm>
        <a:graphic>
          <a:graphicData uri="http://schemas.openxmlformats.org/drawingml/2006/table">
            <a:tbl>
              <a:tblPr firstRow="1" bandRow="1">
                <a:tableStyleId>{5C22544A-7EE6-4342-B048-85BDC9FD1C3A}</a:tableStyleId>
              </a:tblPr>
              <a:tblGrid>
                <a:gridCol w="2496212">
                  <a:extLst>
                    <a:ext uri="{9D8B030D-6E8A-4147-A177-3AD203B41FA5}">
                      <a16:colId xmlns:a16="http://schemas.microsoft.com/office/drawing/2014/main" val="3572580804"/>
                    </a:ext>
                  </a:extLst>
                </a:gridCol>
                <a:gridCol w="1353787">
                  <a:extLst>
                    <a:ext uri="{9D8B030D-6E8A-4147-A177-3AD203B41FA5}">
                      <a16:colId xmlns:a16="http://schemas.microsoft.com/office/drawing/2014/main" val="1031668402"/>
                    </a:ext>
                  </a:extLst>
                </a:gridCol>
                <a:gridCol w="1330036">
                  <a:extLst>
                    <a:ext uri="{9D8B030D-6E8A-4147-A177-3AD203B41FA5}">
                      <a16:colId xmlns:a16="http://schemas.microsoft.com/office/drawing/2014/main" val="91034240"/>
                    </a:ext>
                  </a:extLst>
                </a:gridCol>
                <a:gridCol w="1285837">
                  <a:extLst>
                    <a:ext uri="{9D8B030D-6E8A-4147-A177-3AD203B41FA5}">
                      <a16:colId xmlns:a16="http://schemas.microsoft.com/office/drawing/2014/main" val="938743811"/>
                    </a:ext>
                  </a:extLst>
                </a:gridCol>
              </a:tblGrid>
              <a:tr h="370840">
                <a:tc gridSpan="4">
                  <a:txBody>
                    <a:bodyPr/>
                    <a:lstStyle/>
                    <a:p>
                      <a:pPr algn="ctr"/>
                      <a:r>
                        <a:rPr lang="en-US"/>
                        <a:t>Featured Stocks </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5238556"/>
                  </a:ext>
                </a:extLst>
              </a:tr>
              <a:tr h="370840">
                <a:tc gridSpan="4">
                  <a:txBody>
                    <a:bodyPr/>
                    <a:lstStyle/>
                    <a:p>
                      <a:r>
                        <a:rPr lang="en-US" b="1"/>
                        <a:t>                Stock                         Position         Sim Weight         Beta</a:t>
                      </a:r>
                    </a:p>
                  </a:txBody>
                  <a:tcPr>
                    <a:solidFill>
                      <a:srgbClr val="E7CCCD"/>
                    </a:solidFill>
                  </a:tcPr>
                </a:tc>
                <a:tc hMerge="1">
                  <a:txBody>
                    <a:bodyPr/>
                    <a:lstStyle/>
                    <a:p>
                      <a:endParaRPr lang="en-US"/>
                    </a:p>
                  </a:txBody>
                  <a:tcPr>
                    <a:solidFill>
                      <a:srgbClr val="E7CCCD"/>
                    </a:solidFill>
                  </a:tcPr>
                </a:tc>
                <a:tc hMerge="1">
                  <a:txBody>
                    <a:bodyPr/>
                    <a:lstStyle/>
                    <a:p>
                      <a:endParaRPr lang="en-US"/>
                    </a:p>
                  </a:txBody>
                  <a:tcPr>
                    <a:solidFill>
                      <a:srgbClr val="E7CCCD"/>
                    </a:solidFill>
                  </a:tcPr>
                </a:tc>
                <a:tc hMerge="1">
                  <a:txBody>
                    <a:bodyPr/>
                    <a:lstStyle/>
                    <a:p>
                      <a:endParaRPr lang="en-US"/>
                    </a:p>
                  </a:txBody>
                  <a:tcPr>
                    <a:solidFill>
                      <a:srgbClr val="E7CCCD"/>
                    </a:solidFill>
                  </a:tcPr>
                </a:tc>
                <a:extLst>
                  <a:ext uri="{0D108BD9-81ED-4DB2-BD59-A6C34878D82A}">
                    <a16:rowId xmlns:a16="http://schemas.microsoft.com/office/drawing/2014/main" val="3229239238"/>
                  </a:ext>
                </a:extLst>
              </a:tr>
              <a:tr h="370840">
                <a:tc>
                  <a:txBody>
                    <a:bodyPr/>
                    <a:lstStyle/>
                    <a:p>
                      <a:r>
                        <a:rPr lang="en-US"/>
                        <a:t>Brown-Forman (BF/B)</a:t>
                      </a:r>
                    </a:p>
                  </a:txBody>
                  <a:tcPr/>
                </a:tc>
                <a:tc>
                  <a:txBody>
                    <a:bodyPr/>
                    <a:lstStyle/>
                    <a:p>
                      <a:pPr algn="ctr" fontAlgn="b"/>
                      <a:r>
                        <a:rPr lang="en-US" sz="1400" b="0" i="0" u="none" strike="noStrike">
                          <a:solidFill>
                            <a:schemeClr val="tx1">
                              <a:lumMod val="50000"/>
                              <a:lumOff val="50000"/>
                            </a:schemeClr>
                          </a:solidFill>
                          <a:effectLst/>
                          <a:latin typeface="Tahoma" panose="020B0604030504040204" pitchFamily="34" charset="0"/>
                        </a:rPr>
                        <a:t>$213,602.40</a:t>
                      </a:r>
                    </a:p>
                  </a:txBody>
                  <a:tcPr marL="0" marR="0" marT="0" marB="0" anchor="b"/>
                </a:tc>
                <a:tc>
                  <a:txBody>
                    <a:bodyPr/>
                    <a:lstStyle/>
                    <a:p>
                      <a:pPr algn="ctr"/>
                      <a:r>
                        <a:rPr lang="en-US"/>
                        <a:t>2.21%</a:t>
                      </a:r>
                    </a:p>
                  </a:txBody>
                  <a:tcPr/>
                </a:tc>
                <a:tc>
                  <a:txBody>
                    <a:bodyPr/>
                    <a:lstStyle/>
                    <a:p>
                      <a:r>
                        <a:rPr lang="en-US"/>
                        <a:t>.61</a:t>
                      </a:r>
                    </a:p>
                  </a:txBody>
                  <a:tcPr/>
                </a:tc>
                <a:extLst>
                  <a:ext uri="{0D108BD9-81ED-4DB2-BD59-A6C34878D82A}">
                    <a16:rowId xmlns:a16="http://schemas.microsoft.com/office/drawing/2014/main" val="3142682046"/>
                  </a:ext>
                </a:extLst>
              </a:tr>
              <a:tr h="370840">
                <a:tc>
                  <a:txBody>
                    <a:bodyPr/>
                    <a:lstStyle/>
                    <a:p>
                      <a:r>
                        <a:rPr lang="en-US"/>
                        <a:t>Kroger (KR)</a:t>
                      </a:r>
                    </a:p>
                  </a:txBody>
                  <a:tcPr/>
                </a:tc>
                <a:tc>
                  <a:txBody>
                    <a:bodyPr/>
                    <a:lstStyle/>
                    <a:p>
                      <a:pPr algn="ctr" fontAlgn="b"/>
                      <a:r>
                        <a:rPr lang="en-US" sz="1400" b="0" i="0" u="none" strike="noStrike">
                          <a:solidFill>
                            <a:srgbClr val="000000"/>
                          </a:solidFill>
                          <a:effectLst/>
                          <a:latin typeface="Tahoma" panose="020B0604030504040204" pitchFamily="34" charset="0"/>
                        </a:rPr>
                        <a:t>$161,392.50</a:t>
                      </a:r>
                    </a:p>
                  </a:txBody>
                  <a:tcPr marL="0" marR="0" marT="0" marB="0" anchor="b"/>
                </a:tc>
                <a:tc>
                  <a:txBody>
                    <a:bodyPr/>
                    <a:lstStyle/>
                    <a:p>
                      <a:pPr algn="ctr"/>
                      <a:r>
                        <a:rPr lang="en-US"/>
                        <a:t>1.67%</a:t>
                      </a:r>
                    </a:p>
                  </a:txBody>
                  <a:tcPr/>
                </a:tc>
                <a:tc>
                  <a:txBody>
                    <a:bodyPr/>
                    <a:lstStyle/>
                    <a:p>
                      <a:r>
                        <a:rPr lang="en-US"/>
                        <a:t>.33</a:t>
                      </a:r>
                    </a:p>
                  </a:txBody>
                  <a:tcPr/>
                </a:tc>
                <a:extLst>
                  <a:ext uri="{0D108BD9-81ED-4DB2-BD59-A6C34878D82A}">
                    <a16:rowId xmlns:a16="http://schemas.microsoft.com/office/drawing/2014/main" val="591665321"/>
                  </a:ext>
                </a:extLst>
              </a:tr>
              <a:tr h="370840">
                <a:tc>
                  <a:txBody>
                    <a:bodyPr/>
                    <a:lstStyle/>
                    <a:p>
                      <a:r>
                        <a:rPr lang="en-US"/>
                        <a:t>Target (TGT)</a:t>
                      </a:r>
                    </a:p>
                  </a:txBody>
                  <a:tcPr/>
                </a:tc>
                <a:tc>
                  <a:txBody>
                    <a:bodyPr/>
                    <a:lstStyle/>
                    <a:p>
                      <a:pPr algn="ctr" fontAlgn="b"/>
                      <a:r>
                        <a:rPr lang="en-US" sz="1400" b="0" i="0" u="none" strike="noStrike">
                          <a:solidFill>
                            <a:schemeClr val="tx1">
                              <a:lumMod val="50000"/>
                              <a:lumOff val="50000"/>
                            </a:schemeClr>
                          </a:solidFill>
                          <a:effectLst/>
                          <a:latin typeface="Tahoma" panose="020B0604030504040204" pitchFamily="34" charset="0"/>
                        </a:rPr>
                        <a:t>$293,340.00</a:t>
                      </a:r>
                    </a:p>
                  </a:txBody>
                  <a:tcPr marL="0" marR="0" marT="0" marB="0" anchor="b"/>
                </a:tc>
                <a:tc>
                  <a:txBody>
                    <a:bodyPr/>
                    <a:lstStyle/>
                    <a:p>
                      <a:pPr algn="ctr"/>
                      <a:r>
                        <a:rPr lang="en-US"/>
                        <a:t>3.03%</a:t>
                      </a:r>
                    </a:p>
                  </a:txBody>
                  <a:tcPr/>
                </a:tc>
                <a:tc>
                  <a:txBody>
                    <a:bodyPr/>
                    <a:lstStyle/>
                    <a:p>
                      <a:r>
                        <a:rPr lang="en-US"/>
                        <a:t>1.21</a:t>
                      </a:r>
                    </a:p>
                  </a:txBody>
                  <a:tcPr/>
                </a:tc>
                <a:extLst>
                  <a:ext uri="{0D108BD9-81ED-4DB2-BD59-A6C34878D82A}">
                    <a16:rowId xmlns:a16="http://schemas.microsoft.com/office/drawing/2014/main" val="394132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Phillip Morris (PM)</a:t>
                      </a:r>
                    </a:p>
                  </a:txBody>
                  <a:tcPr/>
                </a:tc>
                <a:tc>
                  <a:txBody>
                    <a:bodyPr/>
                    <a:lstStyle/>
                    <a:p>
                      <a:pPr algn="ctr" fontAlgn="b"/>
                      <a:r>
                        <a:rPr lang="en-US" sz="1400" b="0" i="0" u="none" strike="noStrike">
                          <a:solidFill>
                            <a:srgbClr val="000000"/>
                          </a:solidFill>
                          <a:effectLst/>
                          <a:latin typeface="Tahoma" panose="020B0604030504040204" pitchFamily="34" charset="0"/>
                        </a:rPr>
                        <a:t>$200,343.00</a:t>
                      </a:r>
                    </a:p>
                  </a:txBody>
                  <a:tcPr marL="0" marR="0" marT="0" marB="0" anchor="b"/>
                </a:tc>
                <a:tc>
                  <a:txBody>
                    <a:bodyPr/>
                    <a:lstStyle/>
                    <a:p>
                      <a:pPr algn="ctr"/>
                      <a:r>
                        <a:rPr lang="en-US"/>
                        <a:t>2.07%</a:t>
                      </a:r>
                    </a:p>
                  </a:txBody>
                  <a:tcPr/>
                </a:tc>
                <a:tc>
                  <a:txBody>
                    <a:bodyPr/>
                    <a:lstStyle/>
                    <a:p>
                      <a:r>
                        <a:rPr lang="en-US"/>
                        <a:t>.42</a:t>
                      </a:r>
                    </a:p>
                  </a:txBody>
                  <a:tcPr/>
                </a:tc>
                <a:extLst>
                  <a:ext uri="{0D108BD9-81ED-4DB2-BD59-A6C34878D82A}">
                    <a16:rowId xmlns:a16="http://schemas.microsoft.com/office/drawing/2014/main" val="3516847650"/>
                  </a:ext>
                </a:extLst>
              </a:tr>
            </a:tbl>
          </a:graphicData>
        </a:graphic>
      </p:graphicFrame>
      <p:sp>
        <p:nvSpPr>
          <p:cNvPr id="12" name="TextBox 11">
            <a:extLst>
              <a:ext uri="{FF2B5EF4-FFF2-40B4-BE49-F238E27FC236}">
                <a16:creationId xmlns:a16="http://schemas.microsoft.com/office/drawing/2014/main" id="{8343B531-9436-3F4F-56EF-EDEAB66AF644}"/>
              </a:ext>
            </a:extLst>
          </p:cNvPr>
          <p:cNvSpPr txBox="1"/>
          <p:nvPr/>
        </p:nvSpPr>
        <p:spPr>
          <a:xfrm>
            <a:off x="253999" y="1270659"/>
            <a:ext cx="5648037" cy="6740307"/>
          </a:xfrm>
          <a:prstGeom prst="rect">
            <a:avLst/>
          </a:prstGeom>
          <a:noFill/>
        </p:spPr>
        <p:txBody>
          <a:bodyPr wrap="square" lIns="91440" tIns="45720" rIns="91440" bIns="45720" rtlCol="0" anchor="t">
            <a:spAutoFit/>
          </a:bodyPr>
          <a:lstStyle/>
          <a:p>
            <a:r>
              <a:rPr lang="en-US" b="1">
                <a:latin typeface="Times New Roman"/>
                <a:cs typeface="Times New Roman"/>
              </a:rPr>
              <a:t>Consumer Staples Allocation</a:t>
            </a:r>
          </a:p>
          <a:p>
            <a:pPr marL="285750" indent="-285750">
              <a:buFont typeface="Arial" panose="020B0604020202020204" pitchFamily="34" charset="0"/>
              <a:buChar char="•"/>
            </a:pPr>
            <a:r>
              <a:rPr lang="en-US">
                <a:latin typeface="Times New Roman"/>
                <a:cs typeface="Times New Roman"/>
              </a:rPr>
              <a:t>5.51% of S&amp;P 500</a:t>
            </a:r>
          </a:p>
          <a:p>
            <a:pPr marL="285750" indent="-285750">
              <a:buFont typeface="Arial" panose="020B0604020202020204" pitchFamily="34" charset="0"/>
              <a:buChar char="•"/>
            </a:pPr>
            <a:r>
              <a:rPr lang="en-US">
                <a:latin typeface="Times New Roman"/>
                <a:cs typeface="Times New Roman"/>
              </a:rPr>
              <a:t>8.98% of SIM</a:t>
            </a:r>
          </a:p>
          <a:p>
            <a:pPr marL="285750" indent="-285750">
              <a:buFont typeface="Arial" panose="020B0604020202020204" pitchFamily="34" charset="0"/>
              <a:buChar char="•"/>
            </a:pPr>
            <a:r>
              <a:rPr lang="en-US">
                <a:latin typeface="Times New Roman"/>
                <a:cs typeface="Times New Roman"/>
              </a:rPr>
              <a:t>3.47% more than S&amp;P 500</a:t>
            </a:r>
          </a:p>
          <a:p>
            <a:pPr marL="285750" indent="-285750">
              <a:buFont typeface="Arial" panose="020B0604020202020204" pitchFamily="34" charset="0"/>
              <a:buChar char="•"/>
            </a:pPr>
            <a:r>
              <a:rPr lang="en-US">
                <a:latin typeface="Times New Roman"/>
                <a:cs typeface="Times New Roman"/>
              </a:rPr>
              <a:t>Average beta: .64</a:t>
            </a:r>
          </a:p>
          <a:p>
            <a:endParaRPr lang="en-US">
              <a:latin typeface="Times New Roman"/>
              <a:cs typeface="Times New Roman"/>
            </a:endParaRPr>
          </a:p>
          <a:p>
            <a:r>
              <a:rPr lang="en-US" b="1">
                <a:latin typeface="Times New Roman"/>
                <a:cs typeface="Times New Roman"/>
              </a:rPr>
              <a:t>Stock Selection </a:t>
            </a:r>
          </a:p>
          <a:p>
            <a:pPr marL="285750" indent="-285750">
              <a:buFont typeface="Arial" panose="020B0604020202020204" pitchFamily="34" charset="0"/>
              <a:buChar char="•"/>
            </a:pPr>
            <a:r>
              <a:rPr lang="en-US">
                <a:latin typeface="Times New Roman"/>
                <a:cs typeface="Times New Roman"/>
              </a:rPr>
              <a:t>Brown-Forman to replace Monster Beverage (BUY)</a:t>
            </a:r>
          </a:p>
          <a:p>
            <a:pPr marL="285750" indent="-285750">
              <a:buFont typeface="Arial" panose="020B0604020202020204" pitchFamily="34" charset="0"/>
              <a:buChar char="•"/>
            </a:pPr>
            <a:r>
              <a:rPr lang="en-US">
                <a:latin typeface="Times New Roman"/>
                <a:cs typeface="Times New Roman"/>
              </a:rPr>
              <a:t>Target to replace Walmart (BUY)</a:t>
            </a:r>
          </a:p>
          <a:p>
            <a:pPr marL="285750" indent="-285750">
              <a:buFont typeface="Arial" panose="020B0604020202020204" pitchFamily="34" charset="0"/>
              <a:buChar char="•"/>
            </a:pPr>
            <a:r>
              <a:rPr lang="en-US">
                <a:latin typeface="Times New Roman"/>
                <a:cs typeface="Times New Roman"/>
              </a:rPr>
              <a:t>Kroger (HOLD)</a:t>
            </a:r>
          </a:p>
          <a:p>
            <a:pPr marL="285750" indent="-285750">
              <a:buFont typeface="Arial" panose="020B0604020202020204" pitchFamily="34" charset="0"/>
              <a:buChar char="•"/>
            </a:pPr>
            <a:r>
              <a:rPr lang="en-US">
                <a:latin typeface="Times New Roman"/>
                <a:cs typeface="Times New Roman"/>
              </a:rPr>
              <a:t>Phillip Morris (HOLD)</a:t>
            </a:r>
          </a:p>
          <a:p>
            <a:pPr marL="285750" indent="-285750">
              <a:buFont typeface="Arial" panose="020B0604020202020204" pitchFamily="34" charset="0"/>
              <a:buChar char="•"/>
            </a:pPr>
            <a:endParaRPr lang="en-US">
              <a:latin typeface="Times New Roman"/>
              <a:cs typeface="Times New Roman"/>
            </a:endParaRPr>
          </a:p>
          <a:p>
            <a:r>
              <a:rPr lang="en-US" b="1">
                <a:latin typeface="Times New Roman"/>
                <a:cs typeface="Times New Roman"/>
              </a:rPr>
              <a:t>Industry Exposure </a:t>
            </a:r>
          </a:p>
          <a:p>
            <a:pPr marL="285750" indent="-285750">
              <a:buFont typeface="Arial" panose="020B0604020202020204" pitchFamily="34" charset="0"/>
              <a:buChar char="•"/>
            </a:pPr>
            <a:r>
              <a:rPr lang="en-US">
                <a:latin typeface="Times New Roman"/>
                <a:cs typeface="Times New Roman"/>
              </a:rPr>
              <a:t>Spirits &amp; Beverages   	</a:t>
            </a:r>
          </a:p>
          <a:p>
            <a:pPr marL="285750" indent="-285750">
              <a:buFont typeface="Arial" panose="020B0604020202020204" pitchFamily="34" charset="0"/>
              <a:buChar char="•"/>
            </a:pPr>
            <a:r>
              <a:rPr lang="en-US">
                <a:latin typeface="Times New Roman"/>
                <a:cs typeface="Times New Roman"/>
              </a:rPr>
              <a:t>Distribution and Retail</a:t>
            </a:r>
          </a:p>
          <a:p>
            <a:pPr marL="285750" indent="-285750">
              <a:buFont typeface="Arial" panose="020B0604020202020204" pitchFamily="34" charset="0"/>
              <a:buChar char="•"/>
            </a:pPr>
            <a:r>
              <a:rPr lang="en-US">
                <a:latin typeface="Times New Roman"/>
                <a:cs typeface="Times New Roman"/>
              </a:rPr>
              <a:t>Supermarket &amp; Grocery </a:t>
            </a:r>
          </a:p>
          <a:p>
            <a:pPr marL="285750" indent="-285750">
              <a:buFont typeface="Arial" panose="020B0604020202020204" pitchFamily="34" charset="0"/>
              <a:buChar char="•"/>
            </a:pPr>
            <a:r>
              <a:rPr lang="en-US">
                <a:latin typeface="Times New Roman"/>
                <a:cs typeface="Times New Roman"/>
              </a:rPr>
              <a:t>Tabacco</a:t>
            </a:r>
          </a:p>
          <a:p>
            <a:endParaRPr lang="en-US"/>
          </a:p>
          <a:p>
            <a:pPr marL="285750" indent="-285750">
              <a:buFont typeface="Arial" panose="020B0604020202020204" pitchFamily="34" charset="0"/>
              <a:buChar char="•"/>
            </a:pPr>
            <a:endParaRPr lang="en-US"/>
          </a:p>
          <a:p>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377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130-8BB0-93D8-BEDF-7C421A2BB6BA}"/>
              </a:ext>
            </a:extLst>
          </p:cNvPr>
          <p:cNvSpPr>
            <a:spLocks noGrp="1"/>
          </p:cNvSpPr>
          <p:nvPr>
            <p:ph type="title"/>
          </p:nvPr>
        </p:nvSpPr>
        <p:spPr/>
        <p:txBody>
          <a:bodyPr/>
          <a:lstStyle/>
          <a:p>
            <a:pPr algn="ctr"/>
            <a:r>
              <a:rPr lang="en-US">
                <a:latin typeface="Buckeye Serif 2 Black"/>
              </a:rPr>
              <a:t>Recommendation</a:t>
            </a:r>
            <a:endParaRPr lang="en-US"/>
          </a:p>
        </p:txBody>
      </p:sp>
      <p:graphicFrame>
        <p:nvGraphicFramePr>
          <p:cNvPr id="6" name="Content Placeholder 5">
            <a:extLst>
              <a:ext uri="{FF2B5EF4-FFF2-40B4-BE49-F238E27FC236}">
                <a16:creationId xmlns:a16="http://schemas.microsoft.com/office/drawing/2014/main" id="{EC820DEC-62D8-B718-3CB4-6280D015E0D0}"/>
              </a:ext>
            </a:extLst>
          </p:cNvPr>
          <p:cNvGraphicFramePr>
            <a:graphicFrameLocks noGrp="1"/>
          </p:cNvGraphicFramePr>
          <p:nvPr>
            <p:ph idx="1"/>
            <p:extLst>
              <p:ext uri="{D42A27DB-BD31-4B8C-83A1-F6EECF244321}">
                <p14:modId xmlns:p14="http://schemas.microsoft.com/office/powerpoint/2010/main" val="3263360657"/>
              </p:ext>
            </p:extLst>
          </p:nvPr>
        </p:nvGraphicFramePr>
        <p:xfrm>
          <a:off x="326571" y="1170214"/>
          <a:ext cx="5672086" cy="2016703"/>
        </p:xfrm>
        <a:graphic>
          <a:graphicData uri="http://schemas.openxmlformats.org/drawingml/2006/table">
            <a:tbl>
              <a:tblPr firstRow="1" bandRow="1">
                <a:tableStyleId>{5C22544A-7EE6-4342-B048-85BDC9FD1C3A}</a:tableStyleId>
              </a:tblPr>
              <a:tblGrid>
                <a:gridCol w="2836043">
                  <a:extLst>
                    <a:ext uri="{9D8B030D-6E8A-4147-A177-3AD203B41FA5}">
                      <a16:colId xmlns:a16="http://schemas.microsoft.com/office/drawing/2014/main" val="786385976"/>
                    </a:ext>
                  </a:extLst>
                </a:gridCol>
                <a:gridCol w="2836043">
                  <a:extLst>
                    <a:ext uri="{9D8B030D-6E8A-4147-A177-3AD203B41FA5}">
                      <a16:colId xmlns:a16="http://schemas.microsoft.com/office/drawing/2014/main" val="2089116614"/>
                    </a:ext>
                  </a:extLst>
                </a:gridCol>
              </a:tblGrid>
              <a:tr h="520305">
                <a:tc>
                  <a:txBody>
                    <a:bodyPr/>
                    <a:lstStyle/>
                    <a:p>
                      <a:pPr algn="ctr"/>
                      <a:r>
                        <a:rPr lang="en-US" sz="1600"/>
                        <a:t>Recommendation</a:t>
                      </a:r>
                    </a:p>
                  </a:txBody>
                  <a:tcPr/>
                </a:tc>
                <a:tc>
                  <a:txBody>
                    <a:bodyPr/>
                    <a:lstStyle/>
                    <a:p>
                      <a:pPr algn="ctr"/>
                      <a:r>
                        <a:rPr lang="en-US" sz="1600"/>
                        <a:t>Phillip Morris International (PM)</a:t>
                      </a:r>
                    </a:p>
                  </a:txBody>
                  <a:tcPr/>
                </a:tc>
                <a:extLst>
                  <a:ext uri="{0D108BD9-81ED-4DB2-BD59-A6C34878D82A}">
                    <a16:rowId xmlns:a16="http://schemas.microsoft.com/office/drawing/2014/main" val="3960812564"/>
                  </a:ext>
                </a:extLst>
              </a:tr>
              <a:tr h="298899">
                <a:tc>
                  <a:txBody>
                    <a:bodyPr/>
                    <a:lstStyle/>
                    <a:p>
                      <a:pPr algn="ctr"/>
                      <a:r>
                        <a:rPr lang="en-US" sz="1600"/>
                        <a:t>Stock Rating </a:t>
                      </a:r>
                    </a:p>
                  </a:txBody>
                  <a:tcPr/>
                </a:tc>
                <a:tc>
                  <a:txBody>
                    <a:bodyPr/>
                    <a:lstStyle/>
                    <a:p>
                      <a:pPr algn="ctr"/>
                      <a:r>
                        <a:rPr lang="en-US" sz="1600"/>
                        <a:t>HOLD</a:t>
                      </a:r>
                    </a:p>
                  </a:txBody>
                  <a:tcPr/>
                </a:tc>
                <a:extLst>
                  <a:ext uri="{0D108BD9-81ED-4DB2-BD59-A6C34878D82A}">
                    <a16:rowId xmlns:a16="http://schemas.microsoft.com/office/drawing/2014/main" val="1446939838"/>
                  </a:ext>
                </a:extLst>
              </a:tr>
              <a:tr h="298899">
                <a:tc>
                  <a:txBody>
                    <a:bodyPr/>
                    <a:lstStyle/>
                    <a:p>
                      <a:pPr algn="ctr"/>
                      <a:r>
                        <a:rPr lang="en-US" sz="1600"/>
                        <a:t>Price Target</a:t>
                      </a:r>
                    </a:p>
                  </a:txBody>
                  <a:tcPr/>
                </a:tc>
                <a:tc>
                  <a:txBody>
                    <a:bodyPr/>
                    <a:lstStyle/>
                    <a:p>
                      <a:pPr algn="ctr"/>
                      <a:r>
                        <a:rPr lang="en-US" sz="1600"/>
                        <a:t>$186.82</a:t>
                      </a:r>
                    </a:p>
                  </a:txBody>
                  <a:tcPr/>
                </a:tc>
                <a:extLst>
                  <a:ext uri="{0D108BD9-81ED-4DB2-BD59-A6C34878D82A}">
                    <a16:rowId xmlns:a16="http://schemas.microsoft.com/office/drawing/2014/main" val="2018653016"/>
                  </a:ext>
                </a:extLst>
              </a:tr>
              <a:tr h="431743">
                <a:tc>
                  <a:txBody>
                    <a:bodyPr/>
                    <a:lstStyle/>
                    <a:p>
                      <a:pPr algn="ctr"/>
                      <a:r>
                        <a:rPr lang="en-US" sz="1600"/>
                        <a:t>Diluted Shares Outstanding</a:t>
                      </a:r>
                    </a:p>
                  </a:txBody>
                  <a:tcPr/>
                </a:tc>
                <a:tc>
                  <a:txBody>
                    <a:bodyPr/>
                    <a:lstStyle/>
                    <a:p>
                      <a:pPr algn="ctr"/>
                      <a:r>
                        <a:rPr lang="en-US" sz="1600"/>
                        <a:t>1.58 Billion</a:t>
                      </a:r>
                    </a:p>
                  </a:txBody>
                  <a:tcPr/>
                </a:tc>
                <a:extLst>
                  <a:ext uri="{0D108BD9-81ED-4DB2-BD59-A6C34878D82A}">
                    <a16:rowId xmlns:a16="http://schemas.microsoft.com/office/drawing/2014/main" val="2186997859"/>
                  </a:ext>
                </a:extLst>
              </a:tr>
              <a:tr h="298899">
                <a:tc>
                  <a:txBody>
                    <a:bodyPr/>
                    <a:lstStyle/>
                    <a:p>
                      <a:pPr algn="ctr"/>
                      <a:r>
                        <a:rPr lang="en-US" sz="1600"/>
                        <a:t>Implied Upside</a:t>
                      </a:r>
                    </a:p>
                  </a:txBody>
                  <a:tcPr/>
                </a:tc>
                <a:tc>
                  <a:txBody>
                    <a:bodyPr/>
                    <a:lstStyle/>
                    <a:p>
                      <a:pPr algn="ctr"/>
                      <a:r>
                        <a:rPr lang="en-US" sz="1600"/>
                        <a:t>3.85%</a:t>
                      </a:r>
                    </a:p>
                  </a:txBody>
                  <a:tcPr/>
                </a:tc>
                <a:extLst>
                  <a:ext uri="{0D108BD9-81ED-4DB2-BD59-A6C34878D82A}">
                    <a16:rowId xmlns:a16="http://schemas.microsoft.com/office/drawing/2014/main" val="2111368453"/>
                  </a:ext>
                </a:extLst>
              </a:tr>
            </a:tbl>
          </a:graphicData>
        </a:graphic>
      </p:graphicFrame>
      <p:pic>
        <p:nvPicPr>
          <p:cNvPr id="5" name="Graphic 4">
            <a:extLst>
              <a:ext uri="{FF2B5EF4-FFF2-40B4-BE49-F238E27FC236}">
                <a16:creationId xmlns:a16="http://schemas.microsoft.com/office/drawing/2014/main" id="{832B7019-3AD9-9E47-A221-AB0359839B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069" y="408153"/>
            <a:ext cx="2754257" cy="626113"/>
          </a:xfrm>
          <a:prstGeom prst="rect">
            <a:avLst/>
          </a:prstGeom>
        </p:spPr>
      </p:pic>
      <p:pic>
        <p:nvPicPr>
          <p:cNvPr id="7" name="Picture 6" descr="Picture">
            <a:extLst>
              <a:ext uri="{FF2B5EF4-FFF2-40B4-BE49-F238E27FC236}">
                <a16:creationId xmlns:a16="http://schemas.microsoft.com/office/drawing/2014/main" id="{B386881A-09C4-72FE-7628-095060D78DAF}"/>
              </a:ext>
            </a:extLst>
          </p:cNvPr>
          <p:cNvPicPr>
            <a:picLocks noChangeAspect="1"/>
          </p:cNvPicPr>
          <p:nvPr/>
        </p:nvPicPr>
        <p:blipFill>
          <a:blip r:embed="rId4"/>
          <a:stretch>
            <a:fillRect/>
          </a:stretch>
        </p:blipFill>
        <p:spPr>
          <a:xfrm>
            <a:off x="3728357" y="3334954"/>
            <a:ext cx="8069035" cy="3358557"/>
          </a:xfrm>
          <a:prstGeom prst="rect">
            <a:avLst/>
          </a:prstGeom>
        </p:spPr>
      </p:pic>
      <p:sp>
        <p:nvSpPr>
          <p:cNvPr id="3" name="TextBox 2">
            <a:extLst>
              <a:ext uri="{FF2B5EF4-FFF2-40B4-BE49-F238E27FC236}">
                <a16:creationId xmlns:a16="http://schemas.microsoft.com/office/drawing/2014/main" id="{D04BC37C-C3E8-C6F1-23F0-31F62461C396}"/>
              </a:ext>
            </a:extLst>
          </p:cNvPr>
          <p:cNvSpPr txBox="1"/>
          <p:nvPr/>
        </p:nvSpPr>
        <p:spPr>
          <a:xfrm>
            <a:off x="1550736" y="5868736"/>
            <a:ext cx="20854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Last 60 weeks graph</a:t>
            </a:r>
          </a:p>
        </p:txBody>
      </p:sp>
    </p:spTree>
    <p:extLst>
      <p:ext uri="{BB962C8B-B14F-4D97-AF65-F5344CB8AC3E}">
        <p14:creationId xmlns:p14="http://schemas.microsoft.com/office/powerpoint/2010/main" val="119609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B210-45DF-BE1B-F56C-FEE804759273}"/>
              </a:ext>
            </a:extLst>
          </p:cNvPr>
          <p:cNvSpPr>
            <a:spLocks noGrp="1"/>
          </p:cNvSpPr>
          <p:nvPr>
            <p:ph type="title"/>
          </p:nvPr>
        </p:nvSpPr>
        <p:spPr/>
        <p:txBody>
          <a:bodyPr/>
          <a:lstStyle/>
          <a:p>
            <a:pPr algn="ctr"/>
            <a:r>
              <a:rPr lang="en-US">
                <a:latin typeface="Buckeye Serif 2 Black"/>
              </a:rPr>
              <a:t>Target Corporation (TGT)</a:t>
            </a:r>
            <a:endParaRPr lang="en-US"/>
          </a:p>
        </p:txBody>
      </p:sp>
      <p:sp>
        <p:nvSpPr>
          <p:cNvPr id="3" name="Content Placeholder 2">
            <a:extLst>
              <a:ext uri="{FF2B5EF4-FFF2-40B4-BE49-F238E27FC236}">
                <a16:creationId xmlns:a16="http://schemas.microsoft.com/office/drawing/2014/main" id="{748A65B8-63FE-2782-4424-746FAF350A27}"/>
              </a:ext>
            </a:extLst>
          </p:cNvPr>
          <p:cNvSpPr>
            <a:spLocks noGrp="1"/>
          </p:cNvSpPr>
          <p:nvPr>
            <p:ph idx="1"/>
          </p:nvPr>
        </p:nvSpPr>
        <p:spPr/>
        <p:txBody>
          <a:bodyPr vert="horz" lIns="91440" tIns="45720" rIns="91440" bIns="45720" rtlCol="0" anchor="t">
            <a:normAutofit/>
          </a:bodyPr>
          <a:lstStyle/>
          <a:p>
            <a:endParaRPr lang="en-US"/>
          </a:p>
          <a:p>
            <a:endParaRPr lang="en-US"/>
          </a:p>
        </p:txBody>
      </p:sp>
      <p:pic>
        <p:nvPicPr>
          <p:cNvPr id="5" name="Picture 4" descr="Target logos">
            <a:extLst>
              <a:ext uri="{FF2B5EF4-FFF2-40B4-BE49-F238E27FC236}">
                <a16:creationId xmlns:a16="http://schemas.microsoft.com/office/drawing/2014/main" id="{0A434B77-0EFB-32D6-71B3-5C31C3CB9E98}"/>
              </a:ext>
            </a:extLst>
          </p:cNvPr>
          <p:cNvPicPr>
            <a:picLocks noChangeAspect="1"/>
          </p:cNvPicPr>
          <p:nvPr/>
        </p:nvPicPr>
        <p:blipFill>
          <a:blip r:embed="rId2"/>
          <a:stretch>
            <a:fillRect/>
          </a:stretch>
        </p:blipFill>
        <p:spPr>
          <a:xfrm>
            <a:off x="90087" y="119395"/>
            <a:ext cx="1173307" cy="1173307"/>
          </a:xfrm>
          <a:prstGeom prst="rect">
            <a:avLst/>
          </a:prstGeom>
        </p:spPr>
      </p:pic>
      <p:sp>
        <p:nvSpPr>
          <p:cNvPr id="8" name="TextBox 7">
            <a:extLst>
              <a:ext uri="{FF2B5EF4-FFF2-40B4-BE49-F238E27FC236}">
                <a16:creationId xmlns:a16="http://schemas.microsoft.com/office/drawing/2014/main" id="{421D0612-05B5-98F6-0FDA-876A6FFF12E4}"/>
              </a:ext>
            </a:extLst>
          </p:cNvPr>
          <p:cNvSpPr txBox="1"/>
          <p:nvPr/>
        </p:nvSpPr>
        <p:spPr>
          <a:xfrm>
            <a:off x="698056" y="1827735"/>
            <a:ext cx="6399733"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Company Description:</a:t>
            </a:r>
          </a:p>
          <a:p>
            <a:r>
              <a:rPr lang="en-US"/>
              <a:t>Target is one of the largest commercial retail chains in the United States. They focus on providing high quality products across each of their many segments at affordable prices. They differentiate using their owned brands to control their product and gain high margins on what they sell.</a:t>
            </a:r>
          </a:p>
        </p:txBody>
      </p:sp>
      <p:graphicFrame>
        <p:nvGraphicFramePr>
          <p:cNvPr id="12" name="Table 11">
            <a:extLst>
              <a:ext uri="{FF2B5EF4-FFF2-40B4-BE49-F238E27FC236}">
                <a16:creationId xmlns:a16="http://schemas.microsoft.com/office/drawing/2014/main" id="{80E1B71C-752B-7311-01DC-F59465B16FA2}"/>
              </a:ext>
            </a:extLst>
          </p:cNvPr>
          <p:cNvGraphicFramePr>
            <a:graphicFrameLocks noGrp="1"/>
          </p:cNvGraphicFramePr>
          <p:nvPr>
            <p:extLst>
              <p:ext uri="{D42A27DB-BD31-4B8C-83A1-F6EECF244321}">
                <p14:modId xmlns:p14="http://schemas.microsoft.com/office/powerpoint/2010/main" val="591574914"/>
              </p:ext>
            </p:extLst>
          </p:nvPr>
        </p:nvGraphicFramePr>
        <p:xfrm>
          <a:off x="7414948" y="1672341"/>
          <a:ext cx="4511892" cy="4220665"/>
        </p:xfrm>
        <a:graphic>
          <a:graphicData uri="http://schemas.openxmlformats.org/drawingml/2006/table">
            <a:tbl>
              <a:tblPr firstRow="1" bandRow="1">
                <a:tableStyleId>{5C22544A-7EE6-4342-B048-85BDC9FD1C3A}</a:tableStyleId>
              </a:tblPr>
              <a:tblGrid>
                <a:gridCol w="2257461">
                  <a:extLst>
                    <a:ext uri="{9D8B030D-6E8A-4147-A177-3AD203B41FA5}">
                      <a16:colId xmlns:a16="http://schemas.microsoft.com/office/drawing/2014/main" val="1483071128"/>
                    </a:ext>
                  </a:extLst>
                </a:gridCol>
                <a:gridCol w="2254431">
                  <a:extLst>
                    <a:ext uri="{9D8B030D-6E8A-4147-A177-3AD203B41FA5}">
                      <a16:colId xmlns:a16="http://schemas.microsoft.com/office/drawing/2014/main" val="3546879812"/>
                    </a:ext>
                  </a:extLst>
                </a:gridCol>
              </a:tblGrid>
              <a:tr h="694968">
                <a:tc>
                  <a:txBody>
                    <a:bodyPr/>
                    <a:lstStyle/>
                    <a:p>
                      <a:r>
                        <a:rPr lang="en-US" sz="2000"/>
                        <a:t>Market Cap</a:t>
                      </a:r>
                    </a:p>
                  </a:txBody>
                  <a:tcPr>
                    <a:solidFill>
                      <a:schemeClr val="accent1"/>
                    </a:solidFill>
                  </a:tcPr>
                </a:tc>
                <a:tc>
                  <a:txBody>
                    <a:bodyPr/>
                    <a:lstStyle/>
                    <a:p>
                      <a:r>
                        <a:rPr lang="en-US" sz="2000" b="0">
                          <a:solidFill>
                            <a:schemeClr val="tx1"/>
                          </a:solidFill>
                        </a:rPr>
                        <a:t>46.35B</a:t>
                      </a:r>
                    </a:p>
                  </a:txBody>
                  <a:tcPr>
                    <a:solidFill>
                      <a:srgbClr val="E7CCCD"/>
                    </a:solidFill>
                  </a:tcPr>
                </a:tc>
                <a:extLst>
                  <a:ext uri="{0D108BD9-81ED-4DB2-BD59-A6C34878D82A}">
                    <a16:rowId xmlns:a16="http://schemas.microsoft.com/office/drawing/2014/main" val="2511430031"/>
                  </a:ext>
                </a:extLst>
              </a:tr>
              <a:tr h="610217">
                <a:tc>
                  <a:txBody>
                    <a:bodyPr/>
                    <a:lstStyle/>
                    <a:p>
                      <a:pPr marL="0" algn="l" defTabSz="914400" rtl="0" eaLnBrk="1" latinLnBrk="0" hangingPunct="1"/>
                      <a:r>
                        <a:rPr lang="en-US" sz="2000" b="1" kern="1200">
                          <a:solidFill>
                            <a:schemeClr val="lt1"/>
                          </a:solidFill>
                          <a:latin typeface="+mn-lt"/>
                          <a:ea typeface="+mn-ea"/>
                          <a:cs typeface="+mn-cs"/>
                        </a:rPr>
                        <a:t>Current Price</a:t>
                      </a:r>
                    </a:p>
                  </a:txBody>
                  <a:tcPr>
                    <a:solidFill>
                      <a:schemeClr val="accent1"/>
                    </a:solidFill>
                  </a:tcPr>
                </a:tc>
                <a:tc>
                  <a:txBody>
                    <a:bodyPr/>
                    <a:lstStyle/>
                    <a:p>
                      <a:r>
                        <a:rPr lang="en-US" sz="2000"/>
                        <a:t>$102.01</a:t>
                      </a:r>
                    </a:p>
                  </a:txBody>
                  <a:tcPr/>
                </a:tc>
                <a:extLst>
                  <a:ext uri="{0D108BD9-81ED-4DB2-BD59-A6C34878D82A}">
                    <a16:rowId xmlns:a16="http://schemas.microsoft.com/office/drawing/2014/main" val="1425228678"/>
                  </a:ext>
                </a:extLst>
              </a:tr>
              <a:tr h="610217">
                <a:tc>
                  <a:txBody>
                    <a:bodyPr/>
                    <a:lstStyle/>
                    <a:p>
                      <a:pPr marL="0" algn="l" defTabSz="914400" rtl="0" eaLnBrk="1" latinLnBrk="0" hangingPunct="1"/>
                      <a:r>
                        <a:rPr lang="en-US" sz="2000" b="1" kern="1200">
                          <a:solidFill>
                            <a:schemeClr val="lt1"/>
                          </a:solidFill>
                          <a:latin typeface="+mn-lt"/>
                          <a:ea typeface="+mn-ea"/>
                          <a:cs typeface="+mn-cs"/>
                        </a:rPr>
                        <a:t>Target Price</a:t>
                      </a:r>
                    </a:p>
                  </a:txBody>
                  <a:tcPr>
                    <a:solidFill>
                      <a:schemeClr val="accent1"/>
                    </a:solidFill>
                  </a:tcPr>
                </a:tc>
                <a:tc>
                  <a:txBody>
                    <a:bodyPr/>
                    <a:lstStyle/>
                    <a:p>
                      <a:r>
                        <a:rPr lang="en-US" sz="2000"/>
                        <a:t>$148.67</a:t>
                      </a:r>
                    </a:p>
                  </a:txBody>
                  <a:tcPr>
                    <a:solidFill>
                      <a:srgbClr val="E7CCCD"/>
                    </a:solidFill>
                  </a:tcPr>
                </a:tc>
                <a:extLst>
                  <a:ext uri="{0D108BD9-81ED-4DB2-BD59-A6C34878D82A}">
                    <a16:rowId xmlns:a16="http://schemas.microsoft.com/office/drawing/2014/main" val="903760103"/>
                  </a:ext>
                </a:extLst>
              </a:tr>
              <a:tr h="610217">
                <a:tc>
                  <a:txBody>
                    <a:bodyPr/>
                    <a:lstStyle/>
                    <a:p>
                      <a:pPr marL="0" algn="l" rtl="0" eaLnBrk="1" latinLnBrk="0" hangingPunct="1"/>
                      <a:r>
                        <a:rPr lang="en-US" sz="2000" b="1" kern="1200">
                          <a:solidFill>
                            <a:schemeClr val="lt1"/>
                          </a:solidFill>
                          <a:latin typeface="+mn-lt"/>
                          <a:ea typeface="+mn-ea"/>
                          <a:cs typeface="+mn-cs"/>
                        </a:rPr>
                        <a:t>5Y Dividend Yield</a:t>
                      </a:r>
                    </a:p>
                  </a:txBody>
                  <a:tcPr>
                    <a:solidFill>
                      <a:schemeClr val="accent1"/>
                    </a:solidFill>
                  </a:tcPr>
                </a:tc>
                <a:tc>
                  <a:txBody>
                    <a:bodyPr/>
                    <a:lstStyle/>
                    <a:p>
                      <a:r>
                        <a:rPr lang="en-US" sz="2000"/>
                        <a:t>2.6%</a:t>
                      </a:r>
                    </a:p>
                  </a:txBody>
                  <a:tcPr/>
                </a:tc>
                <a:extLst>
                  <a:ext uri="{0D108BD9-81ED-4DB2-BD59-A6C34878D82A}">
                    <a16:rowId xmlns:a16="http://schemas.microsoft.com/office/drawing/2014/main" val="4125363322"/>
                  </a:ext>
                </a:extLst>
              </a:tr>
              <a:tr h="1084829">
                <a:tc>
                  <a:txBody>
                    <a:bodyPr/>
                    <a:lstStyle/>
                    <a:p>
                      <a:pPr marL="0" algn="l" defTabSz="914400" rtl="0" eaLnBrk="1" latinLnBrk="0" hangingPunct="1"/>
                      <a:r>
                        <a:rPr lang="en-US" sz="2000" b="1" kern="1200">
                          <a:solidFill>
                            <a:schemeClr val="lt1"/>
                          </a:solidFill>
                          <a:latin typeface="+mn-lt"/>
                          <a:ea typeface="+mn-ea"/>
                          <a:cs typeface="+mn-cs"/>
                        </a:rPr>
                        <a:t>Total Projected Return</a:t>
                      </a:r>
                    </a:p>
                  </a:txBody>
                  <a:tcPr>
                    <a:solidFill>
                      <a:schemeClr val="accent1"/>
                    </a:solidFill>
                  </a:tcPr>
                </a:tc>
                <a:tc>
                  <a:txBody>
                    <a:bodyPr/>
                    <a:lstStyle/>
                    <a:p>
                      <a:r>
                        <a:rPr lang="en-US" sz="2000"/>
                        <a:t>45.74%</a:t>
                      </a:r>
                    </a:p>
                  </a:txBody>
                  <a:tcPr>
                    <a:solidFill>
                      <a:srgbClr val="E7CCCD"/>
                    </a:solidFill>
                  </a:tcPr>
                </a:tc>
                <a:extLst>
                  <a:ext uri="{0D108BD9-81ED-4DB2-BD59-A6C34878D82A}">
                    <a16:rowId xmlns:a16="http://schemas.microsoft.com/office/drawing/2014/main" val="1135689646"/>
                  </a:ext>
                </a:extLst>
              </a:tr>
              <a:tr h="610217">
                <a:tc>
                  <a:txBody>
                    <a:bodyPr/>
                    <a:lstStyle/>
                    <a:p>
                      <a:pPr marL="0" algn="l" defTabSz="914400" rtl="0" eaLnBrk="1" latinLnBrk="0" hangingPunct="1"/>
                      <a:r>
                        <a:rPr lang="en-US" sz="2000" b="1" kern="1200">
                          <a:solidFill>
                            <a:schemeClr val="lt1"/>
                          </a:solidFill>
                          <a:latin typeface="+mn-lt"/>
                          <a:ea typeface="+mn-ea"/>
                          <a:cs typeface="+mn-cs"/>
                        </a:rPr>
                        <a:t>52-Week Range</a:t>
                      </a:r>
                    </a:p>
                  </a:txBody>
                  <a:tcPr>
                    <a:solidFill>
                      <a:schemeClr val="accent1"/>
                    </a:solidFill>
                  </a:tcPr>
                </a:tc>
                <a:tc>
                  <a:txBody>
                    <a:bodyPr/>
                    <a:lstStyle/>
                    <a:p>
                      <a:r>
                        <a:rPr lang="en-US" sz="2000"/>
                        <a:t>$87.35-$167.40</a:t>
                      </a:r>
                    </a:p>
                  </a:txBody>
                  <a:tcPr/>
                </a:tc>
                <a:extLst>
                  <a:ext uri="{0D108BD9-81ED-4DB2-BD59-A6C34878D82A}">
                    <a16:rowId xmlns:a16="http://schemas.microsoft.com/office/drawing/2014/main" val="595443661"/>
                  </a:ext>
                </a:extLst>
              </a:tr>
            </a:tbl>
          </a:graphicData>
        </a:graphic>
      </p:graphicFrame>
      <p:pic>
        <p:nvPicPr>
          <p:cNvPr id="14" name="Picture 13" descr="Countdown's On! Five Things To Know ...">
            <a:extLst>
              <a:ext uri="{FF2B5EF4-FFF2-40B4-BE49-F238E27FC236}">
                <a16:creationId xmlns:a16="http://schemas.microsoft.com/office/drawing/2014/main" id="{4633C4ED-0F0E-52FE-E9FF-3054546E1DF2}"/>
              </a:ext>
            </a:extLst>
          </p:cNvPr>
          <p:cNvPicPr>
            <a:picLocks noChangeAspect="1"/>
          </p:cNvPicPr>
          <p:nvPr/>
        </p:nvPicPr>
        <p:blipFill>
          <a:blip r:embed="rId3"/>
          <a:stretch>
            <a:fillRect/>
          </a:stretch>
        </p:blipFill>
        <p:spPr>
          <a:xfrm>
            <a:off x="1101903" y="3684209"/>
            <a:ext cx="5000558" cy="2484293"/>
          </a:xfrm>
          <a:prstGeom prst="rect">
            <a:avLst/>
          </a:prstGeom>
        </p:spPr>
      </p:pic>
    </p:spTree>
    <p:extLst>
      <p:ext uri="{BB962C8B-B14F-4D97-AF65-F5344CB8AC3E}">
        <p14:creationId xmlns:p14="http://schemas.microsoft.com/office/powerpoint/2010/main" val="9113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54CF-024F-1498-EC6F-470C5B8F106F}"/>
              </a:ext>
            </a:extLst>
          </p:cNvPr>
          <p:cNvSpPr>
            <a:spLocks noGrp="1"/>
          </p:cNvSpPr>
          <p:nvPr>
            <p:ph type="title"/>
          </p:nvPr>
        </p:nvSpPr>
        <p:spPr/>
        <p:txBody>
          <a:bodyPr/>
          <a:lstStyle/>
          <a:p>
            <a:pPr algn="ctr"/>
            <a:r>
              <a:rPr lang="en-US">
                <a:latin typeface="Buckeye Serif 2 Black"/>
              </a:rPr>
              <a:t>Company Breakdown</a:t>
            </a:r>
            <a:endParaRPr lang="en-US"/>
          </a:p>
        </p:txBody>
      </p:sp>
      <p:pic>
        <p:nvPicPr>
          <p:cNvPr id="6" name="Content Placeholder 5" descr="A screen shot of a chart&#10;&#10;AI-generated content may be incorrect.">
            <a:extLst>
              <a:ext uri="{FF2B5EF4-FFF2-40B4-BE49-F238E27FC236}">
                <a16:creationId xmlns:a16="http://schemas.microsoft.com/office/drawing/2014/main" id="{8DE6B3F3-DB39-9FE4-1B39-3C6F19FD95DA}"/>
              </a:ext>
            </a:extLst>
          </p:cNvPr>
          <p:cNvPicPr>
            <a:picLocks noGrp="1" noChangeAspect="1"/>
          </p:cNvPicPr>
          <p:nvPr>
            <p:ph idx="1"/>
          </p:nvPr>
        </p:nvPicPr>
        <p:blipFill>
          <a:blip r:embed="rId2"/>
          <a:stretch>
            <a:fillRect/>
          </a:stretch>
        </p:blipFill>
        <p:spPr>
          <a:xfrm>
            <a:off x="1753151" y="1178431"/>
            <a:ext cx="8152601" cy="2688315"/>
          </a:xfrm>
          <a:prstGeom prst="rect">
            <a:avLst/>
          </a:prstGeom>
        </p:spPr>
      </p:pic>
      <p:pic>
        <p:nvPicPr>
          <p:cNvPr id="5" name="Picture 4" descr="Target logos">
            <a:extLst>
              <a:ext uri="{FF2B5EF4-FFF2-40B4-BE49-F238E27FC236}">
                <a16:creationId xmlns:a16="http://schemas.microsoft.com/office/drawing/2014/main" id="{2683B2E7-F0FA-BC06-E1E8-F7E44F29996F}"/>
              </a:ext>
            </a:extLst>
          </p:cNvPr>
          <p:cNvPicPr>
            <a:picLocks noChangeAspect="1"/>
          </p:cNvPicPr>
          <p:nvPr/>
        </p:nvPicPr>
        <p:blipFill>
          <a:blip r:embed="rId3"/>
          <a:stretch>
            <a:fillRect/>
          </a:stretch>
        </p:blipFill>
        <p:spPr>
          <a:xfrm>
            <a:off x="106073" y="76765"/>
            <a:ext cx="1173307" cy="1173307"/>
          </a:xfrm>
          <a:prstGeom prst="rect">
            <a:avLst/>
          </a:prstGeom>
        </p:spPr>
      </p:pic>
      <p:sp>
        <p:nvSpPr>
          <p:cNvPr id="7" name="TextBox 6">
            <a:extLst>
              <a:ext uri="{FF2B5EF4-FFF2-40B4-BE49-F238E27FC236}">
                <a16:creationId xmlns:a16="http://schemas.microsoft.com/office/drawing/2014/main" id="{CBE8B941-B691-923E-192E-ED0D106C59C7}"/>
              </a:ext>
            </a:extLst>
          </p:cNvPr>
          <p:cNvSpPr txBox="1"/>
          <p:nvPr/>
        </p:nvSpPr>
        <p:spPr>
          <a:xfrm>
            <a:off x="991133" y="4316223"/>
            <a:ext cx="107852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Target provides a wide range of goods as shown above. They personally have nearly 50 owned brands that spread across some of their most profitable segments such as apparel, home goods, and food. They have also made a strong campaign to integrate an omnichannel service, serving consumers across the nation in person or online, using programs like Target Circle 360, an online paid subscription membership.</a:t>
            </a:r>
          </a:p>
        </p:txBody>
      </p:sp>
    </p:spTree>
    <p:extLst>
      <p:ext uri="{BB962C8B-B14F-4D97-AF65-F5344CB8AC3E}">
        <p14:creationId xmlns:p14="http://schemas.microsoft.com/office/powerpoint/2010/main" val="218570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D010-96C4-4034-A6C0-4AE6864C7574}"/>
              </a:ext>
            </a:extLst>
          </p:cNvPr>
          <p:cNvSpPr>
            <a:spLocks noGrp="1"/>
          </p:cNvSpPr>
          <p:nvPr>
            <p:ph type="title"/>
          </p:nvPr>
        </p:nvSpPr>
        <p:spPr/>
        <p:txBody>
          <a:bodyPr/>
          <a:lstStyle/>
          <a:p>
            <a:pPr algn="ctr"/>
            <a:r>
              <a:rPr lang="en-US">
                <a:latin typeface="Buckeye Serif 2 Black"/>
              </a:rPr>
              <a:t>Business Analysis</a:t>
            </a:r>
            <a:endParaRPr lang="en-US"/>
          </a:p>
        </p:txBody>
      </p:sp>
      <p:sp>
        <p:nvSpPr>
          <p:cNvPr id="3" name="Content Placeholder 2">
            <a:extLst>
              <a:ext uri="{FF2B5EF4-FFF2-40B4-BE49-F238E27FC236}">
                <a16:creationId xmlns:a16="http://schemas.microsoft.com/office/drawing/2014/main" id="{B85862D5-6DB3-CEC0-3293-C24A34358912}"/>
              </a:ext>
            </a:extLst>
          </p:cNvPr>
          <p:cNvSpPr>
            <a:spLocks noGrp="1"/>
          </p:cNvSpPr>
          <p:nvPr>
            <p:ph idx="1"/>
          </p:nvPr>
        </p:nvSpPr>
        <p:spPr>
          <a:xfrm>
            <a:off x="407530" y="1473933"/>
            <a:ext cx="5531159" cy="4724344"/>
          </a:xfrm>
        </p:spPr>
        <p:txBody>
          <a:bodyPr vert="horz" lIns="91440" tIns="45720" rIns="91440" bIns="45720" rtlCol="0" anchor="t">
            <a:normAutofit fontScale="92500" lnSpcReduction="10000"/>
          </a:bodyPr>
          <a:lstStyle/>
          <a:p>
            <a:r>
              <a:rPr lang="en-US" sz="2000" b="1">
                <a:latin typeface="Buckeye Sans 2"/>
              </a:rPr>
              <a:t>Growth Drivers:</a:t>
            </a:r>
          </a:p>
          <a:p>
            <a:r>
              <a:rPr lang="en-US" sz="1800">
                <a:latin typeface="Buckeye Sans 2"/>
              </a:rPr>
              <a:t>Owned Brands:</a:t>
            </a:r>
          </a:p>
          <a:p>
            <a:r>
              <a:rPr lang="en-US" sz="1800">
                <a:latin typeface="Buckeye Sans 2"/>
              </a:rPr>
              <a:t>Target's "owned brands" are a strong growth driver for an industry that is heavily reliant on large purchases, from both the US and internationally. </a:t>
            </a:r>
            <a:endParaRPr lang="en-US" sz="1800"/>
          </a:p>
          <a:p>
            <a:endParaRPr lang="en-US" sz="1800"/>
          </a:p>
          <a:p>
            <a:r>
              <a:rPr lang="en-US" sz="1800">
                <a:latin typeface="Buckeye Sans 2"/>
              </a:rPr>
              <a:t>Brand Loyalty:</a:t>
            </a:r>
            <a:endParaRPr lang="en-US" sz="1800"/>
          </a:p>
          <a:p>
            <a:r>
              <a:rPr lang="en-US" sz="1800">
                <a:latin typeface="Buckeye Sans 2"/>
              </a:rPr>
              <a:t>They </a:t>
            </a:r>
            <a:r>
              <a:rPr lang="en-US" sz="1800">
                <a:latin typeface="Buckeye Sans"/>
              </a:rPr>
              <a:t>have </a:t>
            </a:r>
            <a:r>
              <a:rPr lang="en-US" sz="1800">
                <a:solidFill>
                  <a:srgbClr val="000000"/>
                </a:solidFill>
                <a:latin typeface="Buckeye Sans"/>
              </a:rPr>
              <a:t>built significant trust with their customers in a market that is one of the most heavily influenced by brand loyalty.</a:t>
            </a:r>
            <a:endParaRPr lang="en-US" sz="1800">
              <a:latin typeface="Buckeye Sans"/>
            </a:endParaRPr>
          </a:p>
          <a:p>
            <a:endParaRPr lang="en-US" sz="1800">
              <a:solidFill>
                <a:srgbClr val="000000"/>
              </a:solidFill>
              <a:latin typeface="Buckeye Sans"/>
            </a:endParaRPr>
          </a:p>
          <a:p>
            <a:r>
              <a:rPr lang="en-US" sz="1800">
                <a:solidFill>
                  <a:srgbClr val="000000"/>
                </a:solidFill>
                <a:latin typeface="Buckeye Sans"/>
              </a:rPr>
              <a:t>Technological Advancements:</a:t>
            </a:r>
          </a:p>
          <a:p>
            <a:r>
              <a:rPr lang="en-US" sz="1800">
                <a:solidFill>
                  <a:srgbClr val="000000"/>
                </a:solidFill>
                <a:latin typeface="Buckeye Sans"/>
              </a:rPr>
              <a:t>Target has begun to use AI for programs such as forecasting its holiday demands. Target uses one of its subsidiaries, </a:t>
            </a:r>
            <a:r>
              <a:rPr lang="en-US" sz="1800" err="1">
                <a:solidFill>
                  <a:srgbClr val="000000"/>
                </a:solidFill>
                <a:latin typeface="Buckeye Sans"/>
              </a:rPr>
              <a:t>Shypt</a:t>
            </a:r>
            <a:r>
              <a:rPr lang="en-US" sz="1800">
                <a:solidFill>
                  <a:srgbClr val="000000"/>
                </a:solidFill>
                <a:latin typeface="Buckeye Sans"/>
              </a:rPr>
              <a:t>, to move beyond the market normal of just providing same-day and fast delivery to its customers (Drone Delivery, Virtual)</a:t>
            </a:r>
            <a:endParaRPr lang="en-US" sz="1800">
              <a:latin typeface="Buckeye Sans"/>
            </a:endParaRPr>
          </a:p>
          <a:p>
            <a:endParaRPr lang="en-US" sz="1800">
              <a:latin typeface="Buckeye Sans"/>
            </a:endParaRPr>
          </a:p>
          <a:p>
            <a:endParaRPr lang="en-US" sz="1800"/>
          </a:p>
          <a:p>
            <a:endParaRPr lang="en-US" sz="2000" b="1"/>
          </a:p>
        </p:txBody>
      </p:sp>
      <p:pic>
        <p:nvPicPr>
          <p:cNvPr id="5" name="Picture 4" descr="Target logos">
            <a:extLst>
              <a:ext uri="{FF2B5EF4-FFF2-40B4-BE49-F238E27FC236}">
                <a16:creationId xmlns:a16="http://schemas.microsoft.com/office/drawing/2014/main" id="{105E5C93-AF39-3DA4-05DC-80F7812C9D0E}"/>
              </a:ext>
            </a:extLst>
          </p:cNvPr>
          <p:cNvPicPr>
            <a:picLocks noChangeAspect="1"/>
          </p:cNvPicPr>
          <p:nvPr/>
        </p:nvPicPr>
        <p:blipFill>
          <a:blip r:embed="rId2"/>
          <a:stretch>
            <a:fillRect/>
          </a:stretch>
        </p:blipFill>
        <p:spPr>
          <a:xfrm>
            <a:off x="132716" y="108738"/>
            <a:ext cx="1173307" cy="1173307"/>
          </a:xfrm>
          <a:prstGeom prst="rect">
            <a:avLst/>
          </a:prstGeom>
        </p:spPr>
      </p:pic>
      <p:sp>
        <p:nvSpPr>
          <p:cNvPr id="6" name="TextBox 5">
            <a:extLst>
              <a:ext uri="{FF2B5EF4-FFF2-40B4-BE49-F238E27FC236}">
                <a16:creationId xmlns:a16="http://schemas.microsoft.com/office/drawing/2014/main" id="{9DDEBEB0-288D-A648-DF23-1E7FCD14716E}"/>
              </a:ext>
            </a:extLst>
          </p:cNvPr>
          <p:cNvSpPr txBox="1"/>
          <p:nvPr/>
        </p:nvSpPr>
        <p:spPr>
          <a:xfrm>
            <a:off x="6101328" y="1689188"/>
            <a:ext cx="572299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Potential Risks:</a:t>
            </a:r>
          </a:p>
          <a:p>
            <a:r>
              <a:rPr lang="en-US"/>
              <a:t>DEI Rollbacks:</a:t>
            </a:r>
          </a:p>
          <a:p>
            <a:r>
              <a:rPr lang="en-US"/>
              <a:t>Target's </a:t>
            </a:r>
            <a:r>
              <a:rPr lang="en-US">
                <a:solidFill>
                  <a:srgbClr val="000000"/>
                </a:solidFill>
                <a:latin typeface="Buckeye Sans"/>
              </a:rPr>
              <a:t>$2 million DEI commitment has been completely reversed, marking one of the largest corporate DEI rollbacks we have seen in recent memory, leading to a lot of backlash from consumers and investors.</a:t>
            </a:r>
            <a:endParaRPr lang="en-US">
              <a:latin typeface="Buckeye Sans"/>
            </a:endParaRPr>
          </a:p>
          <a:p>
            <a:endParaRPr lang="en-US">
              <a:solidFill>
                <a:srgbClr val="000000"/>
              </a:solidFill>
            </a:endParaRPr>
          </a:p>
          <a:p>
            <a:r>
              <a:rPr lang="en-US">
                <a:solidFill>
                  <a:srgbClr val="000000"/>
                </a:solidFill>
              </a:rPr>
              <a:t>Recent Sales Struggles:</a:t>
            </a:r>
          </a:p>
          <a:p>
            <a:r>
              <a:rPr lang="en-US">
                <a:solidFill>
                  <a:srgbClr val="000000"/>
                </a:solidFill>
                <a:latin typeface="Buckeye Sans"/>
              </a:rPr>
              <a:t>We have seen a 2.8% decrease in year-over-year sales in Q1 of 2025. This has left the stock volatile, as it has dropped 24% since the beginning of 2025.</a:t>
            </a:r>
            <a:endParaRPr lang="en-US">
              <a:latin typeface="Buckeye Sans"/>
            </a:endParaRPr>
          </a:p>
          <a:p>
            <a:endParaRPr lang="en-US" sz="2000" b="1"/>
          </a:p>
        </p:txBody>
      </p:sp>
    </p:spTree>
    <p:extLst>
      <p:ext uri="{BB962C8B-B14F-4D97-AF65-F5344CB8AC3E}">
        <p14:creationId xmlns:p14="http://schemas.microsoft.com/office/powerpoint/2010/main" val="946499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6C8B-F7A7-AE45-D018-97BC62836480}"/>
              </a:ext>
            </a:extLst>
          </p:cNvPr>
          <p:cNvSpPr>
            <a:spLocks noGrp="1"/>
          </p:cNvSpPr>
          <p:nvPr>
            <p:ph type="title"/>
          </p:nvPr>
        </p:nvSpPr>
        <p:spPr/>
        <p:txBody>
          <a:bodyPr/>
          <a:lstStyle/>
          <a:p>
            <a:pPr algn="ctr"/>
            <a:r>
              <a:rPr lang="en-US">
                <a:latin typeface="Buckeye Serif 2 Black"/>
              </a:rPr>
              <a:t>Financial Analysis</a:t>
            </a:r>
            <a:endParaRPr lang="en-US"/>
          </a:p>
        </p:txBody>
      </p:sp>
      <p:pic>
        <p:nvPicPr>
          <p:cNvPr id="6" name="Content Placeholder 5" descr="A graph of sales&#10;&#10;AI-generated content may be incorrect.">
            <a:extLst>
              <a:ext uri="{FF2B5EF4-FFF2-40B4-BE49-F238E27FC236}">
                <a16:creationId xmlns:a16="http://schemas.microsoft.com/office/drawing/2014/main" id="{D00A4B6D-2A38-DE33-9C4D-E5B7F10D5469}"/>
              </a:ext>
            </a:extLst>
          </p:cNvPr>
          <p:cNvPicPr>
            <a:picLocks noGrp="1" noChangeAspect="1"/>
          </p:cNvPicPr>
          <p:nvPr>
            <p:ph idx="1"/>
          </p:nvPr>
        </p:nvPicPr>
        <p:blipFill>
          <a:blip r:embed="rId2"/>
          <a:stretch>
            <a:fillRect/>
          </a:stretch>
        </p:blipFill>
        <p:spPr>
          <a:xfrm>
            <a:off x="6948160" y="1026324"/>
            <a:ext cx="4849716" cy="4250092"/>
          </a:xfrm>
          <a:prstGeom prst="rect">
            <a:avLst/>
          </a:prstGeom>
        </p:spPr>
      </p:pic>
      <p:pic>
        <p:nvPicPr>
          <p:cNvPr id="5" name="Picture 4" descr="Target logos">
            <a:extLst>
              <a:ext uri="{FF2B5EF4-FFF2-40B4-BE49-F238E27FC236}">
                <a16:creationId xmlns:a16="http://schemas.microsoft.com/office/drawing/2014/main" id="{17A9ACCF-D74F-5280-482F-87DAEE1578D2}"/>
              </a:ext>
            </a:extLst>
          </p:cNvPr>
          <p:cNvPicPr>
            <a:picLocks noChangeAspect="1"/>
          </p:cNvPicPr>
          <p:nvPr/>
        </p:nvPicPr>
        <p:blipFill>
          <a:blip r:embed="rId3"/>
          <a:stretch>
            <a:fillRect/>
          </a:stretch>
        </p:blipFill>
        <p:spPr>
          <a:xfrm>
            <a:off x="90087" y="119395"/>
            <a:ext cx="1173307" cy="1173307"/>
          </a:xfrm>
          <a:prstGeom prst="rect">
            <a:avLst/>
          </a:prstGeom>
        </p:spPr>
      </p:pic>
      <p:pic>
        <p:nvPicPr>
          <p:cNvPr id="7" name="Picture 6" descr="A graph of blue and green bars&#10;&#10;AI-generated content may be incorrect.">
            <a:extLst>
              <a:ext uri="{FF2B5EF4-FFF2-40B4-BE49-F238E27FC236}">
                <a16:creationId xmlns:a16="http://schemas.microsoft.com/office/drawing/2014/main" id="{86C92833-DBF9-0EB3-078C-18477C803A1E}"/>
              </a:ext>
            </a:extLst>
          </p:cNvPr>
          <p:cNvPicPr>
            <a:picLocks noChangeAspect="1"/>
          </p:cNvPicPr>
          <p:nvPr/>
        </p:nvPicPr>
        <p:blipFill>
          <a:blip r:embed="rId4"/>
          <a:stretch>
            <a:fillRect/>
          </a:stretch>
        </p:blipFill>
        <p:spPr>
          <a:xfrm>
            <a:off x="408376" y="2797486"/>
            <a:ext cx="2561626" cy="3479756"/>
          </a:xfrm>
          <a:prstGeom prst="rect">
            <a:avLst/>
          </a:prstGeom>
        </p:spPr>
      </p:pic>
      <p:sp>
        <p:nvSpPr>
          <p:cNvPr id="8" name="TextBox 7">
            <a:extLst>
              <a:ext uri="{FF2B5EF4-FFF2-40B4-BE49-F238E27FC236}">
                <a16:creationId xmlns:a16="http://schemas.microsoft.com/office/drawing/2014/main" id="{5642BFE2-DDE7-5BA1-B379-8FD7A92F2379}"/>
              </a:ext>
            </a:extLst>
          </p:cNvPr>
          <p:cNvSpPr txBox="1"/>
          <p:nvPr/>
        </p:nvSpPr>
        <p:spPr>
          <a:xfrm>
            <a:off x="698056" y="1545314"/>
            <a:ext cx="610132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Despite a drop this year, Target's net sales are projected to rise into the future as a slow in social backlash slows and they rebuild their strong brand loyalty. </a:t>
            </a:r>
          </a:p>
        </p:txBody>
      </p:sp>
      <p:sp>
        <p:nvSpPr>
          <p:cNvPr id="9" name="TextBox 8">
            <a:extLst>
              <a:ext uri="{FF2B5EF4-FFF2-40B4-BE49-F238E27FC236}">
                <a16:creationId xmlns:a16="http://schemas.microsoft.com/office/drawing/2014/main" id="{7C84B51D-089C-CAED-8FD5-E4FF6BC4B76A}"/>
              </a:ext>
            </a:extLst>
          </p:cNvPr>
          <p:cNvSpPr txBox="1"/>
          <p:nvPr/>
        </p:nvSpPr>
        <p:spPr>
          <a:xfrm>
            <a:off x="3271804" y="2877482"/>
            <a:ext cx="368744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They have continued to invest into their physical stores, with a goal to add 300 new stores in the next decade, which will benefit both their in-person sales but also help them online as these all add to the network of product hubs around the nation.</a:t>
            </a:r>
          </a:p>
        </p:txBody>
      </p:sp>
    </p:spTree>
    <p:extLst>
      <p:ext uri="{BB962C8B-B14F-4D97-AF65-F5344CB8AC3E}">
        <p14:creationId xmlns:p14="http://schemas.microsoft.com/office/powerpoint/2010/main" val="2754692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AF6F-5F7B-3D48-03DE-24650F2BA7F6}"/>
              </a:ext>
            </a:extLst>
          </p:cNvPr>
          <p:cNvSpPr>
            <a:spLocks noGrp="1"/>
          </p:cNvSpPr>
          <p:nvPr>
            <p:ph type="title"/>
          </p:nvPr>
        </p:nvSpPr>
        <p:spPr/>
        <p:txBody>
          <a:bodyPr/>
          <a:lstStyle/>
          <a:p>
            <a:pPr algn="ctr"/>
            <a:r>
              <a:rPr lang="en-US">
                <a:latin typeface="Buckeye Serif 2 Black"/>
              </a:rPr>
              <a:t>DCF Valuation</a:t>
            </a:r>
            <a:endParaRPr lang="en-US"/>
          </a:p>
        </p:txBody>
      </p:sp>
      <p:pic>
        <p:nvPicPr>
          <p:cNvPr id="6" name="Content Placeholder 5" descr="A screenshot of a computer&#10;&#10;AI-generated content may be incorrect.">
            <a:extLst>
              <a:ext uri="{FF2B5EF4-FFF2-40B4-BE49-F238E27FC236}">
                <a16:creationId xmlns:a16="http://schemas.microsoft.com/office/drawing/2014/main" id="{92E065DE-B859-450A-9458-820ADDF1D7AF}"/>
              </a:ext>
            </a:extLst>
          </p:cNvPr>
          <p:cNvPicPr>
            <a:picLocks noGrp="1" noChangeAspect="1"/>
          </p:cNvPicPr>
          <p:nvPr>
            <p:ph idx="1"/>
          </p:nvPr>
        </p:nvPicPr>
        <p:blipFill>
          <a:blip r:embed="rId2"/>
          <a:stretch>
            <a:fillRect/>
          </a:stretch>
        </p:blipFill>
        <p:spPr>
          <a:xfrm>
            <a:off x="4582090" y="1132898"/>
            <a:ext cx="7215929" cy="5289184"/>
          </a:xfrm>
          <a:prstGeom prst="rect">
            <a:avLst/>
          </a:prstGeom>
        </p:spPr>
      </p:pic>
      <p:pic>
        <p:nvPicPr>
          <p:cNvPr id="5" name="Picture 4" descr="Target logos">
            <a:extLst>
              <a:ext uri="{FF2B5EF4-FFF2-40B4-BE49-F238E27FC236}">
                <a16:creationId xmlns:a16="http://schemas.microsoft.com/office/drawing/2014/main" id="{2DF11098-8FF4-7A90-9033-482F40BC2B21}"/>
              </a:ext>
            </a:extLst>
          </p:cNvPr>
          <p:cNvPicPr>
            <a:picLocks noChangeAspect="1"/>
          </p:cNvPicPr>
          <p:nvPr/>
        </p:nvPicPr>
        <p:blipFill>
          <a:blip r:embed="rId3"/>
          <a:stretch>
            <a:fillRect/>
          </a:stretch>
        </p:blipFill>
        <p:spPr>
          <a:xfrm>
            <a:off x="90087" y="119395"/>
            <a:ext cx="1173307" cy="1173307"/>
          </a:xfrm>
          <a:prstGeom prst="rect">
            <a:avLst/>
          </a:prstGeom>
        </p:spPr>
      </p:pic>
      <p:sp>
        <p:nvSpPr>
          <p:cNvPr id="7" name="TextBox 6">
            <a:extLst>
              <a:ext uri="{FF2B5EF4-FFF2-40B4-BE49-F238E27FC236}">
                <a16:creationId xmlns:a16="http://schemas.microsoft.com/office/drawing/2014/main" id="{1F5800A3-612A-D6CA-4F7E-1C5F7E8627D3}"/>
              </a:ext>
            </a:extLst>
          </p:cNvPr>
          <p:cNvSpPr txBox="1"/>
          <p:nvPr/>
        </p:nvSpPr>
        <p:spPr>
          <a:xfrm>
            <a:off x="245118" y="1619915"/>
            <a:ext cx="4049790" cy="35414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Model Assumptions:</a:t>
            </a:r>
          </a:p>
          <a:p>
            <a:r>
              <a:rPr lang="en-US"/>
              <a:t>Terminal Discount Rate: 10.0%</a:t>
            </a:r>
          </a:p>
          <a:p>
            <a:r>
              <a:rPr lang="en-US"/>
              <a:t>Terminal FCF Growth: 2.5%</a:t>
            </a:r>
          </a:p>
          <a:p>
            <a:endParaRPr lang="en-US"/>
          </a:p>
          <a:p>
            <a:endParaRPr lang="en-US"/>
          </a:p>
          <a:p>
            <a:r>
              <a:rPr lang="en-US" b="1"/>
              <a:t>Analysis:</a:t>
            </a:r>
          </a:p>
          <a:p>
            <a:pPr marL="285750" indent="-285750">
              <a:lnSpc>
                <a:spcPct val="90000"/>
              </a:lnSpc>
              <a:spcBef>
                <a:spcPts val="1000"/>
              </a:spcBef>
              <a:buFont typeface="Arial,Sans-Serif"/>
              <a:buChar char="•"/>
            </a:pPr>
            <a:r>
              <a:rPr lang="en-US">
                <a:latin typeface="Arial"/>
                <a:cs typeface="Arial"/>
              </a:rPr>
              <a:t>Current Price: $102.01</a:t>
            </a:r>
          </a:p>
          <a:p>
            <a:pPr marL="285750" indent="-285750">
              <a:lnSpc>
                <a:spcPct val="90000"/>
              </a:lnSpc>
              <a:spcBef>
                <a:spcPts val="1000"/>
              </a:spcBef>
              <a:buFont typeface="Arial,Sans-Serif"/>
              <a:buChar char="•"/>
            </a:pPr>
            <a:r>
              <a:rPr lang="en-US">
                <a:latin typeface="Arial"/>
                <a:cs typeface="Arial"/>
              </a:rPr>
              <a:t>Implied Price: $148.67</a:t>
            </a:r>
          </a:p>
          <a:p>
            <a:pPr marL="285750" indent="-285750">
              <a:lnSpc>
                <a:spcPct val="90000"/>
              </a:lnSpc>
              <a:spcBef>
                <a:spcPts val="1000"/>
              </a:spcBef>
              <a:buFont typeface="Arial,Sans-Serif"/>
              <a:buChar char="•"/>
            </a:pPr>
            <a:r>
              <a:rPr lang="en-US">
                <a:latin typeface="Arial"/>
                <a:cs typeface="Arial"/>
              </a:rPr>
              <a:t>Upside: </a:t>
            </a:r>
            <a:r>
              <a:rPr lang="en-US">
                <a:solidFill>
                  <a:srgbClr val="00B050"/>
                </a:solidFill>
                <a:latin typeface="Arial"/>
                <a:cs typeface="Arial"/>
              </a:rPr>
              <a:t>+45.75%</a:t>
            </a:r>
            <a:endParaRPr lang="en-US">
              <a:latin typeface="Arial"/>
              <a:cs typeface="Arial"/>
            </a:endParaRPr>
          </a:p>
          <a:p>
            <a:pPr marL="285750" indent="-285750">
              <a:lnSpc>
                <a:spcPct val="90000"/>
              </a:lnSpc>
              <a:spcBef>
                <a:spcPts val="1000"/>
              </a:spcBef>
              <a:buFont typeface="Arial,Sans-Serif"/>
              <a:buChar char="•"/>
            </a:pPr>
            <a:r>
              <a:rPr lang="en-US">
                <a:latin typeface="Arial"/>
                <a:cs typeface="Arial"/>
              </a:rPr>
              <a:t>Analyst Price: $105.79</a:t>
            </a:r>
          </a:p>
          <a:p>
            <a:endParaRPr lang="en-US">
              <a:latin typeface="Buckeye Sans"/>
              <a:cs typeface="Arial"/>
            </a:endParaRPr>
          </a:p>
        </p:txBody>
      </p:sp>
    </p:spTree>
    <p:extLst>
      <p:ext uri="{BB962C8B-B14F-4D97-AF65-F5344CB8AC3E}">
        <p14:creationId xmlns:p14="http://schemas.microsoft.com/office/powerpoint/2010/main" val="403698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A883-94AE-4B86-3A8E-8A3E5B7DA3A0}"/>
              </a:ext>
            </a:extLst>
          </p:cNvPr>
          <p:cNvSpPr>
            <a:spLocks noGrp="1"/>
          </p:cNvSpPr>
          <p:nvPr>
            <p:ph type="title"/>
          </p:nvPr>
        </p:nvSpPr>
        <p:spPr/>
        <p:txBody>
          <a:bodyPr/>
          <a:lstStyle/>
          <a:p>
            <a:pPr algn="ctr"/>
            <a:r>
              <a:rPr lang="en-US">
                <a:latin typeface="Buckeye Serif 2 Black"/>
              </a:rPr>
              <a:t>Recommendation</a:t>
            </a:r>
            <a:br>
              <a:rPr lang="en-US">
                <a:latin typeface="Buckeye Serif 2 Black"/>
              </a:rPr>
            </a:br>
            <a:endParaRPr lang="en-US"/>
          </a:p>
        </p:txBody>
      </p:sp>
      <p:pic>
        <p:nvPicPr>
          <p:cNvPr id="5" name="Picture 4" descr="Target logos">
            <a:extLst>
              <a:ext uri="{FF2B5EF4-FFF2-40B4-BE49-F238E27FC236}">
                <a16:creationId xmlns:a16="http://schemas.microsoft.com/office/drawing/2014/main" id="{7B68D839-2D27-DE00-912B-3C2B174AA11C}"/>
              </a:ext>
            </a:extLst>
          </p:cNvPr>
          <p:cNvPicPr>
            <a:picLocks noChangeAspect="1"/>
          </p:cNvPicPr>
          <p:nvPr/>
        </p:nvPicPr>
        <p:blipFill>
          <a:blip r:embed="rId2"/>
          <a:stretch>
            <a:fillRect/>
          </a:stretch>
        </p:blipFill>
        <p:spPr>
          <a:xfrm>
            <a:off x="90087" y="119395"/>
            <a:ext cx="1173307" cy="1173307"/>
          </a:xfrm>
          <a:prstGeom prst="rect">
            <a:avLst/>
          </a:prstGeom>
        </p:spPr>
      </p:pic>
      <p:pic>
        <p:nvPicPr>
          <p:cNvPr id="11" name="Content Placeholder 10" descr="A graph with red lines and numbers&#10;&#10;AI-generated content may be incorrect.">
            <a:extLst>
              <a:ext uri="{FF2B5EF4-FFF2-40B4-BE49-F238E27FC236}">
                <a16:creationId xmlns:a16="http://schemas.microsoft.com/office/drawing/2014/main" id="{3BF7FE43-2BE8-9098-0ABB-D23879DD3A53}"/>
              </a:ext>
            </a:extLst>
          </p:cNvPr>
          <p:cNvPicPr>
            <a:picLocks noGrp="1" noChangeAspect="1"/>
          </p:cNvPicPr>
          <p:nvPr>
            <p:ph idx="1"/>
          </p:nvPr>
        </p:nvPicPr>
        <p:blipFill>
          <a:blip r:embed="rId3"/>
          <a:stretch>
            <a:fillRect/>
          </a:stretch>
        </p:blipFill>
        <p:spPr>
          <a:xfrm>
            <a:off x="512637" y="3427129"/>
            <a:ext cx="10399168" cy="2933432"/>
          </a:xfrm>
          <a:prstGeom prst="rect">
            <a:avLst/>
          </a:prstGeom>
        </p:spPr>
      </p:pic>
      <p:graphicFrame>
        <p:nvGraphicFramePr>
          <p:cNvPr id="10" name="Content Placeholder 5">
            <a:extLst>
              <a:ext uri="{FF2B5EF4-FFF2-40B4-BE49-F238E27FC236}">
                <a16:creationId xmlns:a16="http://schemas.microsoft.com/office/drawing/2014/main" id="{F17BEB04-E0A1-A94A-B7ED-7CD629DABD4E}"/>
              </a:ext>
            </a:extLst>
          </p:cNvPr>
          <p:cNvGraphicFramePr>
            <a:graphicFrameLocks/>
          </p:cNvGraphicFramePr>
          <p:nvPr>
            <p:extLst>
              <p:ext uri="{D42A27DB-BD31-4B8C-83A1-F6EECF244321}">
                <p14:modId xmlns:p14="http://schemas.microsoft.com/office/powerpoint/2010/main" val="2207195326"/>
              </p:ext>
            </p:extLst>
          </p:nvPr>
        </p:nvGraphicFramePr>
        <p:xfrm>
          <a:off x="3895258" y="1204279"/>
          <a:ext cx="7899488" cy="2552606"/>
        </p:xfrm>
        <a:graphic>
          <a:graphicData uri="http://schemas.openxmlformats.org/drawingml/2006/table">
            <a:tbl>
              <a:tblPr firstRow="1" bandRow="1">
                <a:tableStyleId>{5C22544A-7EE6-4342-B048-85BDC9FD1C3A}</a:tableStyleId>
              </a:tblPr>
              <a:tblGrid>
                <a:gridCol w="3949744">
                  <a:extLst>
                    <a:ext uri="{9D8B030D-6E8A-4147-A177-3AD203B41FA5}">
                      <a16:colId xmlns:a16="http://schemas.microsoft.com/office/drawing/2014/main" val="786385976"/>
                    </a:ext>
                  </a:extLst>
                </a:gridCol>
                <a:gridCol w="3949744">
                  <a:extLst>
                    <a:ext uri="{9D8B030D-6E8A-4147-A177-3AD203B41FA5}">
                      <a16:colId xmlns:a16="http://schemas.microsoft.com/office/drawing/2014/main" val="2089116614"/>
                    </a:ext>
                  </a:extLst>
                </a:gridCol>
              </a:tblGrid>
              <a:tr h="672461">
                <a:tc>
                  <a:txBody>
                    <a:bodyPr/>
                    <a:lstStyle/>
                    <a:p>
                      <a:pPr algn="ctr"/>
                      <a:r>
                        <a:rPr lang="en-US" sz="1600"/>
                        <a:t>Recommendation</a:t>
                      </a:r>
                    </a:p>
                  </a:txBody>
                  <a:tcPr/>
                </a:tc>
                <a:tc>
                  <a:txBody>
                    <a:bodyPr/>
                    <a:lstStyle/>
                    <a:p>
                      <a:pPr algn="ctr"/>
                      <a:r>
                        <a:rPr lang="en-US" sz="1600"/>
                        <a:t>Phillip Morris International (PM)</a:t>
                      </a:r>
                    </a:p>
                  </a:txBody>
                  <a:tcPr/>
                </a:tc>
                <a:extLst>
                  <a:ext uri="{0D108BD9-81ED-4DB2-BD59-A6C34878D82A}">
                    <a16:rowId xmlns:a16="http://schemas.microsoft.com/office/drawing/2014/main" val="3960812564"/>
                  </a:ext>
                </a:extLst>
              </a:tr>
              <a:tr h="439158">
                <a:tc>
                  <a:txBody>
                    <a:bodyPr/>
                    <a:lstStyle/>
                    <a:p>
                      <a:pPr algn="ctr"/>
                      <a:r>
                        <a:rPr lang="en-US" sz="1600"/>
                        <a:t>Stock Rating </a:t>
                      </a:r>
                    </a:p>
                  </a:txBody>
                  <a:tcPr/>
                </a:tc>
                <a:tc>
                  <a:txBody>
                    <a:bodyPr/>
                    <a:lstStyle/>
                    <a:p>
                      <a:pPr algn="ctr"/>
                      <a:r>
                        <a:rPr lang="en-US" sz="1600"/>
                        <a:t>BUY</a:t>
                      </a:r>
                    </a:p>
                  </a:txBody>
                  <a:tcPr/>
                </a:tc>
                <a:extLst>
                  <a:ext uri="{0D108BD9-81ED-4DB2-BD59-A6C34878D82A}">
                    <a16:rowId xmlns:a16="http://schemas.microsoft.com/office/drawing/2014/main" val="1446939838"/>
                  </a:ext>
                </a:extLst>
              </a:tr>
              <a:tr h="439158">
                <a:tc>
                  <a:txBody>
                    <a:bodyPr/>
                    <a:lstStyle/>
                    <a:p>
                      <a:pPr algn="ctr"/>
                      <a:r>
                        <a:rPr lang="en-US" sz="1600"/>
                        <a:t>Price Target</a:t>
                      </a:r>
                    </a:p>
                  </a:txBody>
                  <a:tcPr/>
                </a:tc>
                <a:tc>
                  <a:txBody>
                    <a:bodyPr/>
                    <a:lstStyle/>
                    <a:p>
                      <a:pPr algn="ctr"/>
                      <a:r>
                        <a:rPr lang="en-US" sz="1600"/>
                        <a:t>$148.67</a:t>
                      </a:r>
                    </a:p>
                  </a:txBody>
                  <a:tcPr/>
                </a:tc>
                <a:extLst>
                  <a:ext uri="{0D108BD9-81ED-4DB2-BD59-A6C34878D82A}">
                    <a16:rowId xmlns:a16="http://schemas.microsoft.com/office/drawing/2014/main" val="2018653016"/>
                  </a:ext>
                </a:extLst>
              </a:tr>
              <a:tr h="562671">
                <a:tc>
                  <a:txBody>
                    <a:bodyPr/>
                    <a:lstStyle/>
                    <a:p>
                      <a:pPr algn="ctr"/>
                      <a:r>
                        <a:rPr lang="en-US" sz="1600"/>
                        <a:t>Diluted Shares Outstanding</a:t>
                      </a:r>
                    </a:p>
                  </a:txBody>
                  <a:tcPr/>
                </a:tc>
                <a:tc>
                  <a:txBody>
                    <a:bodyPr/>
                    <a:lstStyle/>
                    <a:p>
                      <a:pPr algn="ctr"/>
                      <a:r>
                        <a:rPr lang="en-US" sz="1600"/>
                        <a:t>462 Million</a:t>
                      </a:r>
                    </a:p>
                  </a:txBody>
                  <a:tcPr/>
                </a:tc>
                <a:extLst>
                  <a:ext uri="{0D108BD9-81ED-4DB2-BD59-A6C34878D82A}">
                    <a16:rowId xmlns:a16="http://schemas.microsoft.com/office/drawing/2014/main" val="2186997859"/>
                  </a:ext>
                </a:extLst>
              </a:tr>
              <a:tr h="439158">
                <a:tc>
                  <a:txBody>
                    <a:bodyPr/>
                    <a:lstStyle/>
                    <a:p>
                      <a:pPr algn="ctr"/>
                      <a:r>
                        <a:rPr lang="en-US" sz="1600"/>
                        <a:t>Implied Upside</a:t>
                      </a:r>
                    </a:p>
                  </a:txBody>
                  <a:tcPr/>
                </a:tc>
                <a:tc>
                  <a:txBody>
                    <a:bodyPr/>
                    <a:lstStyle/>
                    <a:p>
                      <a:pPr algn="ctr"/>
                      <a:r>
                        <a:rPr lang="en-US" sz="1600"/>
                        <a:t>45.74%</a:t>
                      </a:r>
                    </a:p>
                  </a:txBody>
                  <a:tcPr/>
                </a:tc>
                <a:extLst>
                  <a:ext uri="{0D108BD9-81ED-4DB2-BD59-A6C34878D82A}">
                    <a16:rowId xmlns:a16="http://schemas.microsoft.com/office/drawing/2014/main" val="2111368453"/>
                  </a:ext>
                </a:extLst>
              </a:tr>
            </a:tbl>
          </a:graphicData>
        </a:graphic>
      </p:graphicFrame>
    </p:spTree>
    <p:extLst>
      <p:ext uri="{BB962C8B-B14F-4D97-AF65-F5344CB8AC3E}">
        <p14:creationId xmlns:p14="http://schemas.microsoft.com/office/powerpoint/2010/main" val="3440477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DDF3-EB5A-D370-5AAE-D43FE665A565}"/>
              </a:ext>
            </a:extLst>
          </p:cNvPr>
          <p:cNvSpPr>
            <a:spLocks noGrp="1"/>
          </p:cNvSpPr>
          <p:nvPr>
            <p:ph type="title"/>
          </p:nvPr>
        </p:nvSpPr>
        <p:spPr/>
        <p:txBody>
          <a:bodyPr/>
          <a:lstStyle/>
          <a:p>
            <a:pPr algn="ctr"/>
            <a:r>
              <a:rPr lang="en-US">
                <a:latin typeface="Buckeye Serif 2 Black"/>
              </a:rPr>
              <a:t>Recommendation Summary</a:t>
            </a:r>
            <a:endParaRPr lang="en-US"/>
          </a:p>
        </p:txBody>
      </p:sp>
      <p:graphicFrame>
        <p:nvGraphicFramePr>
          <p:cNvPr id="4" name="Content Placeholder 3">
            <a:extLst>
              <a:ext uri="{FF2B5EF4-FFF2-40B4-BE49-F238E27FC236}">
                <a16:creationId xmlns:a16="http://schemas.microsoft.com/office/drawing/2014/main" id="{FBFEFDB8-1B8C-902C-0F9B-1F86F79680FF}"/>
              </a:ext>
            </a:extLst>
          </p:cNvPr>
          <p:cNvGraphicFramePr>
            <a:graphicFrameLocks noGrp="1"/>
          </p:cNvGraphicFramePr>
          <p:nvPr>
            <p:ph idx="1"/>
            <p:extLst>
              <p:ext uri="{D42A27DB-BD31-4B8C-83A1-F6EECF244321}">
                <p14:modId xmlns:p14="http://schemas.microsoft.com/office/powerpoint/2010/main" val="2927841745"/>
              </p:ext>
            </p:extLst>
          </p:nvPr>
        </p:nvGraphicFramePr>
        <p:xfrm>
          <a:off x="396875" y="1825625"/>
          <a:ext cx="11387138" cy="2392680"/>
        </p:xfrm>
        <a:graphic>
          <a:graphicData uri="http://schemas.openxmlformats.org/drawingml/2006/table">
            <a:tbl>
              <a:tblPr firstRow="1" bandRow="1">
                <a:tableStyleId>{5C22544A-7EE6-4342-B048-85BDC9FD1C3A}</a:tableStyleId>
              </a:tblPr>
              <a:tblGrid>
                <a:gridCol w="1626734">
                  <a:extLst>
                    <a:ext uri="{9D8B030D-6E8A-4147-A177-3AD203B41FA5}">
                      <a16:colId xmlns:a16="http://schemas.microsoft.com/office/drawing/2014/main" val="3970270914"/>
                    </a:ext>
                  </a:extLst>
                </a:gridCol>
                <a:gridCol w="1626734">
                  <a:extLst>
                    <a:ext uri="{9D8B030D-6E8A-4147-A177-3AD203B41FA5}">
                      <a16:colId xmlns:a16="http://schemas.microsoft.com/office/drawing/2014/main" val="261880190"/>
                    </a:ext>
                  </a:extLst>
                </a:gridCol>
                <a:gridCol w="1626734">
                  <a:extLst>
                    <a:ext uri="{9D8B030D-6E8A-4147-A177-3AD203B41FA5}">
                      <a16:colId xmlns:a16="http://schemas.microsoft.com/office/drawing/2014/main" val="2946595732"/>
                    </a:ext>
                  </a:extLst>
                </a:gridCol>
                <a:gridCol w="1626734">
                  <a:extLst>
                    <a:ext uri="{9D8B030D-6E8A-4147-A177-3AD203B41FA5}">
                      <a16:colId xmlns:a16="http://schemas.microsoft.com/office/drawing/2014/main" val="2141983697"/>
                    </a:ext>
                  </a:extLst>
                </a:gridCol>
                <a:gridCol w="1626734">
                  <a:extLst>
                    <a:ext uri="{9D8B030D-6E8A-4147-A177-3AD203B41FA5}">
                      <a16:colId xmlns:a16="http://schemas.microsoft.com/office/drawing/2014/main" val="2339643030"/>
                    </a:ext>
                  </a:extLst>
                </a:gridCol>
                <a:gridCol w="1626734">
                  <a:extLst>
                    <a:ext uri="{9D8B030D-6E8A-4147-A177-3AD203B41FA5}">
                      <a16:colId xmlns:a16="http://schemas.microsoft.com/office/drawing/2014/main" val="3002024513"/>
                    </a:ext>
                  </a:extLst>
                </a:gridCol>
                <a:gridCol w="1626734">
                  <a:extLst>
                    <a:ext uri="{9D8B030D-6E8A-4147-A177-3AD203B41FA5}">
                      <a16:colId xmlns:a16="http://schemas.microsoft.com/office/drawing/2014/main" val="2110980853"/>
                    </a:ext>
                  </a:extLst>
                </a:gridCol>
              </a:tblGrid>
              <a:tr h="370840">
                <a:tc>
                  <a:txBody>
                    <a:bodyPr/>
                    <a:lstStyle/>
                    <a:p>
                      <a:endParaRPr lang="en-US" dirty="0"/>
                    </a:p>
                  </a:txBody>
                  <a:tcPr/>
                </a:tc>
                <a:tc>
                  <a:txBody>
                    <a:bodyPr/>
                    <a:lstStyle/>
                    <a:p>
                      <a:r>
                        <a:rPr lang="en-US"/>
                        <a:t>Current Price</a:t>
                      </a:r>
                    </a:p>
                  </a:txBody>
                  <a:tcPr/>
                </a:tc>
                <a:tc>
                  <a:txBody>
                    <a:bodyPr/>
                    <a:lstStyle/>
                    <a:p>
                      <a:r>
                        <a:rPr lang="en-US"/>
                        <a:t>Target Price</a:t>
                      </a:r>
                    </a:p>
                  </a:txBody>
                  <a:tcPr/>
                </a:tc>
                <a:tc>
                  <a:txBody>
                    <a:bodyPr/>
                    <a:lstStyle/>
                    <a:p>
                      <a:r>
                        <a:rPr lang="en-US"/>
                        <a:t>Expected Return</a:t>
                      </a:r>
                    </a:p>
                  </a:txBody>
                  <a:tcPr/>
                </a:tc>
                <a:tc>
                  <a:txBody>
                    <a:bodyPr/>
                    <a:lstStyle/>
                    <a:p>
                      <a:r>
                        <a:rPr lang="en-US"/>
                        <a:t>Status</a:t>
                      </a:r>
                    </a:p>
                  </a:txBody>
                  <a:tcPr/>
                </a:tc>
                <a:tc>
                  <a:txBody>
                    <a:bodyPr/>
                    <a:lstStyle/>
                    <a:p>
                      <a:r>
                        <a:rPr lang="en-US"/>
                        <a:t>Current Weight</a:t>
                      </a:r>
                    </a:p>
                  </a:txBody>
                  <a:tcPr/>
                </a:tc>
                <a:tc>
                  <a:txBody>
                    <a:bodyPr/>
                    <a:lstStyle/>
                    <a:p>
                      <a:r>
                        <a:rPr lang="en-US"/>
                        <a:t>Proposed Weight </a:t>
                      </a:r>
                    </a:p>
                  </a:txBody>
                  <a:tcPr/>
                </a:tc>
                <a:extLst>
                  <a:ext uri="{0D108BD9-81ED-4DB2-BD59-A6C34878D82A}">
                    <a16:rowId xmlns:a16="http://schemas.microsoft.com/office/drawing/2014/main" val="1395884991"/>
                  </a:ext>
                </a:extLst>
              </a:tr>
              <a:tr h="370840">
                <a:tc>
                  <a:txBody>
                    <a:bodyPr/>
                    <a:lstStyle/>
                    <a:p>
                      <a:r>
                        <a:rPr lang="en-US" dirty="0"/>
                        <a:t>Brown-Foreman</a:t>
                      </a:r>
                    </a:p>
                  </a:txBody>
                  <a:tcPr/>
                </a:tc>
                <a:tc>
                  <a:txBody>
                    <a:bodyPr/>
                    <a:lstStyle/>
                    <a:p>
                      <a:r>
                        <a:rPr lang="en-US" dirty="0"/>
                        <a:t>$28.47</a:t>
                      </a:r>
                    </a:p>
                  </a:txBody>
                  <a:tcPr/>
                </a:tc>
                <a:tc>
                  <a:txBody>
                    <a:bodyPr/>
                    <a:lstStyle/>
                    <a:p>
                      <a:r>
                        <a:rPr lang="en-US" dirty="0"/>
                        <a:t>$34.51</a:t>
                      </a:r>
                    </a:p>
                  </a:txBody>
                  <a:tcPr/>
                </a:tc>
                <a:tc>
                  <a:txBody>
                    <a:bodyPr/>
                    <a:lstStyle/>
                    <a:p>
                      <a:r>
                        <a:rPr lang="en-US" dirty="0"/>
                        <a:t>21%</a:t>
                      </a:r>
                    </a:p>
                  </a:txBody>
                  <a:tcPr/>
                </a:tc>
                <a:tc>
                  <a:txBody>
                    <a:bodyPr/>
                    <a:lstStyle/>
                    <a:p>
                      <a:r>
                        <a:rPr lang="en-US"/>
                        <a:t>BUY</a:t>
                      </a:r>
                    </a:p>
                  </a:txBody>
                  <a:tcPr/>
                </a:tc>
                <a:tc>
                  <a:txBody>
                    <a:bodyPr/>
                    <a:lstStyle/>
                    <a:p>
                      <a:r>
                        <a:rPr lang="en-US" dirty="0"/>
                        <a:t>0%</a:t>
                      </a:r>
                    </a:p>
                  </a:txBody>
                  <a:tcPr/>
                </a:tc>
                <a:tc>
                  <a:txBody>
                    <a:bodyPr/>
                    <a:lstStyle/>
                    <a:p>
                      <a:r>
                        <a:rPr lang="en-US" dirty="0"/>
                        <a:t>2.21%</a:t>
                      </a:r>
                    </a:p>
                  </a:txBody>
                  <a:tcPr/>
                </a:tc>
                <a:extLst>
                  <a:ext uri="{0D108BD9-81ED-4DB2-BD59-A6C34878D82A}">
                    <a16:rowId xmlns:a16="http://schemas.microsoft.com/office/drawing/2014/main" val="4035027006"/>
                  </a:ext>
                </a:extLst>
              </a:tr>
              <a:tr h="370840">
                <a:tc>
                  <a:txBody>
                    <a:bodyPr/>
                    <a:lstStyle/>
                    <a:p>
                      <a:r>
                        <a:rPr lang="en-US"/>
                        <a:t>Kroger</a:t>
                      </a:r>
                    </a:p>
                  </a:txBody>
                  <a:tcPr/>
                </a:tc>
                <a:tc>
                  <a:txBody>
                    <a:bodyPr/>
                    <a:lstStyle/>
                    <a:p>
                      <a:r>
                        <a:rPr lang="en-US"/>
                        <a:t>$70.00</a:t>
                      </a:r>
                    </a:p>
                  </a:txBody>
                  <a:tcPr/>
                </a:tc>
                <a:tc>
                  <a:txBody>
                    <a:bodyPr/>
                    <a:lstStyle/>
                    <a:p>
                      <a:r>
                        <a:rPr lang="en-US"/>
                        <a:t>$74.50</a:t>
                      </a:r>
                    </a:p>
                  </a:txBody>
                  <a:tcPr/>
                </a:tc>
                <a:tc>
                  <a:txBody>
                    <a:bodyPr/>
                    <a:lstStyle/>
                    <a:p>
                      <a:r>
                        <a:rPr lang="en-US"/>
                        <a:t>6.00%</a:t>
                      </a:r>
                    </a:p>
                  </a:txBody>
                  <a:tcPr/>
                </a:tc>
                <a:tc>
                  <a:txBody>
                    <a:bodyPr/>
                    <a:lstStyle/>
                    <a:p>
                      <a:r>
                        <a:rPr lang="en-US"/>
                        <a:t>HOLD</a:t>
                      </a:r>
                    </a:p>
                  </a:txBody>
                  <a:tcPr/>
                </a:tc>
                <a:tc>
                  <a:txBody>
                    <a:bodyPr/>
                    <a:lstStyle/>
                    <a:p>
                      <a:r>
                        <a:rPr lang="en-US"/>
                        <a:t>1.67%</a:t>
                      </a:r>
                    </a:p>
                  </a:txBody>
                  <a:tcPr/>
                </a:tc>
                <a:tc>
                  <a:txBody>
                    <a:bodyPr/>
                    <a:lstStyle/>
                    <a:p>
                      <a:r>
                        <a:rPr lang="en-US"/>
                        <a:t>1.67%</a:t>
                      </a:r>
                    </a:p>
                  </a:txBody>
                  <a:tcPr/>
                </a:tc>
                <a:extLst>
                  <a:ext uri="{0D108BD9-81ED-4DB2-BD59-A6C34878D82A}">
                    <a16:rowId xmlns:a16="http://schemas.microsoft.com/office/drawing/2014/main" val="1971177099"/>
                  </a:ext>
                </a:extLst>
              </a:tr>
              <a:tr h="370840">
                <a:tc>
                  <a:txBody>
                    <a:bodyPr/>
                    <a:lstStyle/>
                    <a:p>
                      <a:r>
                        <a:rPr lang="en-US"/>
                        <a:t>Phillip-Morris</a:t>
                      </a:r>
                    </a:p>
                  </a:txBody>
                  <a:tcPr/>
                </a:tc>
                <a:tc>
                  <a:txBody>
                    <a:bodyPr/>
                    <a:lstStyle/>
                    <a:p>
                      <a:r>
                        <a:rPr lang="en-US"/>
                        <a:t>$179.9</a:t>
                      </a:r>
                    </a:p>
                  </a:txBody>
                  <a:tcPr/>
                </a:tc>
                <a:tc>
                  <a:txBody>
                    <a:bodyPr/>
                    <a:lstStyle/>
                    <a:p>
                      <a:r>
                        <a:rPr lang="en-US"/>
                        <a:t>$186.82</a:t>
                      </a:r>
                    </a:p>
                  </a:txBody>
                  <a:tcPr/>
                </a:tc>
                <a:tc>
                  <a:txBody>
                    <a:bodyPr/>
                    <a:lstStyle/>
                    <a:p>
                      <a:r>
                        <a:rPr lang="en-US"/>
                        <a:t>3.85%</a:t>
                      </a:r>
                    </a:p>
                  </a:txBody>
                  <a:tcPr/>
                </a:tc>
                <a:tc>
                  <a:txBody>
                    <a:bodyPr/>
                    <a:lstStyle/>
                    <a:p>
                      <a:r>
                        <a:rPr lang="en-US"/>
                        <a:t>HOLD</a:t>
                      </a:r>
                    </a:p>
                  </a:txBody>
                  <a:tcPr/>
                </a:tc>
                <a:tc>
                  <a:txBody>
                    <a:bodyPr/>
                    <a:lstStyle/>
                    <a:p>
                      <a:r>
                        <a:rPr lang="en-US"/>
                        <a:t>6.25%</a:t>
                      </a:r>
                    </a:p>
                  </a:txBody>
                  <a:tcPr/>
                </a:tc>
                <a:tc>
                  <a:txBody>
                    <a:bodyPr/>
                    <a:lstStyle/>
                    <a:p>
                      <a:r>
                        <a:rPr lang="en-US"/>
                        <a:t>6.25%</a:t>
                      </a:r>
                    </a:p>
                  </a:txBody>
                  <a:tcPr/>
                </a:tc>
                <a:extLst>
                  <a:ext uri="{0D108BD9-81ED-4DB2-BD59-A6C34878D82A}">
                    <a16:rowId xmlns:a16="http://schemas.microsoft.com/office/drawing/2014/main" val="218116061"/>
                  </a:ext>
                </a:extLst>
              </a:tr>
              <a:tr h="370840">
                <a:tc>
                  <a:txBody>
                    <a:bodyPr/>
                    <a:lstStyle/>
                    <a:p>
                      <a:r>
                        <a:rPr lang="en-US"/>
                        <a:t>Target</a:t>
                      </a:r>
                    </a:p>
                  </a:txBody>
                  <a:tcPr/>
                </a:tc>
                <a:tc>
                  <a:txBody>
                    <a:bodyPr/>
                    <a:lstStyle/>
                    <a:p>
                      <a:r>
                        <a:rPr lang="en-US"/>
                        <a:t>$102.01</a:t>
                      </a:r>
                    </a:p>
                  </a:txBody>
                  <a:tcPr/>
                </a:tc>
                <a:tc>
                  <a:txBody>
                    <a:bodyPr/>
                    <a:lstStyle/>
                    <a:p>
                      <a:r>
                        <a:rPr lang="en-US"/>
                        <a:t>$148.69</a:t>
                      </a:r>
                    </a:p>
                  </a:txBody>
                  <a:tcPr/>
                </a:tc>
                <a:tc>
                  <a:txBody>
                    <a:bodyPr/>
                    <a:lstStyle/>
                    <a:p>
                      <a:endParaRPr lang="en-US"/>
                    </a:p>
                  </a:txBody>
                  <a:tcPr/>
                </a:tc>
                <a:tc>
                  <a:txBody>
                    <a:bodyPr/>
                    <a:lstStyle/>
                    <a:p>
                      <a:r>
                        <a:rPr lang="en-US"/>
                        <a:t>Buy</a:t>
                      </a:r>
                    </a:p>
                  </a:txBody>
                  <a:tcPr/>
                </a:tc>
                <a:tc>
                  <a:txBody>
                    <a:bodyPr/>
                    <a:lstStyle/>
                    <a:p>
                      <a:r>
                        <a:rPr lang="en-US"/>
                        <a:t>0%</a:t>
                      </a:r>
                    </a:p>
                  </a:txBody>
                  <a:tcPr/>
                </a:tc>
                <a:tc>
                  <a:txBody>
                    <a:bodyPr/>
                    <a:lstStyle/>
                    <a:p>
                      <a:r>
                        <a:rPr lang="en-US"/>
                        <a:t>2.80%</a:t>
                      </a:r>
                    </a:p>
                  </a:txBody>
                  <a:tcPr/>
                </a:tc>
                <a:extLst>
                  <a:ext uri="{0D108BD9-81ED-4DB2-BD59-A6C34878D82A}">
                    <a16:rowId xmlns:a16="http://schemas.microsoft.com/office/drawing/2014/main" val="3191434037"/>
                  </a:ext>
                </a:extLst>
              </a:tr>
            </a:tbl>
          </a:graphicData>
        </a:graphic>
      </p:graphicFrame>
      <p:pic>
        <p:nvPicPr>
          <p:cNvPr id="5" name="Graphic 4">
            <a:extLst>
              <a:ext uri="{FF2B5EF4-FFF2-40B4-BE49-F238E27FC236}">
                <a16:creationId xmlns:a16="http://schemas.microsoft.com/office/drawing/2014/main" id="{384511D0-4393-575A-8BA8-9DCD40F428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19409" y="5074355"/>
            <a:ext cx="2754257" cy="626113"/>
          </a:xfrm>
          <a:prstGeom prst="rect">
            <a:avLst/>
          </a:prstGeom>
        </p:spPr>
      </p:pic>
      <p:pic>
        <p:nvPicPr>
          <p:cNvPr id="7" name="Content Placeholder 3" descr="Download Kroger vector logo (.EPS + .AI + .SVG) - Brandlogos.net">
            <a:extLst>
              <a:ext uri="{FF2B5EF4-FFF2-40B4-BE49-F238E27FC236}">
                <a16:creationId xmlns:a16="http://schemas.microsoft.com/office/drawing/2014/main" id="{A01D456F-521D-042E-6535-DF1DB76F18C2}"/>
              </a:ext>
            </a:extLst>
          </p:cNvPr>
          <p:cNvPicPr>
            <a:picLocks noChangeAspect="1"/>
          </p:cNvPicPr>
          <p:nvPr/>
        </p:nvPicPr>
        <p:blipFill>
          <a:blip r:embed="rId4"/>
          <a:srcRect l="7950" t="23529" r="7950" b="23529"/>
          <a:stretch>
            <a:fillRect/>
          </a:stretch>
        </p:blipFill>
        <p:spPr>
          <a:xfrm>
            <a:off x="3676305" y="4689751"/>
            <a:ext cx="2218659" cy="1396772"/>
          </a:xfrm>
          <a:prstGeom prst="rect">
            <a:avLst/>
          </a:prstGeom>
          <a:noFill/>
        </p:spPr>
      </p:pic>
      <p:pic>
        <p:nvPicPr>
          <p:cNvPr id="9" name="Picture 8" descr="A logo for a wine company&#10;&#10;AI-generated content may be incorrect.">
            <a:extLst>
              <a:ext uri="{FF2B5EF4-FFF2-40B4-BE49-F238E27FC236}">
                <a16:creationId xmlns:a16="http://schemas.microsoft.com/office/drawing/2014/main" id="{2A8618DF-1307-A001-52B3-B2FE1E1EF260}"/>
              </a:ext>
            </a:extLst>
          </p:cNvPr>
          <p:cNvPicPr/>
          <p:nvPr/>
        </p:nvPicPr>
        <p:blipFill>
          <a:blip r:embed="rId5" cstate="print">
            <a:extLst>
              <a:ext uri="{28A0092B-C50C-407E-A947-70E740481C1C}">
                <a14:useLocalDpi xmlns:a14="http://schemas.microsoft.com/office/drawing/2010/main" val="0"/>
              </a:ext>
            </a:extLst>
          </a:blip>
          <a:srcRect/>
          <a:stretch/>
        </p:blipFill>
        <p:spPr>
          <a:xfrm>
            <a:off x="683846" y="4962202"/>
            <a:ext cx="1824802" cy="835416"/>
          </a:xfrm>
          <a:prstGeom prst="rect">
            <a:avLst/>
          </a:prstGeom>
        </p:spPr>
      </p:pic>
      <p:pic>
        <p:nvPicPr>
          <p:cNvPr id="10" name="Picture 9" descr="Target Logo History">
            <a:extLst>
              <a:ext uri="{FF2B5EF4-FFF2-40B4-BE49-F238E27FC236}">
                <a16:creationId xmlns:a16="http://schemas.microsoft.com/office/drawing/2014/main" id="{CCACADFF-DB78-4CF6-0F5C-6EC443DEBA0A}"/>
              </a:ext>
            </a:extLst>
          </p:cNvPr>
          <p:cNvPicPr>
            <a:picLocks noChangeAspect="1"/>
          </p:cNvPicPr>
          <p:nvPr/>
        </p:nvPicPr>
        <p:blipFill>
          <a:blip r:embed="rId6"/>
          <a:stretch>
            <a:fillRect/>
          </a:stretch>
        </p:blipFill>
        <p:spPr>
          <a:xfrm>
            <a:off x="9572487" y="4689475"/>
            <a:ext cx="2213114" cy="1145485"/>
          </a:xfrm>
          <a:prstGeom prst="rect">
            <a:avLst/>
          </a:prstGeom>
        </p:spPr>
      </p:pic>
    </p:spTree>
    <p:extLst>
      <p:ext uri="{BB962C8B-B14F-4D97-AF65-F5344CB8AC3E}">
        <p14:creationId xmlns:p14="http://schemas.microsoft.com/office/powerpoint/2010/main" val="111104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F06E-40F1-D2A1-E1C2-549A00D3C6B6}"/>
              </a:ext>
            </a:extLst>
          </p:cNvPr>
          <p:cNvSpPr>
            <a:spLocks noGrp="1"/>
          </p:cNvSpPr>
          <p:nvPr>
            <p:ph type="title"/>
          </p:nvPr>
        </p:nvSpPr>
        <p:spPr>
          <a:xfrm>
            <a:off x="407759" y="365125"/>
            <a:ext cx="11387368" cy="620527"/>
          </a:xfrm>
        </p:spPr>
        <p:txBody>
          <a:bodyPr>
            <a:noAutofit/>
          </a:bodyPr>
          <a:lstStyle/>
          <a:p>
            <a:pPr algn="ctr"/>
            <a:r>
              <a:rPr lang="en-US" dirty="0"/>
              <a:t>Brown-Forman (BF/B) </a:t>
            </a:r>
          </a:p>
        </p:txBody>
      </p:sp>
      <p:sp>
        <p:nvSpPr>
          <p:cNvPr id="3" name="Content Placeholder 2">
            <a:extLst>
              <a:ext uri="{FF2B5EF4-FFF2-40B4-BE49-F238E27FC236}">
                <a16:creationId xmlns:a16="http://schemas.microsoft.com/office/drawing/2014/main" id="{C6C3B8A8-20DF-C3AA-C3C9-722A8069844C}"/>
              </a:ext>
            </a:extLst>
          </p:cNvPr>
          <p:cNvSpPr>
            <a:spLocks noGrp="1"/>
          </p:cNvSpPr>
          <p:nvPr>
            <p:ph idx="1"/>
          </p:nvPr>
        </p:nvSpPr>
        <p:spPr>
          <a:xfrm>
            <a:off x="407759" y="1576243"/>
            <a:ext cx="5243906" cy="4351338"/>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sz="2000" kern="0" dirty="0">
                <a:effectLst/>
                <a:latin typeface="Times New Roman" panose="02020603050405020304" pitchFamily="18" charset="0"/>
                <a:ea typeface="Times New Roman" panose="02020603050405020304" pitchFamily="18" charset="0"/>
              </a:rPr>
              <a:t>Brown-Forman is a leading global spirits company best known for </a:t>
            </a:r>
            <a:r>
              <a:rPr lang="en-US" sz="2000" b="1" kern="0" dirty="0">
                <a:effectLst/>
                <a:latin typeface="Times New Roman" panose="02020603050405020304" pitchFamily="18" charset="0"/>
                <a:ea typeface="Times New Roman" panose="02020603050405020304" pitchFamily="18" charset="0"/>
              </a:rPr>
              <a:t>Jack Daniel’s</a:t>
            </a:r>
            <a:r>
              <a:rPr lang="en-US" sz="2000" kern="0" dirty="0">
                <a:effectLst/>
                <a:latin typeface="Times New Roman" panose="02020603050405020304" pitchFamily="18" charset="0"/>
                <a:ea typeface="Times New Roman" panose="02020603050405020304" pitchFamily="18" charset="0"/>
              </a:rPr>
              <a:t>, one of the world’s top-selling whiskey brands.</a:t>
            </a:r>
          </a:p>
          <a:p>
            <a:pPr marL="342900" indent="-342900">
              <a:buFont typeface="Arial" panose="020B0604020202020204" pitchFamily="34" charset="0"/>
              <a:buChar char="•"/>
            </a:pPr>
            <a:r>
              <a:rPr lang="en-US" sz="2000" kern="0" dirty="0">
                <a:effectLst/>
                <a:latin typeface="Times New Roman" panose="02020603050405020304" pitchFamily="18" charset="0"/>
                <a:ea typeface="Times New Roman" panose="02020603050405020304" pitchFamily="18" charset="0"/>
              </a:rPr>
              <a:t> The company owns a portfolio of premium brands including </a:t>
            </a:r>
            <a:r>
              <a:rPr lang="en-US" sz="2000" b="1" kern="0" dirty="0">
                <a:effectLst/>
                <a:latin typeface="Times New Roman" panose="02020603050405020304" pitchFamily="18" charset="0"/>
                <a:ea typeface="Times New Roman" panose="02020603050405020304" pitchFamily="18" charset="0"/>
              </a:rPr>
              <a:t>Woodford Reserve</a:t>
            </a:r>
            <a:r>
              <a:rPr lang="en-US" sz="2000" kern="0" dirty="0">
                <a:effectLst/>
                <a:latin typeface="Times New Roman" panose="02020603050405020304" pitchFamily="18" charset="0"/>
                <a:ea typeface="Times New Roman" panose="02020603050405020304" pitchFamily="18" charset="0"/>
              </a:rPr>
              <a:t>, </a:t>
            </a:r>
            <a:r>
              <a:rPr lang="en-US" sz="2000" b="1" kern="0" dirty="0">
                <a:effectLst/>
                <a:latin typeface="Times New Roman" panose="02020603050405020304" pitchFamily="18" charset="0"/>
                <a:ea typeface="Times New Roman" panose="02020603050405020304" pitchFamily="18" charset="0"/>
              </a:rPr>
              <a:t>Old Forester </a:t>
            </a:r>
            <a:r>
              <a:rPr lang="en-US" sz="2000" kern="0" dirty="0">
                <a:effectLst/>
                <a:latin typeface="Times New Roman" panose="02020603050405020304" pitchFamily="18" charset="0"/>
                <a:ea typeface="Times New Roman" panose="02020603050405020304" pitchFamily="18" charset="0"/>
              </a:rPr>
              <a:t>and more. </a:t>
            </a:r>
          </a:p>
          <a:p>
            <a:pPr marL="342900" indent="-3429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With</a:t>
            </a:r>
            <a:r>
              <a:rPr lang="en-US" sz="2000" dirty="0">
                <a:effectLst/>
                <a:latin typeface="Times New Roman" panose="02020603050405020304" pitchFamily="18" charset="0"/>
                <a:ea typeface="Times New Roman" panose="02020603050405020304" pitchFamily="18" charset="0"/>
              </a:rPr>
              <a:t> operations in over </a:t>
            </a:r>
            <a:r>
              <a:rPr lang="en-US" sz="2000" b="1" dirty="0">
                <a:effectLst/>
                <a:latin typeface="Times New Roman" panose="02020603050405020304" pitchFamily="18" charset="0"/>
                <a:ea typeface="Times New Roman" panose="02020603050405020304" pitchFamily="18" charset="0"/>
              </a:rPr>
              <a:t>170 </a:t>
            </a:r>
            <a:r>
              <a:rPr lang="en-US" sz="2000" dirty="0">
                <a:effectLst/>
                <a:latin typeface="Times New Roman" panose="02020603050405020304" pitchFamily="18" charset="0"/>
                <a:ea typeface="Times New Roman" panose="02020603050405020304" pitchFamily="18" charset="0"/>
              </a:rPr>
              <a:t>countries, Brown-Forman generates more than half of its revenue internationally and focuses on long-term growth.</a:t>
            </a:r>
          </a:p>
          <a:p>
            <a:pPr marL="342900" indent="-342900">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Owner of </a:t>
            </a:r>
          </a:p>
          <a:p>
            <a:pPr marL="1028700" lvl="1" indent="-342900"/>
            <a:r>
              <a:rPr lang="en-US" sz="1800" dirty="0">
                <a:effectLst/>
                <a:latin typeface="Times New Roman" panose="02020603050405020304" pitchFamily="18" charset="0"/>
                <a:ea typeface="Times New Roman" panose="02020603050405020304" pitchFamily="18" charset="0"/>
              </a:rPr>
              <a:t>#1 American Whiskey </a:t>
            </a:r>
          </a:p>
          <a:p>
            <a:pPr marL="1028700" lvl="1" indent="-342900"/>
            <a:r>
              <a:rPr lang="en-US" sz="1800" dirty="0">
                <a:effectLst/>
                <a:latin typeface="Times New Roman" panose="02020603050405020304" pitchFamily="18" charset="0"/>
                <a:ea typeface="Times New Roman" panose="02020603050405020304" pitchFamily="18" charset="0"/>
              </a:rPr>
              <a:t>#1 Super-Premium American Whiskey </a:t>
            </a:r>
          </a:p>
          <a:p>
            <a:pPr marL="1028700" lvl="1" indent="-342900"/>
            <a:r>
              <a:rPr lang="en-US" sz="1800" dirty="0">
                <a:latin typeface="Times New Roman" panose="02020603050405020304" pitchFamily="18" charset="0"/>
                <a:ea typeface="Times New Roman" panose="02020603050405020304" pitchFamily="18" charset="0"/>
              </a:rPr>
              <a:t>#1 RTD in Mexico</a:t>
            </a:r>
          </a:p>
          <a:p>
            <a:pPr marL="1028700" lvl="1" indent="-342900"/>
            <a:r>
              <a:rPr lang="en-US" sz="1800" dirty="0">
                <a:effectLst/>
                <a:latin typeface="Times New Roman" panose="02020603050405020304" pitchFamily="18" charset="0"/>
                <a:ea typeface="Times New Roman" panose="02020603050405020304" pitchFamily="18" charset="0"/>
              </a:rPr>
              <a:t>3</a:t>
            </a:r>
            <a:r>
              <a:rPr lang="en-US" sz="1800" baseline="30000" dirty="0">
                <a:effectLst/>
                <a:latin typeface="Times New Roman" panose="02020603050405020304" pitchFamily="18" charset="0"/>
                <a:ea typeface="Times New Roman" panose="02020603050405020304" pitchFamily="18" charset="0"/>
              </a:rPr>
              <a:t>rd</a:t>
            </a:r>
            <a:r>
              <a:rPr lang="en-US" sz="1800" dirty="0">
                <a:effectLst/>
                <a:latin typeface="Times New Roman" panose="02020603050405020304" pitchFamily="18" charset="0"/>
                <a:ea typeface="Times New Roman" panose="02020603050405020304" pitchFamily="18" charset="0"/>
              </a:rPr>
              <a:t> largest Super </a:t>
            </a:r>
            <a:r>
              <a:rPr lang="en-US" sz="1800" dirty="0">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remium+ Rum</a:t>
            </a:r>
          </a:p>
          <a:p>
            <a:pPr marL="342900" indent="-34290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A39566CB-5B4E-689B-9C05-B68690C3E4DA}"/>
              </a:ext>
            </a:extLst>
          </p:cNvPr>
          <p:cNvPicPr/>
          <p:nvPr/>
        </p:nvPicPr>
        <p:blipFill>
          <a:blip r:embed="rId2" cstate="print">
            <a:extLst>
              <a:ext uri="{28A0092B-C50C-407E-A947-70E740481C1C}">
                <a14:useLocalDpi xmlns:a14="http://schemas.microsoft.com/office/drawing/2010/main" val="0"/>
              </a:ext>
            </a:extLst>
          </a:blip>
          <a:srcRect/>
          <a:stretch/>
        </p:blipFill>
        <p:spPr>
          <a:xfrm>
            <a:off x="407759" y="257680"/>
            <a:ext cx="1824802" cy="835416"/>
          </a:xfrm>
          <a:prstGeom prst="rect">
            <a:avLst/>
          </a:prstGeom>
        </p:spPr>
      </p:pic>
      <p:graphicFrame>
        <p:nvGraphicFramePr>
          <p:cNvPr id="5" name="Table 4">
            <a:extLst>
              <a:ext uri="{FF2B5EF4-FFF2-40B4-BE49-F238E27FC236}">
                <a16:creationId xmlns:a16="http://schemas.microsoft.com/office/drawing/2014/main" id="{A4B0B530-3F40-A38F-26C5-AD6F30A46C92}"/>
              </a:ext>
            </a:extLst>
          </p:cNvPr>
          <p:cNvGraphicFramePr>
            <a:graphicFrameLocks noGrp="1"/>
          </p:cNvGraphicFramePr>
          <p:nvPr>
            <p:extLst>
              <p:ext uri="{D42A27DB-BD31-4B8C-83A1-F6EECF244321}">
                <p14:modId xmlns:p14="http://schemas.microsoft.com/office/powerpoint/2010/main" val="3639257553"/>
              </p:ext>
            </p:extLst>
          </p:nvPr>
        </p:nvGraphicFramePr>
        <p:xfrm>
          <a:off x="6630390" y="1576243"/>
          <a:ext cx="4762005" cy="2787732"/>
        </p:xfrm>
        <a:graphic>
          <a:graphicData uri="http://schemas.openxmlformats.org/drawingml/2006/table">
            <a:tbl>
              <a:tblPr firstRow="1" firstCol="1" bandRow="1">
                <a:tableStyleId>{5C22544A-7EE6-4342-B048-85BDC9FD1C3A}</a:tableStyleId>
              </a:tblPr>
              <a:tblGrid>
                <a:gridCol w="2914827">
                  <a:extLst>
                    <a:ext uri="{9D8B030D-6E8A-4147-A177-3AD203B41FA5}">
                      <a16:colId xmlns:a16="http://schemas.microsoft.com/office/drawing/2014/main" val="1282286917"/>
                    </a:ext>
                  </a:extLst>
                </a:gridCol>
                <a:gridCol w="1847178">
                  <a:extLst>
                    <a:ext uri="{9D8B030D-6E8A-4147-A177-3AD203B41FA5}">
                      <a16:colId xmlns:a16="http://schemas.microsoft.com/office/drawing/2014/main" val="4079348399"/>
                    </a:ext>
                  </a:extLst>
                </a:gridCol>
              </a:tblGrid>
              <a:tr h="331306">
                <a:tc>
                  <a:txBody>
                    <a:bodyPr/>
                    <a:lstStyle/>
                    <a:p>
                      <a:pPr marL="21590" marR="0" algn="l">
                        <a:lnSpc>
                          <a:spcPct val="107000"/>
                        </a:lnSpc>
                        <a:spcBef>
                          <a:spcPts val="0"/>
                        </a:spcBef>
                        <a:spcAft>
                          <a:spcPts val="0"/>
                        </a:spcAft>
                      </a:pPr>
                      <a:r>
                        <a:rPr lang="en-US" sz="2000" kern="100">
                          <a:effectLst/>
                        </a:rPr>
                        <a:t>Market Cap</a:t>
                      </a:r>
                      <a:endParaRPr lang="en-US" sz="20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1905" algn="r">
                        <a:lnSpc>
                          <a:spcPct val="107000"/>
                        </a:lnSpc>
                        <a:spcBef>
                          <a:spcPts val="0"/>
                        </a:spcBef>
                        <a:spcAft>
                          <a:spcPts val="0"/>
                        </a:spcAft>
                      </a:pPr>
                      <a:r>
                        <a:rPr lang="en-US" sz="2000" kern="100">
                          <a:effectLst/>
                        </a:rPr>
                        <a:t>12.27B</a:t>
                      </a:r>
                      <a:endParaRPr lang="en-US" sz="2000" kern="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189611"/>
                  </a:ext>
                </a:extLst>
              </a:tr>
              <a:tr h="439443">
                <a:tc>
                  <a:txBody>
                    <a:bodyPr/>
                    <a:lstStyle/>
                    <a:p>
                      <a:pPr marL="21590" marR="0" algn="l">
                        <a:lnSpc>
                          <a:spcPct val="107000"/>
                        </a:lnSpc>
                        <a:spcBef>
                          <a:spcPts val="0"/>
                        </a:spcBef>
                        <a:spcAft>
                          <a:spcPts val="0"/>
                        </a:spcAft>
                      </a:pPr>
                      <a:r>
                        <a:rPr lang="en-US" sz="2000" kern="100">
                          <a:effectLst/>
                        </a:rPr>
                        <a:t>Current Price</a:t>
                      </a:r>
                      <a:endParaRPr lang="en-US" sz="20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1905" algn="r">
                        <a:lnSpc>
                          <a:spcPct val="107000"/>
                        </a:lnSpc>
                        <a:spcBef>
                          <a:spcPts val="0"/>
                        </a:spcBef>
                        <a:spcAft>
                          <a:spcPts val="0"/>
                        </a:spcAft>
                      </a:pPr>
                      <a:r>
                        <a:rPr lang="en-US" sz="2000" kern="100">
                          <a:effectLst/>
                        </a:rPr>
                        <a:t>$28.47</a:t>
                      </a:r>
                      <a:endParaRPr lang="en-US" sz="2000" kern="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21373996"/>
                  </a:ext>
                </a:extLst>
              </a:tr>
              <a:tr h="575138">
                <a:tc>
                  <a:txBody>
                    <a:bodyPr/>
                    <a:lstStyle/>
                    <a:p>
                      <a:pPr marL="21590" marR="0" algn="l">
                        <a:lnSpc>
                          <a:spcPct val="107000"/>
                        </a:lnSpc>
                        <a:spcBef>
                          <a:spcPts val="0"/>
                        </a:spcBef>
                        <a:spcAft>
                          <a:spcPts val="0"/>
                        </a:spcAft>
                      </a:pPr>
                      <a:r>
                        <a:rPr lang="en-US" sz="2000" kern="100" dirty="0">
                          <a:effectLst/>
                        </a:rPr>
                        <a:t>Target Price</a:t>
                      </a:r>
                      <a:endParaRPr lang="en-US" sz="20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10160" algn="r">
                        <a:lnSpc>
                          <a:spcPct val="107000"/>
                        </a:lnSpc>
                        <a:spcBef>
                          <a:spcPts val="0"/>
                        </a:spcBef>
                        <a:spcAft>
                          <a:spcPts val="0"/>
                        </a:spcAft>
                      </a:pPr>
                      <a:r>
                        <a:rPr lang="en-US" sz="2000" kern="100">
                          <a:effectLst/>
                        </a:rPr>
                        <a:t>$34.51</a:t>
                      </a:r>
                      <a:endParaRPr lang="en-US" sz="2000" kern="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2769077"/>
                  </a:ext>
                </a:extLst>
              </a:tr>
              <a:tr h="439443">
                <a:tc>
                  <a:txBody>
                    <a:bodyPr/>
                    <a:lstStyle/>
                    <a:p>
                      <a:pPr marL="21590" marR="0" algn="l">
                        <a:lnSpc>
                          <a:spcPct val="107000"/>
                        </a:lnSpc>
                        <a:spcBef>
                          <a:spcPts val="0"/>
                        </a:spcBef>
                        <a:spcAft>
                          <a:spcPts val="0"/>
                        </a:spcAft>
                      </a:pPr>
                      <a:r>
                        <a:rPr lang="en-US" sz="2000" kern="100">
                          <a:effectLst/>
                        </a:rPr>
                        <a:t>Dividend Yield</a:t>
                      </a:r>
                      <a:endParaRPr lang="en-US" sz="20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10160" algn="r">
                        <a:lnSpc>
                          <a:spcPct val="107000"/>
                        </a:lnSpc>
                        <a:spcBef>
                          <a:spcPts val="0"/>
                        </a:spcBef>
                        <a:spcAft>
                          <a:spcPts val="0"/>
                        </a:spcAft>
                      </a:pPr>
                      <a:r>
                        <a:rPr lang="en-US" sz="2000" kern="100">
                          <a:effectLst/>
                        </a:rPr>
                        <a:t>3.53%</a:t>
                      </a:r>
                      <a:endParaRPr lang="en-US" sz="2000" kern="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99166645"/>
                  </a:ext>
                </a:extLst>
              </a:tr>
              <a:tr h="475280">
                <a:tc>
                  <a:txBody>
                    <a:bodyPr/>
                    <a:lstStyle/>
                    <a:p>
                      <a:pPr marL="21590" marR="0" algn="l">
                        <a:lnSpc>
                          <a:spcPct val="107000"/>
                        </a:lnSpc>
                        <a:spcBef>
                          <a:spcPts val="0"/>
                        </a:spcBef>
                        <a:spcAft>
                          <a:spcPts val="0"/>
                        </a:spcAft>
                      </a:pPr>
                      <a:r>
                        <a:rPr lang="en-US" sz="2000" kern="100">
                          <a:effectLst/>
                        </a:rPr>
                        <a:t>Total Projected Return</a:t>
                      </a:r>
                      <a:endParaRPr lang="en-US" sz="20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1905" algn="r">
                        <a:lnSpc>
                          <a:spcPct val="107000"/>
                        </a:lnSpc>
                        <a:spcBef>
                          <a:spcPts val="0"/>
                        </a:spcBef>
                        <a:spcAft>
                          <a:spcPts val="0"/>
                        </a:spcAft>
                      </a:pPr>
                      <a:r>
                        <a:rPr lang="en-US" sz="2000" kern="100">
                          <a:effectLst/>
                        </a:rPr>
                        <a:t>27.8%</a:t>
                      </a:r>
                      <a:endParaRPr lang="en-US" sz="2000" kern="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409676"/>
                  </a:ext>
                </a:extLst>
              </a:tr>
              <a:tr h="527122">
                <a:tc>
                  <a:txBody>
                    <a:bodyPr/>
                    <a:lstStyle/>
                    <a:p>
                      <a:pPr marL="21590" marR="0" algn="just">
                        <a:lnSpc>
                          <a:spcPct val="107000"/>
                        </a:lnSpc>
                        <a:spcBef>
                          <a:spcPts val="0"/>
                        </a:spcBef>
                        <a:spcAft>
                          <a:spcPts val="0"/>
                        </a:spcAft>
                      </a:pPr>
                      <a:r>
                        <a:rPr lang="en-US" sz="2000" kern="100">
                          <a:effectLst/>
                        </a:rPr>
                        <a:t>52-week Range</a:t>
                      </a:r>
                      <a:endParaRPr lang="en-US" sz="20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1905" algn="r">
                        <a:lnSpc>
                          <a:spcPct val="107000"/>
                        </a:lnSpc>
                        <a:spcBef>
                          <a:spcPts val="0"/>
                        </a:spcBef>
                        <a:spcAft>
                          <a:spcPts val="0"/>
                        </a:spcAft>
                      </a:pPr>
                      <a:r>
                        <a:rPr lang="en-US" sz="2000" kern="100" dirty="0">
                          <a:effectLst/>
                        </a:rPr>
                        <a:t>25.53 - 49.89</a:t>
                      </a:r>
                      <a:endParaRPr lang="en-US" sz="20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85310440"/>
                  </a:ext>
                </a:extLst>
              </a:tr>
            </a:tbl>
          </a:graphicData>
        </a:graphic>
      </p:graphicFrame>
      <p:pic>
        <p:nvPicPr>
          <p:cNvPr id="2052" name="Picture 4" descr="Jack Daniel's is a brand of Tennessee whiskey 54315055 PNG">
            <a:extLst>
              <a:ext uri="{FF2B5EF4-FFF2-40B4-BE49-F238E27FC236}">
                <a16:creationId xmlns:a16="http://schemas.microsoft.com/office/drawing/2014/main" id="{71F96404-A788-A3AD-7C58-AAAC2BB09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939" y="4363975"/>
            <a:ext cx="1232073" cy="23001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odford Reserve Kentucky Straight Rye Whiskey NV 750 ml.">
            <a:extLst>
              <a:ext uri="{FF2B5EF4-FFF2-40B4-BE49-F238E27FC236}">
                <a16:creationId xmlns:a16="http://schemas.microsoft.com/office/drawing/2014/main" id="{CB7EDF0B-C507-1481-4A44-9E11C0058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870" y="4379025"/>
            <a:ext cx="1056925" cy="21138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ew Mix Logo PNG Vector (CDR) Free Download">
            <a:extLst>
              <a:ext uri="{FF2B5EF4-FFF2-40B4-BE49-F238E27FC236}">
                <a16:creationId xmlns:a16="http://schemas.microsoft.com/office/drawing/2014/main" id="{D0BE9CBD-B1D8-C548-636A-507A766D0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7140" y="4376077"/>
            <a:ext cx="1474336" cy="14743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remium Sipping Rum | Diplomático Rum">
            <a:extLst>
              <a:ext uri="{FF2B5EF4-FFF2-40B4-BE49-F238E27FC236}">
                <a16:creationId xmlns:a16="http://schemas.microsoft.com/office/drawing/2014/main" id="{B6B0F146-B90D-6AD4-BE21-E096E33757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0129" y="4379026"/>
            <a:ext cx="1094112" cy="211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7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CE3D-B4AF-4457-C1F0-2B4A936E2F8A}"/>
              </a:ext>
            </a:extLst>
          </p:cNvPr>
          <p:cNvSpPr>
            <a:spLocks noGrp="1"/>
          </p:cNvSpPr>
          <p:nvPr>
            <p:ph type="title"/>
          </p:nvPr>
        </p:nvSpPr>
        <p:spPr>
          <a:xfrm>
            <a:off x="407759" y="365126"/>
            <a:ext cx="11387368" cy="774906"/>
          </a:xfrm>
        </p:spPr>
        <p:txBody>
          <a:bodyPr/>
          <a:lstStyle/>
          <a:p>
            <a:pPr algn="ctr"/>
            <a:r>
              <a:rPr lang="en-US" dirty="0"/>
              <a:t>Company Breakdown</a:t>
            </a:r>
          </a:p>
        </p:txBody>
      </p:sp>
      <p:sp>
        <p:nvSpPr>
          <p:cNvPr id="3" name="Content Placeholder 2">
            <a:extLst>
              <a:ext uri="{FF2B5EF4-FFF2-40B4-BE49-F238E27FC236}">
                <a16:creationId xmlns:a16="http://schemas.microsoft.com/office/drawing/2014/main" id="{73002F54-0D39-FFAB-42B0-E90848B3131B}"/>
              </a:ext>
            </a:extLst>
          </p:cNvPr>
          <p:cNvSpPr>
            <a:spLocks noGrp="1"/>
          </p:cNvSpPr>
          <p:nvPr>
            <p:ph idx="1"/>
          </p:nvPr>
        </p:nvSpPr>
        <p:spPr>
          <a:xfrm>
            <a:off x="407759" y="1253331"/>
            <a:ext cx="5688241" cy="4351338"/>
          </a:xfrm>
        </p:spPr>
        <p:txBody>
          <a:bodyPr vert="horz" lIns="91440" tIns="45720" rIns="91440" bIns="45720" rtlCol="0" anchor="t">
            <a:normAutofit fontScale="25000" lnSpcReduction="20000"/>
          </a:bodyPr>
          <a:lstStyle/>
          <a:p>
            <a:pPr>
              <a:lnSpc>
                <a:spcPct val="170000"/>
              </a:lnSpc>
            </a:pPr>
            <a:r>
              <a:rPr lang="en-US" sz="8800" b="1">
                <a:latin typeface="Buckeye Sans 2"/>
              </a:rPr>
              <a:t>Business &amp; Market Overview</a:t>
            </a:r>
          </a:p>
          <a:p>
            <a:pPr marL="342900" indent="-342900">
              <a:lnSpc>
                <a:spcPct val="170000"/>
              </a:lnSpc>
              <a:buFont typeface="Arial" panose="020B0604020202020204" pitchFamily="34" charset="0"/>
              <a:buChar char="•"/>
            </a:pPr>
            <a:r>
              <a:rPr lang="en-US" sz="7600">
                <a:latin typeface="Times New Roman"/>
                <a:cs typeface="Times New Roman"/>
              </a:rPr>
              <a:t>Whiskey: 71% of Revenue</a:t>
            </a:r>
          </a:p>
          <a:p>
            <a:pPr marL="342900" indent="-342900">
              <a:lnSpc>
                <a:spcPct val="120000"/>
              </a:lnSpc>
              <a:buFont typeface="Arial" panose="020B0604020202020204" pitchFamily="34" charset="0"/>
              <a:buChar char="•"/>
            </a:pPr>
            <a:r>
              <a:rPr lang="en-US" sz="7600">
                <a:latin typeface="Times New Roman"/>
                <a:cs typeface="Times New Roman"/>
              </a:rPr>
              <a:t>Ready-To-Drink (RTD): 12%</a:t>
            </a:r>
          </a:p>
          <a:p>
            <a:pPr marL="342900" indent="-342900">
              <a:lnSpc>
                <a:spcPct val="120000"/>
              </a:lnSpc>
              <a:buFont typeface="Arial" panose="020B0604020202020204" pitchFamily="34" charset="0"/>
              <a:buChar char="•"/>
            </a:pPr>
            <a:r>
              <a:rPr lang="en-US" sz="7600">
                <a:latin typeface="Times New Roman"/>
                <a:cs typeface="Times New Roman"/>
              </a:rPr>
              <a:t>Tequila: 7% of Revenue</a:t>
            </a:r>
          </a:p>
          <a:p>
            <a:pPr marL="342900" indent="-342900">
              <a:lnSpc>
                <a:spcPct val="120000"/>
              </a:lnSpc>
              <a:buFont typeface="Arial" panose="020B0604020202020204" pitchFamily="34" charset="0"/>
              <a:buChar char="•"/>
            </a:pPr>
            <a:r>
              <a:rPr lang="en-US" sz="7600">
                <a:latin typeface="Times New Roman"/>
                <a:cs typeface="Times New Roman"/>
              </a:rPr>
              <a:t>Rest-Of-Portfolio: 10%</a:t>
            </a:r>
          </a:p>
          <a:p>
            <a:pPr marL="1028700" lvl="1" indent="-342900">
              <a:lnSpc>
                <a:spcPct val="120000"/>
              </a:lnSpc>
            </a:pPr>
            <a:r>
              <a:rPr lang="en-US" sz="7600">
                <a:latin typeface="Times New Roman"/>
                <a:cs typeface="Times New Roman"/>
              </a:rPr>
              <a:t>This section includes Rum, Gin, Champagne, Brandy, and Wine Segments </a:t>
            </a:r>
          </a:p>
          <a:p>
            <a:pPr marL="342900" indent="-342900">
              <a:lnSpc>
                <a:spcPct val="120000"/>
              </a:lnSpc>
              <a:buFont typeface="Arial" panose="020B0604020202020204" pitchFamily="34" charset="0"/>
              <a:buChar char="•"/>
            </a:pPr>
            <a:r>
              <a:rPr lang="en-US" sz="7600">
                <a:latin typeface="Times New Roman"/>
                <a:cs typeface="Times New Roman"/>
              </a:rPr>
              <a:t>Approximately 16.8% of Brown-Forman’s market share was accounted by the sales of Jack Daniels alone, leaving 6.9% to rest of whiskey portfolio</a:t>
            </a:r>
          </a:p>
          <a:p>
            <a:pPr marL="342900" indent="-342900">
              <a:buFont typeface="Arial" panose="020B0604020202020204" pitchFamily="34" charset="0"/>
              <a:buChar char="•"/>
            </a:pPr>
            <a:endParaRPr lang="en-US" sz="1900" dirty="0"/>
          </a:p>
          <a:p>
            <a:endParaRPr lang="en-US" sz="1900" dirty="0"/>
          </a:p>
          <a:p>
            <a:pPr lvl="1" indent="0">
              <a:buNone/>
            </a:pPr>
            <a:r>
              <a:rPr lang="en-US" sz="1900">
                <a:latin typeface="Buckeye Sans 2"/>
              </a:rPr>
              <a:t> </a:t>
            </a:r>
          </a:p>
          <a:p>
            <a:pPr marL="342900" indent="-342900">
              <a:buFont typeface="Arial" panose="020B0604020202020204" pitchFamily="34" charset="0"/>
              <a:buChar char="•"/>
            </a:pPr>
            <a:endParaRPr lang="en-US" dirty="0"/>
          </a:p>
        </p:txBody>
      </p:sp>
      <p:graphicFrame>
        <p:nvGraphicFramePr>
          <p:cNvPr id="4" name="Chart 3">
            <a:extLst>
              <a:ext uri="{FF2B5EF4-FFF2-40B4-BE49-F238E27FC236}">
                <a16:creationId xmlns:a16="http://schemas.microsoft.com/office/drawing/2014/main" id="{C7041BBF-A0CE-8611-1473-948EFF1DEA10}"/>
              </a:ext>
            </a:extLst>
          </p:cNvPr>
          <p:cNvGraphicFramePr/>
          <p:nvPr>
            <p:extLst>
              <p:ext uri="{D42A27DB-BD31-4B8C-83A1-F6EECF244321}">
                <p14:modId xmlns:p14="http://schemas.microsoft.com/office/powerpoint/2010/main" val="2189945724"/>
              </p:ext>
            </p:extLst>
          </p:nvPr>
        </p:nvGraphicFramePr>
        <p:xfrm>
          <a:off x="4483128" y="1151620"/>
          <a:ext cx="2656016" cy="19241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0AA7AC8-6DCE-C68A-0353-D53B756DE814}"/>
              </a:ext>
            </a:extLst>
          </p:cNvPr>
          <p:cNvGraphicFramePr/>
          <p:nvPr>
            <p:extLst>
              <p:ext uri="{D42A27DB-BD31-4B8C-83A1-F6EECF244321}">
                <p14:modId xmlns:p14="http://schemas.microsoft.com/office/powerpoint/2010/main" val="3185906419"/>
              </p:ext>
            </p:extLst>
          </p:nvPr>
        </p:nvGraphicFramePr>
        <p:xfrm>
          <a:off x="6982691" y="1170205"/>
          <a:ext cx="4812437" cy="521015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BB9F1EBF-512B-84E3-149A-DFA921147BEE}"/>
              </a:ext>
            </a:extLst>
          </p:cNvPr>
          <p:cNvPicPr/>
          <p:nvPr/>
        </p:nvPicPr>
        <p:blipFill>
          <a:blip r:embed="rId4" cstate="print">
            <a:extLst>
              <a:ext uri="{28A0092B-C50C-407E-A947-70E740481C1C}">
                <a14:useLocalDpi xmlns:a14="http://schemas.microsoft.com/office/drawing/2010/main" val="0"/>
              </a:ext>
            </a:extLst>
          </a:blip>
          <a:srcRect/>
          <a:stretch/>
        </p:blipFill>
        <p:spPr>
          <a:xfrm>
            <a:off x="407759" y="257680"/>
            <a:ext cx="1824802" cy="835416"/>
          </a:xfrm>
          <a:prstGeom prst="rect">
            <a:avLst/>
          </a:prstGeom>
        </p:spPr>
      </p:pic>
    </p:spTree>
    <p:extLst>
      <p:ext uri="{BB962C8B-B14F-4D97-AF65-F5344CB8AC3E}">
        <p14:creationId xmlns:p14="http://schemas.microsoft.com/office/powerpoint/2010/main" val="370106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637B5-881A-ADAF-2066-09C7CF03A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EBDF7-6957-7E71-F4A0-E174C7BE642F}"/>
              </a:ext>
            </a:extLst>
          </p:cNvPr>
          <p:cNvSpPr>
            <a:spLocks noGrp="1"/>
          </p:cNvSpPr>
          <p:nvPr>
            <p:ph type="title"/>
          </p:nvPr>
        </p:nvSpPr>
        <p:spPr>
          <a:xfrm>
            <a:off x="407759" y="365126"/>
            <a:ext cx="11387368" cy="774906"/>
          </a:xfrm>
        </p:spPr>
        <p:txBody>
          <a:bodyPr/>
          <a:lstStyle/>
          <a:p>
            <a:pPr algn="ctr"/>
            <a:r>
              <a:rPr lang="en-US" dirty="0"/>
              <a:t>Business analysis</a:t>
            </a:r>
          </a:p>
        </p:txBody>
      </p:sp>
      <p:sp>
        <p:nvSpPr>
          <p:cNvPr id="3" name="Content Placeholder 2">
            <a:extLst>
              <a:ext uri="{FF2B5EF4-FFF2-40B4-BE49-F238E27FC236}">
                <a16:creationId xmlns:a16="http://schemas.microsoft.com/office/drawing/2014/main" id="{BDF9829D-7B1A-D186-C817-A16C9256AEC8}"/>
              </a:ext>
            </a:extLst>
          </p:cNvPr>
          <p:cNvSpPr>
            <a:spLocks noGrp="1"/>
          </p:cNvSpPr>
          <p:nvPr>
            <p:ph idx="1"/>
          </p:nvPr>
        </p:nvSpPr>
        <p:spPr>
          <a:xfrm>
            <a:off x="407759" y="1253331"/>
            <a:ext cx="5688241" cy="4351338"/>
          </a:xfrm>
        </p:spPr>
        <p:txBody>
          <a:bodyPr>
            <a:normAutofit/>
          </a:bodyPr>
          <a:lstStyle/>
          <a:p>
            <a:pPr marL="342900" indent="-342900">
              <a:buFont typeface="Arial" panose="020B0604020202020204" pitchFamily="34" charset="0"/>
              <a:buChar char="•"/>
            </a:pPr>
            <a:endParaRPr lang="en-US" sz="1900" dirty="0"/>
          </a:p>
          <a:p>
            <a:endParaRPr lang="en-US" sz="1900" dirty="0"/>
          </a:p>
          <a:p>
            <a:pPr lvl="1" indent="0">
              <a:buNone/>
            </a:pPr>
            <a:r>
              <a:rPr lang="en-US" sz="1900" dirty="0"/>
              <a:t> </a:t>
            </a:r>
          </a:p>
          <a:p>
            <a:pPr marL="342900"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3CC4D915-5592-AAE0-22AE-4C224624DC52}"/>
              </a:ext>
            </a:extLst>
          </p:cNvPr>
          <p:cNvPicPr/>
          <p:nvPr/>
        </p:nvPicPr>
        <p:blipFill>
          <a:blip r:embed="rId2" cstate="print">
            <a:extLst>
              <a:ext uri="{28A0092B-C50C-407E-A947-70E740481C1C}">
                <a14:useLocalDpi xmlns:a14="http://schemas.microsoft.com/office/drawing/2010/main" val="0"/>
              </a:ext>
            </a:extLst>
          </a:blip>
          <a:srcRect/>
          <a:stretch/>
        </p:blipFill>
        <p:spPr>
          <a:xfrm>
            <a:off x="407759" y="257680"/>
            <a:ext cx="1824802" cy="835416"/>
          </a:xfrm>
          <a:prstGeom prst="rect">
            <a:avLst/>
          </a:prstGeom>
        </p:spPr>
      </p:pic>
      <p:sp>
        <p:nvSpPr>
          <p:cNvPr id="9" name="TextBox 8">
            <a:extLst>
              <a:ext uri="{FF2B5EF4-FFF2-40B4-BE49-F238E27FC236}">
                <a16:creationId xmlns:a16="http://schemas.microsoft.com/office/drawing/2014/main" id="{6FF6A9F6-CEE8-F3C1-D602-C9F07C05AB3C}"/>
              </a:ext>
            </a:extLst>
          </p:cNvPr>
          <p:cNvSpPr txBox="1"/>
          <p:nvPr/>
        </p:nvSpPr>
        <p:spPr>
          <a:xfrm>
            <a:off x="570017" y="1446976"/>
            <a:ext cx="4762003" cy="4847481"/>
          </a:xfrm>
          <a:prstGeom prst="rect">
            <a:avLst/>
          </a:prstGeom>
          <a:noFill/>
        </p:spPr>
        <p:txBody>
          <a:bodyPr wrap="square" lIns="91440" tIns="45720" rIns="91440" bIns="45720" rtlCol="0" anchor="t">
            <a:spAutoFit/>
          </a:bodyPr>
          <a:lstStyle/>
          <a:p>
            <a:pPr algn="ctr"/>
            <a:r>
              <a:rPr lang="en-US" sz="2100" b="1" dirty="0"/>
              <a:t>Growth Drivers </a:t>
            </a:r>
          </a:p>
          <a:p>
            <a:pPr marL="285750" indent="-285750">
              <a:buFont typeface="Arial" panose="020B0604020202020204" pitchFamily="34" charset="0"/>
              <a:buChar char="•"/>
            </a:pPr>
            <a:r>
              <a:rPr lang="en-US" sz="1800" kern="0" dirty="0">
                <a:effectLst/>
                <a:ea typeface="Times New Roman" panose="02020603050405020304" pitchFamily="18" charset="0"/>
              </a:rPr>
              <a:t>The Jack Daniels family of brands</a:t>
            </a:r>
          </a:p>
          <a:p>
            <a:pPr marL="742950" lvl="1" indent="-285750">
              <a:buFont typeface="Arial" panose="020B0604020202020204" pitchFamily="34" charset="0"/>
              <a:buChar char="•"/>
            </a:pPr>
            <a:r>
              <a:rPr lang="en-US" kern="0" dirty="0">
                <a:ea typeface="Times New Roman" panose="02020603050405020304" pitchFamily="18" charset="0"/>
              </a:rPr>
              <a:t>One of the most globally recognized whiskey brands</a:t>
            </a:r>
          </a:p>
          <a:p>
            <a:pPr marL="742950" lvl="1" indent="-285750">
              <a:buFont typeface="Arial" panose="020B0604020202020204" pitchFamily="34" charset="0"/>
              <a:buChar char="•"/>
            </a:pPr>
            <a:r>
              <a:rPr lang="en-US" kern="0" dirty="0">
                <a:effectLst/>
                <a:ea typeface="Times New Roman" panose="02020603050405020304" pitchFamily="18" charset="0"/>
              </a:rPr>
              <a:t>Brand extensions of</a:t>
            </a:r>
            <a:r>
              <a:rPr lang="en-US" kern="0" dirty="0">
                <a:ea typeface="Times New Roman" panose="02020603050405020304" pitchFamily="18" charset="0"/>
              </a:rPr>
              <a:t> Honey, Fire, Apple, and now Blackberry</a:t>
            </a:r>
          </a:p>
          <a:p>
            <a:pPr marL="285750" indent="-285750">
              <a:buFont typeface="Arial" panose="020B0604020202020204" pitchFamily="34" charset="0"/>
              <a:buChar char="•"/>
            </a:pPr>
            <a:r>
              <a:rPr lang="en-US" kern="0" dirty="0">
                <a:effectLst/>
                <a:ea typeface="Times New Roman" panose="02020603050405020304" pitchFamily="18" charset="0"/>
              </a:rPr>
              <a:t>Geographic Expansion</a:t>
            </a:r>
            <a:r>
              <a:rPr lang="en-US" dirty="0">
                <a:effectLst/>
              </a:rPr>
              <a:t> </a:t>
            </a:r>
          </a:p>
          <a:p>
            <a:pPr marL="742950" lvl="1" indent="-285750">
              <a:buFont typeface="Arial" panose="020B0604020202020204" pitchFamily="34" charset="0"/>
              <a:buChar char="•"/>
            </a:pPr>
            <a:r>
              <a:rPr lang="en-US" dirty="0">
                <a:effectLst/>
              </a:rPr>
              <a:t>More than half of Brown-Forman</a:t>
            </a:r>
            <a:r>
              <a:rPr lang="en-US" dirty="0"/>
              <a:t>’s revenue is generated abroad </a:t>
            </a:r>
          </a:p>
          <a:p>
            <a:pPr marL="742950" lvl="1" indent="-285750">
              <a:buFont typeface="Arial" panose="020B0604020202020204" pitchFamily="34" charset="0"/>
              <a:buChar char="•"/>
            </a:pPr>
            <a:r>
              <a:rPr lang="en-US" dirty="0">
                <a:effectLst/>
              </a:rPr>
              <a:t>Sales growth in emerging markets such as Brazil </a:t>
            </a:r>
            <a:endParaRPr lang="en-US" dirty="0"/>
          </a:p>
          <a:p>
            <a:pPr marL="285750" indent="-285750">
              <a:buFont typeface="Arial" panose="020B0604020202020204" pitchFamily="34" charset="0"/>
              <a:buChar char="•"/>
            </a:pPr>
            <a:r>
              <a:rPr lang="en-US" kern="0" dirty="0"/>
              <a:t>Product Innovation</a:t>
            </a:r>
          </a:p>
          <a:p>
            <a:pPr marL="742950" lvl="1" indent="-285750">
              <a:buFont typeface="Arial" panose="020B0604020202020204" pitchFamily="34" charset="0"/>
              <a:buChar char="•"/>
            </a:pPr>
            <a:r>
              <a:rPr lang="en-US" kern="0" dirty="0"/>
              <a:t>RTD product line including New Mix and Jack &amp; Coke</a:t>
            </a:r>
          </a:p>
          <a:p>
            <a:pPr marL="742950" lvl="1" indent="-285750">
              <a:buFont typeface="Arial" panose="020B0604020202020204" pitchFamily="34" charset="0"/>
              <a:buChar char="•"/>
            </a:pPr>
            <a:r>
              <a:rPr lang="en-US" kern="0" dirty="0"/>
              <a:t>Various extensions of the Jack &amp; Coke, and Jack Daniels Brand. </a:t>
            </a:r>
          </a:p>
          <a:p>
            <a:pPr marL="285750" indent="-285750">
              <a:buFont typeface="Arial" panose="020B0604020202020204" pitchFamily="34" charset="0"/>
              <a:buChar char="•"/>
            </a:pPr>
            <a:endParaRPr lang="en-US" kern="0" dirty="0"/>
          </a:p>
        </p:txBody>
      </p:sp>
      <p:sp>
        <p:nvSpPr>
          <p:cNvPr id="10" name="TextBox 9">
            <a:extLst>
              <a:ext uri="{FF2B5EF4-FFF2-40B4-BE49-F238E27FC236}">
                <a16:creationId xmlns:a16="http://schemas.microsoft.com/office/drawing/2014/main" id="{5878EE24-10DC-41EA-E609-93B4657D590B}"/>
              </a:ext>
            </a:extLst>
          </p:cNvPr>
          <p:cNvSpPr txBox="1"/>
          <p:nvPr/>
        </p:nvSpPr>
        <p:spPr>
          <a:xfrm>
            <a:off x="6096000" y="1446976"/>
            <a:ext cx="5276564" cy="4293483"/>
          </a:xfrm>
          <a:prstGeom prst="rect">
            <a:avLst/>
          </a:prstGeom>
          <a:noFill/>
        </p:spPr>
        <p:txBody>
          <a:bodyPr wrap="square" lIns="91440" tIns="45720" rIns="91440" bIns="45720" rtlCol="0" anchor="t">
            <a:spAutoFit/>
          </a:bodyPr>
          <a:lstStyle/>
          <a:p>
            <a:pPr algn="ctr"/>
            <a:r>
              <a:rPr lang="en-US" sz="2100" b="1">
                <a:latin typeface="Times New Roman"/>
                <a:cs typeface="Times New Roman"/>
              </a:rPr>
              <a:t>Company Risks</a:t>
            </a:r>
          </a:p>
          <a:p>
            <a:pPr marL="285750" indent="-285750">
              <a:buFont typeface="Arial" panose="020B0604020202020204" pitchFamily="34" charset="0"/>
              <a:buChar char="•"/>
            </a:pPr>
            <a:r>
              <a:rPr lang="en-US" sz="1800">
                <a:solidFill>
                  <a:srgbClr val="000000"/>
                </a:solidFill>
                <a:effectLst/>
                <a:uFill>
                  <a:solidFill>
                    <a:srgbClr val="000000"/>
                  </a:solidFill>
                </a:uFill>
                <a:latin typeface="Times New Roman"/>
                <a:ea typeface="Times New Roman" panose="02020603050405020304" pitchFamily="18" charset="0"/>
                <a:cs typeface="Times New Roman"/>
              </a:rPr>
              <a:t>Consumer Behavior Shifts </a:t>
            </a:r>
          </a:p>
          <a:p>
            <a:pPr marL="742950" lvl="1" indent="-285750">
              <a:buFont typeface="Arial" panose="020B0604020202020204" pitchFamily="34" charset="0"/>
              <a:buChar char="•"/>
            </a:pPr>
            <a:r>
              <a:rPr lang="en-US" sz="1800">
                <a:solidFill>
                  <a:srgbClr val="000000"/>
                </a:solidFill>
                <a:effectLst/>
                <a:latin typeface="Times New Roman"/>
                <a:ea typeface="Times New Roman" panose="02020603050405020304" pitchFamily="18" charset="0"/>
                <a:cs typeface="Times New Roman"/>
              </a:rPr>
              <a:t>The past few years have shown declines in both whiskey and alcohol consumption as a whole</a:t>
            </a:r>
            <a:r>
              <a:rPr lang="en-US">
                <a:effectLst/>
                <a:latin typeface="Times New Roman"/>
                <a:cs typeface="Times New Roman"/>
              </a:rPr>
              <a:t> </a:t>
            </a:r>
            <a:endParaRPr lang="en-US" u="sng">
              <a:solidFill>
                <a:srgbClr val="000000"/>
              </a:solidFill>
              <a:uFill>
                <a:solidFill>
                  <a:srgbClr val="000000"/>
                </a:solidFill>
              </a:uFill>
              <a:latin typeface="Times New Roman"/>
              <a:cs typeface="Times New Roman"/>
            </a:endParaRPr>
          </a:p>
          <a:p>
            <a:pPr marL="285750" indent="-285750">
              <a:buFont typeface="Arial" panose="020B0604020202020204" pitchFamily="34" charset="0"/>
              <a:buChar char="•"/>
            </a:pPr>
            <a:r>
              <a:rPr lang="en-US" sz="1800">
                <a:solidFill>
                  <a:srgbClr val="000000"/>
                </a:solidFill>
                <a:effectLst/>
                <a:uFill>
                  <a:solidFill>
                    <a:srgbClr val="000000"/>
                  </a:solidFill>
                </a:uFill>
                <a:latin typeface="Times New Roman"/>
                <a:ea typeface="Times New Roman" panose="02020603050405020304" pitchFamily="18" charset="0"/>
                <a:cs typeface="Times New Roman"/>
              </a:rPr>
              <a:t>Macroeconomic and Geopolitical Uncertainty</a:t>
            </a:r>
            <a:endParaRPr lang="en-US" sz="1800">
              <a:effectLst/>
              <a:latin typeface="Times New Roman"/>
              <a:ea typeface="Times New Roman" panose="02020603050405020304" pitchFamily="18" charset="0"/>
              <a:cs typeface="Times New Roman"/>
            </a:endParaRPr>
          </a:p>
          <a:p>
            <a:pPr marL="742950" lvl="1" indent="-285750">
              <a:buFont typeface="Arial" panose="020B0604020202020204" pitchFamily="34" charset="0"/>
              <a:buChar char="•"/>
            </a:pPr>
            <a:r>
              <a:rPr lang="en-US" sz="1800" kern="0">
                <a:effectLst/>
                <a:latin typeface="Times New Roman"/>
                <a:ea typeface="Times New Roman" panose="02020603050405020304" pitchFamily="18" charset="0"/>
                <a:cs typeface="Times New Roman"/>
              </a:rPr>
              <a:t>Quarter 4 of 2025FY has shown that a decline in consumer discretionary spending and lack of ability to cheaply export goods is one of the company’s largest risks</a:t>
            </a:r>
            <a:r>
              <a:rPr lang="en-US">
                <a:effectLst/>
                <a:latin typeface="Times New Roman"/>
                <a:cs typeface="Times New Roman"/>
              </a:rPr>
              <a:t> </a:t>
            </a:r>
            <a:endParaRPr lang="en-US" u="sng">
              <a:solidFill>
                <a:srgbClr val="000000"/>
              </a:solidFill>
              <a:effectLst/>
              <a:uFill>
                <a:solidFill>
                  <a:srgbClr val="000000"/>
                </a:solidFill>
              </a:uFill>
              <a:latin typeface="Times New Roman"/>
              <a:cs typeface="Times New Roman"/>
            </a:endParaRPr>
          </a:p>
          <a:p>
            <a:pPr marL="285750" indent="-285750">
              <a:buFont typeface="Arial" panose="020B0604020202020204" pitchFamily="34" charset="0"/>
              <a:buChar char="•"/>
            </a:pPr>
            <a:r>
              <a:rPr lang="en-US" sz="1800" kern="0">
                <a:effectLst/>
                <a:latin typeface="Times New Roman"/>
                <a:ea typeface="Times New Roman" panose="02020603050405020304" pitchFamily="18" charset="0"/>
                <a:cs typeface="Times New Roman"/>
              </a:rPr>
              <a:t>Inflation and Cost Pressures</a:t>
            </a:r>
            <a:r>
              <a:rPr lang="en-US">
                <a:effectLst/>
                <a:latin typeface="Times New Roman"/>
                <a:cs typeface="Times New Roman"/>
              </a:rPr>
              <a:t> </a:t>
            </a:r>
            <a:endParaRPr lang="en-US" u="sng">
              <a:solidFill>
                <a:srgbClr val="000000"/>
              </a:solidFill>
              <a:uFill>
                <a:solidFill>
                  <a:srgbClr val="000000"/>
                </a:solidFill>
              </a:uFill>
              <a:latin typeface="Times New Roman"/>
              <a:cs typeface="Times New Roman"/>
            </a:endParaRPr>
          </a:p>
          <a:p>
            <a:pPr marL="742950" lvl="1" indent="-285750">
              <a:buFont typeface="Arial" panose="020B0604020202020204" pitchFamily="34" charset="0"/>
              <a:buChar char="•"/>
            </a:pPr>
            <a:r>
              <a:rPr lang="en-US" kern="0">
                <a:latin typeface="Times New Roman"/>
                <a:ea typeface="Times New Roman" panose="02020603050405020304" pitchFamily="18" charset="0"/>
                <a:cs typeface="Times New Roman"/>
              </a:rPr>
              <a:t>During Q</a:t>
            </a:r>
            <a:r>
              <a:rPr lang="en-US" sz="1800" kern="0">
                <a:effectLst/>
                <a:latin typeface="Times New Roman"/>
                <a:ea typeface="Times New Roman" panose="02020603050405020304" pitchFamily="18" charset="0"/>
                <a:cs typeface="Times New Roman"/>
              </a:rPr>
              <a:t>uarter 4, higher input costs shrink margins and make producing goods much more expensive</a:t>
            </a:r>
            <a:r>
              <a:rPr lang="en-US" sz="1800" kern="0">
                <a:latin typeface="Times New Roman"/>
                <a:ea typeface="Times New Roman" panose="02020603050405020304" pitchFamily="18" charset="0"/>
                <a:cs typeface="Times New Roman"/>
              </a:rPr>
              <a:t>.</a:t>
            </a:r>
            <a:endParaRPr lang="en-US">
              <a:effectLst/>
              <a:latin typeface="Buckeye Sans"/>
              <a:ea typeface="Times New Roman" panose="02020603050405020304" pitchFamily="18" charset="0"/>
              <a:cs typeface="Times New Roman"/>
            </a:endParaRPr>
          </a:p>
          <a:p>
            <a:pPr marL="285750" indent="-285750">
              <a:buFont typeface="Arial" panose="020B0604020202020204" pitchFamily="34" charset="0"/>
              <a:buChar char="•"/>
            </a:pPr>
            <a:endParaRPr lang="en-US" kern="0" dirty="0"/>
          </a:p>
        </p:txBody>
      </p:sp>
    </p:spTree>
    <p:extLst>
      <p:ext uri="{BB962C8B-B14F-4D97-AF65-F5344CB8AC3E}">
        <p14:creationId xmlns:p14="http://schemas.microsoft.com/office/powerpoint/2010/main" val="175344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8209-B865-11D6-04BE-4D851B49A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FF5F1-8F46-9D3F-303B-7B991DA32D7D}"/>
              </a:ext>
            </a:extLst>
          </p:cNvPr>
          <p:cNvSpPr>
            <a:spLocks noGrp="1"/>
          </p:cNvSpPr>
          <p:nvPr>
            <p:ph type="title"/>
          </p:nvPr>
        </p:nvSpPr>
        <p:spPr>
          <a:xfrm>
            <a:off x="407759" y="365126"/>
            <a:ext cx="11387368" cy="774906"/>
          </a:xfrm>
        </p:spPr>
        <p:txBody>
          <a:bodyPr/>
          <a:lstStyle/>
          <a:p>
            <a:pPr algn="ctr"/>
            <a:r>
              <a:rPr lang="en-US" dirty="0"/>
              <a:t>Financial analysis</a:t>
            </a:r>
          </a:p>
        </p:txBody>
      </p:sp>
      <p:sp>
        <p:nvSpPr>
          <p:cNvPr id="3" name="Content Placeholder 2">
            <a:extLst>
              <a:ext uri="{FF2B5EF4-FFF2-40B4-BE49-F238E27FC236}">
                <a16:creationId xmlns:a16="http://schemas.microsoft.com/office/drawing/2014/main" id="{B45271B1-1116-FC1C-C28F-FDF64288D2D9}"/>
              </a:ext>
            </a:extLst>
          </p:cNvPr>
          <p:cNvSpPr>
            <a:spLocks noGrp="1"/>
          </p:cNvSpPr>
          <p:nvPr>
            <p:ph idx="1"/>
          </p:nvPr>
        </p:nvSpPr>
        <p:spPr>
          <a:xfrm>
            <a:off x="407760" y="1253331"/>
            <a:ext cx="5197394" cy="4351338"/>
          </a:xfrm>
        </p:spPr>
        <p:txBody>
          <a:bodyPr vert="horz" lIns="91440" tIns="45720" rIns="91440" bIns="45720" rtlCol="0" anchor="t">
            <a:normAutofit fontScale="25000" lnSpcReduction="20000"/>
          </a:bodyPr>
          <a:lstStyle/>
          <a:p>
            <a:pPr marL="342900" indent="-342900">
              <a:buFont typeface="Arial" panose="020B0604020202020204" pitchFamily="34" charset="0"/>
              <a:buChar char="•"/>
            </a:pPr>
            <a:endParaRPr lang="en-US" sz="1900">
              <a:latin typeface="Times New Roman"/>
              <a:cs typeface="Times New Roman"/>
            </a:endParaRPr>
          </a:p>
          <a:p>
            <a:pPr marL="342900" indent="-342900">
              <a:lnSpc>
                <a:spcPct val="120000"/>
              </a:lnSpc>
              <a:buFont typeface="Arial" panose="020B0604020202020204" pitchFamily="34" charset="0"/>
              <a:buChar char="•"/>
            </a:pPr>
            <a:r>
              <a:rPr lang="en-US" sz="8000">
                <a:latin typeface="Times New Roman"/>
                <a:cs typeface="Times New Roman"/>
              </a:rPr>
              <a:t>Sales were expected to fall slightly for this recent year due to sale of </a:t>
            </a:r>
            <a:r>
              <a:rPr lang="en-US" sz="8000" kern="0">
                <a:effectLst/>
                <a:latin typeface="Times New Roman"/>
                <a:ea typeface="Times New Roman" panose="02020603050405020304" pitchFamily="18" charset="0"/>
                <a:cs typeface="Times New Roman"/>
              </a:rPr>
              <a:t>Sonoma-Cutrer.</a:t>
            </a:r>
            <a:r>
              <a:rPr lang="en-US" sz="8000">
                <a:effectLst/>
                <a:latin typeface="Times New Roman"/>
                <a:cs typeface="Times New Roman"/>
              </a:rPr>
              <a:t> </a:t>
            </a:r>
          </a:p>
          <a:p>
            <a:pPr marL="342900" indent="-342900">
              <a:lnSpc>
                <a:spcPct val="120000"/>
              </a:lnSpc>
              <a:buFont typeface="Arial" panose="020B0604020202020204" pitchFamily="34" charset="0"/>
              <a:buChar char="•"/>
            </a:pPr>
            <a:r>
              <a:rPr lang="en-US" sz="8000">
                <a:latin typeface="Times New Roman"/>
                <a:cs typeface="Times New Roman"/>
              </a:rPr>
              <a:t>Brown-Forman has historically relied on steady growth with a </a:t>
            </a:r>
            <a:r>
              <a:rPr lang="en-US" sz="8000" b="1">
                <a:latin typeface="Times New Roman"/>
                <a:cs typeface="Times New Roman"/>
              </a:rPr>
              <a:t>long-term focus</a:t>
            </a:r>
          </a:p>
          <a:p>
            <a:pPr marL="342900" indent="-342900">
              <a:lnSpc>
                <a:spcPct val="120000"/>
              </a:lnSpc>
              <a:buFont typeface="Arial" panose="020B0604020202020204" pitchFamily="34" charset="0"/>
              <a:buChar char="•"/>
            </a:pPr>
            <a:r>
              <a:rPr lang="en-US" sz="8000" kern="0">
                <a:effectLst/>
                <a:latin typeface="Times New Roman"/>
                <a:ea typeface="Times New Roman" panose="02020603050405020304" pitchFamily="18" charset="0"/>
                <a:cs typeface="Times New Roman"/>
              </a:rPr>
              <a:t>New restructuring plans costed a total of $63 million in efforts to save around </a:t>
            </a:r>
            <a:r>
              <a:rPr lang="en-US" sz="8000" b="1" kern="0">
                <a:effectLst/>
                <a:latin typeface="Times New Roman"/>
                <a:ea typeface="Times New Roman" panose="02020603050405020304" pitchFamily="18" charset="0"/>
                <a:cs typeface="Times New Roman"/>
              </a:rPr>
              <a:t>$70-$80 in annualized savings</a:t>
            </a:r>
            <a:r>
              <a:rPr lang="en-US" sz="8000" kern="0">
                <a:effectLst/>
                <a:latin typeface="Times New Roman"/>
                <a:ea typeface="Times New Roman" panose="02020603050405020304" pitchFamily="18" charset="0"/>
                <a:cs typeface="Times New Roman"/>
              </a:rPr>
              <a:t>. </a:t>
            </a:r>
            <a:endParaRPr lang="en-US" sz="8000">
              <a:latin typeface="Times New Roman"/>
              <a:cs typeface="Times New Roman"/>
            </a:endParaRPr>
          </a:p>
          <a:p>
            <a:pPr marL="342900" indent="-342900">
              <a:lnSpc>
                <a:spcPct val="120000"/>
              </a:lnSpc>
              <a:buFont typeface="Arial" panose="020B0604020202020204" pitchFamily="34" charset="0"/>
              <a:buChar char="•"/>
            </a:pPr>
            <a:r>
              <a:rPr lang="en-US" sz="8000">
                <a:effectLst/>
                <a:latin typeface="Times New Roman"/>
                <a:cs typeface="Times New Roman"/>
              </a:rPr>
              <a:t>Competitors are facing similar EPS growth, and have also taken </a:t>
            </a:r>
            <a:r>
              <a:rPr lang="en-US" sz="8000">
                <a:latin typeface="Times New Roman"/>
                <a:cs typeface="Times New Roman"/>
              </a:rPr>
              <a:t>a hit on sales this year</a:t>
            </a:r>
          </a:p>
          <a:p>
            <a:pPr marL="342900" indent="-342900">
              <a:lnSpc>
                <a:spcPct val="120000"/>
              </a:lnSpc>
              <a:buFont typeface="Arial" panose="020B0604020202020204" pitchFamily="34" charset="0"/>
              <a:buChar char="•"/>
            </a:pPr>
            <a:r>
              <a:rPr lang="en-US" sz="8000" kern="0">
                <a:effectLst/>
                <a:latin typeface="Times New Roman"/>
                <a:ea typeface="Times New Roman" panose="02020603050405020304" pitchFamily="18" charset="0"/>
                <a:cs typeface="Times New Roman"/>
              </a:rPr>
              <a:t>Both companies’ stocks have witnessed heavy losses year to date as DEO is down around (17%), and BF/B is down (25%). </a:t>
            </a:r>
            <a:endParaRPr lang="en-US" sz="8000">
              <a:latin typeface="Times New Roman"/>
              <a:cs typeface="Times New Roman"/>
            </a:endParaRPr>
          </a:p>
          <a:p>
            <a:pPr marL="342900" indent="-342900">
              <a:buFont typeface="Arial" panose="020B0604020202020204" pitchFamily="34" charset="0"/>
              <a:buChar char="•"/>
            </a:pPr>
            <a:endParaRPr lang="en-US" sz="2100" dirty="0">
              <a:latin typeface="+mn-lt"/>
            </a:endParaRPr>
          </a:p>
          <a:p>
            <a:pPr marL="342900" indent="-342900">
              <a:buFont typeface="Arial" panose="020B0604020202020204" pitchFamily="34" charset="0"/>
              <a:buChar char="•"/>
            </a:pPr>
            <a:endParaRPr lang="en-US" sz="2000" dirty="0">
              <a:effectLst/>
              <a:latin typeface="+mn-lt"/>
            </a:endParaRPr>
          </a:p>
          <a:p>
            <a:pPr marL="342900" indent="-342900">
              <a:buFont typeface="Arial" panose="020B0604020202020204" pitchFamily="34" charset="0"/>
              <a:buChar char="•"/>
            </a:pPr>
            <a:endParaRPr lang="en-US" sz="2000" dirty="0">
              <a:effectLst/>
              <a:latin typeface="+mn-lt"/>
            </a:endParaRPr>
          </a:p>
          <a:p>
            <a:pPr marL="342900" indent="-342900">
              <a:buFont typeface="Arial" panose="020B0604020202020204" pitchFamily="34" charset="0"/>
              <a:buChar char="•"/>
            </a:pPr>
            <a:endParaRPr lang="en-US" sz="1900" dirty="0">
              <a:latin typeface="+mn-lt"/>
            </a:endParaRPr>
          </a:p>
          <a:p>
            <a:pPr lvl="1" indent="0">
              <a:buNone/>
            </a:pPr>
            <a:r>
              <a:rPr lang="en-US" sz="1900">
                <a:latin typeface="Buckeye Sans 2"/>
              </a:rPr>
              <a:t> </a:t>
            </a:r>
          </a:p>
          <a:p>
            <a:pPr marL="342900"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39FFE22A-47E1-6A8E-C3BB-2AB676F0A81F}"/>
              </a:ext>
            </a:extLst>
          </p:cNvPr>
          <p:cNvPicPr/>
          <p:nvPr/>
        </p:nvPicPr>
        <p:blipFill>
          <a:blip r:embed="rId2" cstate="print">
            <a:extLst>
              <a:ext uri="{28A0092B-C50C-407E-A947-70E740481C1C}">
                <a14:useLocalDpi xmlns:a14="http://schemas.microsoft.com/office/drawing/2010/main" val="0"/>
              </a:ext>
            </a:extLst>
          </a:blip>
          <a:srcRect/>
          <a:stretch/>
        </p:blipFill>
        <p:spPr>
          <a:xfrm>
            <a:off x="407759" y="257680"/>
            <a:ext cx="1824802" cy="835416"/>
          </a:xfrm>
          <a:prstGeom prst="rect">
            <a:avLst/>
          </a:prstGeom>
        </p:spPr>
      </p:pic>
      <p:graphicFrame>
        <p:nvGraphicFramePr>
          <p:cNvPr id="5" name="Table 4">
            <a:extLst>
              <a:ext uri="{FF2B5EF4-FFF2-40B4-BE49-F238E27FC236}">
                <a16:creationId xmlns:a16="http://schemas.microsoft.com/office/drawing/2014/main" id="{A81A80B8-A8C6-35F7-BBBC-6BD8B2A15F14}"/>
              </a:ext>
            </a:extLst>
          </p:cNvPr>
          <p:cNvGraphicFramePr>
            <a:graphicFrameLocks noGrp="1"/>
          </p:cNvGraphicFramePr>
          <p:nvPr>
            <p:extLst>
              <p:ext uri="{D42A27DB-BD31-4B8C-83A1-F6EECF244321}">
                <p14:modId xmlns:p14="http://schemas.microsoft.com/office/powerpoint/2010/main" val="3276661881"/>
              </p:ext>
            </p:extLst>
          </p:nvPr>
        </p:nvGraphicFramePr>
        <p:xfrm>
          <a:off x="5946327" y="1247478"/>
          <a:ext cx="5998468" cy="1673852"/>
        </p:xfrm>
        <a:graphic>
          <a:graphicData uri="http://schemas.openxmlformats.org/drawingml/2006/table">
            <a:tbl>
              <a:tblPr firstRow="1" firstCol="1" bandRow="1">
                <a:tableStyleId>{5C22544A-7EE6-4342-B048-85BDC9FD1C3A}</a:tableStyleId>
              </a:tblPr>
              <a:tblGrid>
                <a:gridCol w="1727427">
                  <a:extLst>
                    <a:ext uri="{9D8B030D-6E8A-4147-A177-3AD203B41FA5}">
                      <a16:colId xmlns:a16="http://schemas.microsoft.com/office/drawing/2014/main" val="104872828"/>
                    </a:ext>
                  </a:extLst>
                </a:gridCol>
                <a:gridCol w="1479978">
                  <a:extLst>
                    <a:ext uri="{9D8B030D-6E8A-4147-A177-3AD203B41FA5}">
                      <a16:colId xmlns:a16="http://schemas.microsoft.com/office/drawing/2014/main" val="2382426833"/>
                    </a:ext>
                  </a:extLst>
                </a:gridCol>
                <a:gridCol w="1327581">
                  <a:extLst>
                    <a:ext uri="{9D8B030D-6E8A-4147-A177-3AD203B41FA5}">
                      <a16:colId xmlns:a16="http://schemas.microsoft.com/office/drawing/2014/main" val="3273846595"/>
                    </a:ext>
                  </a:extLst>
                </a:gridCol>
                <a:gridCol w="1463482">
                  <a:extLst>
                    <a:ext uri="{9D8B030D-6E8A-4147-A177-3AD203B41FA5}">
                      <a16:colId xmlns:a16="http://schemas.microsoft.com/office/drawing/2014/main" val="1526683340"/>
                    </a:ext>
                  </a:extLst>
                </a:gridCol>
              </a:tblGrid>
              <a:tr h="418463">
                <a:tc>
                  <a:txBody>
                    <a:bodyPr/>
                    <a:lstStyle/>
                    <a:p>
                      <a:pPr marL="0" marR="0" algn="ctr">
                        <a:lnSpc>
                          <a:spcPct val="115000"/>
                        </a:lnSpc>
                        <a:spcBef>
                          <a:spcPts val="0"/>
                        </a:spcBef>
                        <a:spcAft>
                          <a:spcPts val="0"/>
                        </a:spcAft>
                      </a:pPr>
                      <a:r>
                        <a:rPr lang="en-US" sz="1500" kern="100">
                          <a:effectLst/>
                        </a:rPr>
                        <a:t>Net Sales Forecast</a:t>
                      </a:r>
                      <a:endParaRPr lang="en-US" sz="15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kern="100" dirty="0">
                          <a:effectLst/>
                        </a:rPr>
                        <a:t>FY</a:t>
                      </a:r>
                      <a:endParaRPr lang="en-US" sz="1500" kern="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kern="100" dirty="0">
                          <a:effectLst/>
                        </a:rPr>
                        <a:t>FY2</a:t>
                      </a:r>
                      <a:endParaRPr lang="en-US" sz="1500" kern="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kern="100" dirty="0">
                          <a:effectLst/>
                        </a:rPr>
                        <a:t>FY3</a:t>
                      </a:r>
                      <a:endParaRPr lang="en-US" sz="1500" kern="1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501520032"/>
                  </a:ext>
                </a:extLst>
              </a:tr>
              <a:tr h="418463">
                <a:tc>
                  <a:txBody>
                    <a:bodyPr/>
                    <a:lstStyle/>
                    <a:p>
                      <a:pPr marL="0" marR="0">
                        <a:lnSpc>
                          <a:spcPct val="115000"/>
                        </a:lnSpc>
                        <a:spcBef>
                          <a:spcPts val="0"/>
                        </a:spcBef>
                        <a:spcAft>
                          <a:spcPts val="0"/>
                        </a:spcAft>
                      </a:pPr>
                      <a:r>
                        <a:rPr lang="en-US" sz="1500" kern="100" dirty="0">
                          <a:effectLst/>
                        </a:rPr>
                        <a:t>(000000$)</a:t>
                      </a:r>
                      <a:endParaRPr lang="en-US" sz="1500" kern="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900" kern="100" dirty="0">
                          <a:effectLst/>
                        </a:rPr>
                        <a:t>2027E</a:t>
                      </a:r>
                      <a:endParaRPr lang="en-US" sz="1900" kern="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900" kern="100">
                          <a:effectLst/>
                        </a:rPr>
                        <a:t>2026E</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900" kern="100">
                          <a:effectLst/>
                        </a:rPr>
                        <a:t>2025E</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229815136"/>
                  </a:ext>
                </a:extLst>
              </a:tr>
              <a:tr h="418463">
                <a:tc>
                  <a:txBody>
                    <a:bodyPr/>
                    <a:lstStyle/>
                    <a:p>
                      <a:pPr marL="0" marR="0">
                        <a:lnSpc>
                          <a:spcPct val="115000"/>
                        </a:lnSpc>
                        <a:spcBef>
                          <a:spcPts val="0"/>
                        </a:spcBef>
                        <a:spcAft>
                          <a:spcPts val="0"/>
                        </a:spcAft>
                      </a:pPr>
                      <a:r>
                        <a:rPr lang="en-US" sz="1500" kern="100">
                          <a:effectLst/>
                        </a:rPr>
                        <a:t>  Consensus</a:t>
                      </a:r>
                      <a:endParaRPr lang="en-US" sz="15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dirty="0">
                          <a:effectLst/>
                        </a:rPr>
                        <a:t>4,300</a:t>
                      </a:r>
                      <a:endParaRPr lang="en-US" sz="1900" kern="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dirty="0">
                          <a:effectLst/>
                        </a:rPr>
                        <a:t>4,130</a:t>
                      </a:r>
                      <a:endParaRPr lang="en-US" sz="1900" kern="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4,050</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28197052"/>
                  </a:ext>
                </a:extLst>
              </a:tr>
              <a:tr h="418463">
                <a:tc>
                  <a:txBody>
                    <a:bodyPr/>
                    <a:lstStyle/>
                    <a:p>
                      <a:pPr marL="0" marR="0">
                        <a:lnSpc>
                          <a:spcPct val="115000"/>
                        </a:lnSpc>
                        <a:spcBef>
                          <a:spcPts val="0"/>
                        </a:spcBef>
                        <a:spcAft>
                          <a:spcPts val="0"/>
                        </a:spcAft>
                      </a:pPr>
                      <a:r>
                        <a:rPr lang="en-US" sz="1500" kern="100">
                          <a:effectLst/>
                        </a:rPr>
                        <a:t>   Estimates:</a:t>
                      </a:r>
                      <a:endParaRPr lang="en-US" sz="15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 4,372 </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 4,278 </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dirty="0">
                          <a:effectLst/>
                        </a:rPr>
                        <a:t>  4,094</a:t>
                      </a:r>
                      <a:endParaRPr lang="en-US" sz="1900" kern="1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685084364"/>
                  </a:ext>
                </a:extLst>
              </a:tr>
            </a:tbl>
          </a:graphicData>
        </a:graphic>
      </p:graphicFrame>
      <p:graphicFrame>
        <p:nvGraphicFramePr>
          <p:cNvPr id="7" name="Table 6">
            <a:extLst>
              <a:ext uri="{FF2B5EF4-FFF2-40B4-BE49-F238E27FC236}">
                <a16:creationId xmlns:a16="http://schemas.microsoft.com/office/drawing/2014/main" id="{7C062E7E-2497-0DD5-33C1-C8A40A672C38}"/>
              </a:ext>
            </a:extLst>
          </p:cNvPr>
          <p:cNvGraphicFramePr>
            <a:graphicFrameLocks noGrp="1"/>
          </p:cNvGraphicFramePr>
          <p:nvPr>
            <p:extLst>
              <p:ext uri="{D42A27DB-BD31-4B8C-83A1-F6EECF244321}">
                <p14:modId xmlns:p14="http://schemas.microsoft.com/office/powerpoint/2010/main" val="2952430278"/>
              </p:ext>
            </p:extLst>
          </p:nvPr>
        </p:nvGraphicFramePr>
        <p:xfrm>
          <a:off x="5946327" y="3279298"/>
          <a:ext cx="5998469" cy="2800666"/>
        </p:xfrm>
        <a:graphic>
          <a:graphicData uri="http://schemas.openxmlformats.org/drawingml/2006/table">
            <a:tbl>
              <a:tblPr firstRow="1" firstCol="1" bandRow="1">
                <a:tableStyleId>{5C22544A-7EE6-4342-B048-85BDC9FD1C3A}</a:tableStyleId>
              </a:tblPr>
              <a:tblGrid>
                <a:gridCol w="1728265">
                  <a:extLst>
                    <a:ext uri="{9D8B030D-6E8A-4147-A177-3AD203B41FA5}">
                      <a16:colId xmlns:a16="http://schemas.microsoft.com/office/drawing/2014/main" val="1297625261"/>
                    </a:ext>
                  </a:extLst>
                </a:gridCol>
                <a:gridCol w="1479472">
                  <a:extLst>
                    <a:ext uri="{9D8B030D-6E8A-4147-A177-3AD203B41FA5}">
                      <a16:colId xmlns:a16="http://schemas.microsoft.com/office/drawing/2014/main" val="1505126340"/>
                    </a:ext>
                  </a:extLst>
                </a:gridCol>
                <a:gridCol w="1327690">
                  <a:extLst>
                    <a:ext uri="{9D8B030D-6E8A-4147-A177-3AD203B41FA5}">
                      <a16:colId xmlns:a16="http://schemas.microsoft.com/office/drawing/2014/main" val="355493165"/>
                    </a:ext>
                  </a:extLst>
                </a:gridCol>
                <a:gridCol w="1463042">
                  <a:extLst>
                    <a:ext uri="{9D8B030D-6E8A-4147-A177-3AD203B41FA5}">
                      <a16:colId xmlns:a16="http://schemas.microsoft.com/office/drawing/2014/main" val="3371997352"/>
                    </a:ext>
                  </a:extLst>
                </a:gridCol>
              </a:tblGrid>
              <a:tr h="357083">
                <a:tc>
                  <a:txBody>
                    <a:bodyPr/>
                    <a:lstStyle/>
                    <a:p>
                      <a:pPr marL="0" marR="0" algn="ctr">
                        <a:lnSpc>
                          <a:spcPct val="115000"/>
                        </a:lnSpc>
                        <a:spcBef>
                          <a:spcPts val="0"/>
                        </a:spcBef>
                        <a:spcAft>
                          <a:spcPts val="0"/>
                        </a:spcAft>
                      </a:pPr>
                      <a:r>
                        <a:rPr lang="en-US" sz="1900" kern="100">
                          <a:effectLst/>
                        </a:rPr>
                        <a:t>EPS</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900" kern="100">
                          <a:effectLst/>
                        </a:rPr>
                        <a:t>FY</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900" kern="100">
                          <a:effectLst/>
                        </a:rPr>
                        <a:t>FY2</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900" kern="100">
                          <a:effectLst/>
                        </a:rPr>
                        <a:t>FY3</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88891081"/>
                  </a:ext>
                </a:extLst>
              </a:tr>
              <a:tr h="362463">
                <a:tc>
                  <a:txBody>
                    <a:bodyPr/>
                    <a:lstStyle/>
                    <a:p>
                      <a:pPr>
                        <a:lnSpc>
                          <a:spcPct val="115000"/>
                        </a:lnSpc>
                      </a:pPr>
                      <a:endParaRPr lang="en-US" sz="1900" kern="100">
                        <a:effectLst/>
                        <a:latin typeface="Aptos" panose="020B00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900" kern="100">
                          <a:effectLst/>
                        </a:rPr>
                        <a:t>2027E</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900" kern="100">
                          <a:effectLst/>
                        </a:rPr>
                        <a:t>2026E</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900" kern="100">
                          <a:effectLst/>
                        </a:rPr>
                        <a:t>2025E</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473751195"/>
                  </a:ext>
                </a:extLst>
              </a:tr>
              <a:tr h="357157">
                <a:tc>
                  <a:txBody>
                    <a:bodyPr/>
                    <a:lstStyle/>
                    <a:p>
                      <a:pPr marL="0" marR="0">
                        <a:lnSpc>
                          <a:spcPct val="115000"/>
                        </a:lnSpc>
                        <a:spcBef>
                          <a:spcPts val="0"/>
                        </a:spcBef>
                        <a:spcAft>
                          <a:spcPts val="0"/>
                        </a:spcAft>
                      </a:pPr>
                      <a:r>
                        <a:rPr lang="en-US" sz="1900" kern="100">
                          <a:effectLst/>
                        </a:rPr>
                        <a:t>Basic</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2.27</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2.24</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2.17</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004670"/>
                  </a:ext>
                </a:extLst>
              </a:tr>
              <a:tr h="357157">
                <a:tc>
                  <a:txBody>
                    <a:bodyPr/>
                    <a:lstStyle/>
                    <a:p>
                      <a:pPr marL="0" marR="0">
                        <a:lnSpc>
                          <a:spcPct val="115000"/>
                        </a:lnSpc>
                        <a:spcBef>
                          <a:spcPts val="0"/>
                        </a:spcBef>
                        <a:spcAft>
                          <a:spcPts val="0"/>
                        </a:spcAft>
                      </a:pPr>
                      <a:r>
                        <a:rPr lang="en-US" sz="1900" kern="100">
                          <a:effectLst/>
                        </a:rPr>
                        <a:t>Diluted</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 2.24 </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dirty="0">
                          <a:effectLst/>
                        </a:rPr>
                        <a:t>2.23</a:t>
                      </a:r>
                      <a:endParaRPr lang="en-US" sz="1900" kern="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2.16</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140548800"/>
                  </a:ext>
                </a:extLst>
              </a:tr>
              <a:tr h="721900">
                <a:tc>
                  <a:txBody>
                    <a:bodyPr/>
                    <a:lstStyle/>
                    <a:p>
                      <a:pPr marL="0" marR="0">
                        <a:lnSpc>
                          <a:spcPct val="115000"/>
                        </a:lnSpc>
                        <a:spcBef>
                          <a:spcPts val="0"/>
                        </a:spcBef>
                        <a:spcAft>
                          <a:spcPts val="0"/>
                        </a:spcAft>
                      </a:pPr>
                      <a:r>
                        <a:rPr lang="en-US" sz="1900" kern="100">
                          <a:effectLst/>
                        </a:rPr>
                        <a:t>Consensus - GAAP</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2.02</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1.86</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1.81</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3832079"/>
                  </a:ext>
                </a:extLst>
              </a:tr>
              <a:tr h="538231">
                <a:tc>
                  <a:txBody>
                    <a:bodyPr/>
                    <a:lstStyle/>
                    <a:p>
                      <a:pPr marL="0" marR="0">
                        <a:lnSpc>
                          <a:spcPct val="115000"/>
                        </a:lnSpc>
                        <a:spcBef>
                          <a:spcPts val="0"/>
                        </a:spcBef>
                        <a:spcAft>
                          <a:spcPts val="0"/>
                        </a:spcAft>
                      </a:pPr>
                      <a:r>
                        <a:rPr lang="en-US" sz="1900" kern="100">
                          <a:effectLst/>
                        </a:rPr>
                        <a:t>Diageo Plc (DEO)</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7.17</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a:effectLst/>
                        </a:rPr>
                        <a:t>6.76</a:t>
                      </a:r>
                      <a:endParaRPr lang="en-US" sz="1900" kern="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900" kern="100" dirty="0">
                          <a:effectLst/>
                        </a:rPr>
                        <a:t>6.24</a:t>
                      </a:r>
                      <a:endParaRPr lang="en-US" sz="1900" kern="1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096717835"/>
                  </a:ext>
                </a:extLst>
              </a:tr>
            </a:tbl>
          </a:graphicData>
        </a:graphic>
      </p:graphicFrame>
    </p:spTree>
    <p:extLst>
      <p:ext uri="{BB962C8B-B14F-4D97-AF65-F5344CB8AC3E}">
        <p14:creationId xmlns:p14="http://schemas.microsoft.com/office/powerpoint/2010/main" val="16092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B1DE5-B7A0-71BD-6BFF-75960CE88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DF258-BC76-FDA6-1E33-ED626A95F575}"/>
              </a:ext>
            </a:extLst>
          </p:cNvPr>
          <p:cNvSpPr>
            <a:spLocks noGrp="1"/>
          </p:cNvSpPr>
          <p:nvPr>
            <p:ph type="title"/>
          </p:nvPr>
        </p:nvSpPr>
        <p:spPr>
          <a:xfrm>
            <a:off x="407759" y="365126"/>
            <a:ext cx="11387368" cy="774906"/>
          </a:xfrm>
        </p:spPr>
        <p:txBody>
          <a:bodyPr/>
          <a:lstStyle/>
          <a:p>
            <a:pPr algn="ctr"/>
            <a:r>
              <a:rPr lang="en-US" dirty="0"/>
              <a:t>Valuation</a:t>
            </a:r>
          </a:p>
        </p:txBody>
      </p:sp>
      <p:sp>
        <p:nvSpPr>
          <p:cNvPr id="3" name="Content Placeholder 2">
            <a:extLst>
              <a:ext uri="{FF2B5EF4-FFF2-40B4-BE49-F238E27FC236}">
                <a16:creationId xmlns:a16="http://schemas.microsoft.com/office/drawing/2014/main" id="{6C4C46C9-389A-1883-6400-CD7211854235}"/>
              </a:ext>
            </a:extLst>
          </p:cNvPr>
          <p:cNvSpPr>
            <a:spLocks noGrp="1"/>
          </p:cNvSpPr>
          <p:nvPr>
            <p:ph idx="1"/>
          </p:nvPr>
        </p:nvSpPr>
        <p:spPr>
          <a:xfrm>
            <a:off x="407760" y="1253331"/>
            <a:ext cx="5197394" cy="4351338"/>
          </a:xfrm>
        </p:spPr>
        <p:txBody>
          <a:bodyPr vert="horz" lIns="91440" tIns="45720" rIns="91440" bIns="45720" rtlCol="0" anchor="t">
            <a:normAutofit fontScale="25000" lnSpcReduction="20000"/>
          </a:bodyPr>
          <a:lstStyle/>
          <a:p>
            <a:pPr marL="342900" indent="-342900">
              <a:buFont typeface="Arial" panose="020B0604020202020204" pitchFamily="34" charset="0"/>
              <a:buChar char="•"/>
            </a:pPr>
            <a:endParaRPr lang="en-US" sz="1900" dirty="0">
              <a:latin typeface="+mn-lt"/>
            </a:endParaRPr>
          </a:p>
          <a:p>
            <a:pPr marL="342900" indent="-342900">
              <a:lnSpc>
                <a:spcPct val="120000"/>
              </a:lnSpc>
              <a:buFont typeface="Arial" panose="020B0604020202020204" pitchFamily="34" charset="0"/>
              <a:buChar char="•"/>
            </a:pPr>
            <a:r>
              <a:rPr lang="en-US" sz="8400" kern="0">
                <a:effectLst/>
                <a:latin typeface="Times New Roman"/>
                <a:ea typeface="Times New Roman" panose="02020603050405020304" pitchFamily="18" charset="0"/>
                <a:cs typeface="Times New Roman"/>
              </a:rPr>
              <a:t>Brown-Forman has the lowest P/E multiple out of all its competitors as well as the average.</a:t>
            </a:r>
            <a:r>
              <a:rPr lang="en-US" sz="8400">
                <a:effectLst/>
                <a:latin typeface="Times New Roman"/>
                <a:cs typeface="Times New Roman"/>
              </a:rPr>
              <a:t> </a:t>
            </a:r>
          </a:p>
          <a:p>
            <a:pPr marL="342900" indent="-342900">
              <a:lnSpc>
                <a:spcPct val="120000"/>
              </a:lnSpc>
              <a:buFont typeface="Arial" panose="020B0604020202020204" pitchFamily="34" charset="0"/>
              <a:buChar char="•"/>
            </a:pPr>
            <a:r>
              <a:rPr lang="en-US" sz="8400">
                <a:latin typeface="Times New Roman"/>
                <a:cs typeface="Times New Roman"/>
              </a:rPr>
              <a:t>The current P/E is over half of what it used to be just 5 years ago. </a:t>
            </a:r>
          </a:p>
          <a:p>
            <a:pPr marL="342900" indent="-342900">
              <a:lnSpc>
                <a:spcPct val="120000"/>
              </a:lnSpc>
              <a:buFont typeface="Arial" panose="020B0604020202020204" pitchFamily="34" charset="0"/>
              <a:buChar char="•"/>
            </a:pPr>
            <a:r>
              <a:rPr lang="en-US" sz="8400">
                <a:latin typeface="Times New Roman"/>
                <a:cs typeface="Times New Roman"/>
              </a:rPr>
              <a:t>Severely </a:t>
            </a:r>
            <a:r>
              <a:rPr lang="en-US" sz="8400" b="1">
                <a:latin typeface="Times New Roman"/>
                <a:cs typeface="Times New Roman"/>
              </a:rPr>
              <a:t>undervalued</a:t>
            </a:r>
            <a:r>
              <a:rPr lang="en-US" sz="8400">
                <a:latin typeface="Times New Roman"/>
                <a:cs typeface="Times New Roman"/>
              </a:rPr>
              <a:t> company</a:t>
            </a:r>
          </a:p>
          <a:p>
            <a:pPr marL="342900" indent="-342900">
              <a:lnSpc>
                <a:spcPct val="120000"/>
              </a:lnSpc>
              <a:buFont typeface="Arial" panose="020B0604020202020204" pitchFamily="34" charset="0"/>
              <a:buChar char="•"/>
            </a:pPr>
            <a:r>
              <a:rPr lang="en-US" sz="8400">
                <a:latin typeface="Times New Roman"/>
                <a:cs typeface="Times New Roman"/>
              </a:rPr>
              <a:t>Yields consistently rank in top 30</a:t>
            </a:r>
            <a:r>
              <a:rPr lang="en-US" sz="8400" baseline="30000">
                <a:latin typeface="Times New Roman"/>
                <a:cs typeface="Times New Roman"/>
              </a:rPr>
              <a:t>th</a:t>
            </a:r>
            <a:r>
              <a:rPr lang="en-US" sz="8400">
                <a:latin typeface="Times New Roman"/>
                <a:cs typeface="Times New Roman"/>
              </a:rPr>
              <a:t> yields when compared to peers </a:t>
            </a:r>
          </a:p>
          <a:p>
            <a:pPr marL="1028700" lvl="1" indent="-342900">
              <a:lnSpc>
                <a:spcPct val="120000"/>
              </a:lnSpc>
            </a:pPr>
            <a:r>
              <a:rPr lang="en-US" sz="8400">
                <a:latin typeface="Times New Roman"/>
                <a:cs typeface="Times New Roman"/>
              </a:rPr>
              <a:t>Forward dividend yield of 3.2%</a:t>
            </a:r>
          </a:p>
          <a:p>
            <a:pPr marL="1028700" lvl="1" indent="-342900">
              <a:lnSpc>
                <a:spcPct val="120000"/>
              </a:lnSpc>
            </a:pPr>
            <a:r>
              <a:rPr lang="en-US" sz="8400">
                <a:latin typeface="Times New Roman"/>
                <a:cs typeface="Times New Roman"/>
              </a:rPr>
              <a:t>Earnings yield of 7.3%</a:t>
            </a:r>
          </a:p>
          <a:p>
            <a:pPr marL="342900" indent="-342900">
              <a:buFont typeface="Arial" panose="020B0604020202020204" pitchFamily="34" charset="0"/>
              <a:buChar char="•"/>
            </a:pPr>
            <a:endParaRPr lang="en-US" sz="2100" dirty="0">
              <a:latin typeface="+mn-lt"/>
            </a:endParaRPr>
          </a:p>
          <a:p>
            <a:pPr marL="342900" indent="-342900">
              <a:buFont typeface="Arial" panose="020B0604020202020204" pitchFamily="34" charset="0"/>
              <a:buChar char="•"/>
            </a:pPr>
            <a:endParaRPr lang="en-US" sz="2000" dirty="0">
              <a:effectLst/>
              <a:latin typeface="+mn-lt"/>
            </a:endParaRPr>
          </a:p>
          <a:p>
            <a:pPr marL="342900" indent="-342900">
              <a:buFont typeface="Arial" panose="020B0604020202020204" pitchFamily="34" charset="0"/>
              <a:buChar char="•"/>
            </a:pPr>
            <a:endParaRPr lang="en-US" sz="2000" dirty="0">
              <a:effectLst/>
              <a:latin typeface="+mn-lt"/>
            </a:endParaRPr>
          </a:p>
          <a:p>
            <a:pPr marL="342900" indent="-342900">
              <a:buFont typeface="Arial" panose="020B0604020202020204" pitchFamily="34" charset="0"/>
              <a:buChar char="•"/>
            </a:pPr>
            <a:endParaRPr lang="en-US" sz="1900" dirty="0">
              <a:latin typeface="+mn-lt"/>
            </a:endParaRPr>
          </a:p>
          <a:p>
            <a:pPr lvl="1" indent="0">
              <a:buNone/>
            </a:pPr>
            <a:r>
              <a:rPr lang="en-US" sz="1900">
                <a:latin typeface="Buckeye Sans 2"/>
              </a:rPr>
              <a:t> </a:t>
            </a:r>
          </a:p>
          <a:p>
            <a:pPr marL="342900"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F5B3FADD-A5EF-66E3-C7AA-84D7E4BAD10C}"/>
              </a:ext>
            </a:extLst>
          </p:cNvPr>
          <p:cNvPicPr/>
          <p:nvPr/>
        </p:nvPicPr>
        <p:blipFill>
          <a:blip r:embed="rId2" cstate="print">
            <a:extLst>
              <a:ext uri="{28A0092B-C50C-407E-A947-70E740481C1C}">
                <a14:useLocalDpi xmlns:a14="http://schemas.microsoft.com/office/drawing/2010/main" val="0"/>
              </a:ext>
            </a:extLst>
          </a:blip>
          <a:srcRect/>
          <a:stretch/>
        </p:blipFill>
        <p:spPr>
          <a:xfrm>
            <a:off x="407759" y="257680"/>
            <a:ext cx="1824802" cy="835416"/>
          </a:xfrm>
          <a:prstGeom prst="rect">
            <a:avLst/>
          </a:prstGeom>
        </p:spPr>
      </p:pic>
      <p:graphicFrame>
        <p:nvGraphicFramePr>
          <p:cNvPr id="4" name="Table 3">
            <a:extLst>
              <a:ext uri="{FF2B5EF4-FFF2-40B4-BE49-F238E27FC236}">
                <a16:creationId xmlns:a16="http://schemas.microsoft.com/office/drawing/2014/main" id="{6FFBA814-195A-7CF5-DD1D-E705674E4545}"/>
              </a:ext>
            </a:extLst>
          </p:cNvPr>
          <p:cNvGraphicFramePr>
            <a:graphicFrameLocks noGrp="1"/>
          </p:cNvGraphicFramePr>
          <p:nvPr>
            <p:extLst>
              <p:ext uri="{D42A27DB-BD31-4B8C-83A1-F6EECF244321}">
                <p14:modId xmlns:p14="http://schemas.microsoft.com/office/powerpoint/2010/main" val="425715554"/>
              </p:ext>
            </p:extLst>
          </p:nvPr>
        </p:nvGraphicFramePr>
        <p:xfrm>
          <a:off x="5753016" y="1247478"/>
          <a:ext cx="5766047" cy="2181521"/>
        </p:xfrm>
        <a:graphic>
          <a:graphicData uri="http://schemas.openxmlformats.org/drawingml/2006/table">
            <a:tbl>
              <a:tblPr firstRow="1" firstCol="1" bandRow="1">
                <a:tableStyleId>{5C22544A-7EE6-4342-B048-85BDC9FD1C3A}</a:tableStyleId>
              </a:tblPr>
              <a:tblGrid>
                <a:gridCol w="2460275">
                  <a:extLst>
                    <a:ext uri="{9D8B030D-6E8A-4147-A177-3AD203B41FA5}">
                      <a16:colId xmlns:a16="http://schemas.microsoft.com/office/drawing/2014/main" val="2869831570"/>
                    </a:ext>
                  </a:extLst>
                </a:gridCol>
                <a:gridCol w="641068">
                  <a:extLst>
                    <a:ext uri="{9D8B030D-6E8A-4147-A177-3AD203B41FA5}">
                      <a16:colId xmlns:a16="http://schemas.microsoft.com/office/drawing/2014/main" val="2259086904"/>
                    </a:ext>
                  </a:extLst>
                </a:gridCol>
                <a:gridCol w="705174">
                  <a:extLst>
                    <a:ext uri="{9D8B030D-6E8A-4147-A177-3AD203B41FA5}">
                      <a16:colId xmlns:a16="http://schemas.microsoft.com/office/drawing/2014/main" val="2648833512"/>
                    </a:ext>
                  </a:extLst>
                </a:gridCol>
                <a:gridCol w="705174">
                  <a:extLst>
                    <a:ext uri="{9D8B030D-6E8A-4147-A177-3AD203B41FA5}">
                      <a16:colId xmlns:a16="http://schemas.microsoft.com/office/drawing/2014/main" val="2895925513"/>
                    </a:ext>
                  </a:extLst>
                </a:gridCol>
                <a:gridCol w="1254356">
                  <a:extLst>
                    <a:ext uri="{9D8B030D-6E8A-4147-A177-3AD203B41FA5}">
                      <a16:colId xmlns:a16="http://schemas.microsoft.com/office/drawing/2014/main" val="2524165569"/>
                    </a:ext>
                  </a:extLst>
                </a:gridCol>
              </a:tblGrid>
              <a:tr h="393772">
                <a:tc>
                  <a:txBody>
                    <a:bodyPr/>
                    <a:lstStyle/>
                    <a:p>
                      <a:pPr marL="0" marR="0">
                        <a:lnSpc>
                          <a:spcPct val="107000"/>
                        </a:lnSpc>
                        <a:spcBef>
                          <a:spcPts val="0"/>
                        </a:spcBef>
                        <a:spcAft>
                          <a:spcPts val="0"/>
                        </a:spcAft>
                      </a:pPr>
                      <a:r>
                        <a:rPr lang="en-US" sz="1200" kern="100" dirty="0">
                          <a:effectLst/>
                        </a:rPr>
                        <a:t>Ticker </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905" marR="0" algn="ctr">
                        <a:lnSpc>
                          <a:spcPct val="107000"/>
                        </a:lnSpc>
                        <a:spcBef>
                          <a:spcPts val="0"/>
                        </a:spcBef>
                        <a:spcAft>
                          <a:spcPts val="0"/>
                        </a:spcAft>
                      </a:pPr>
                      <a:r>
                        <a:rPr lang="en-US" sz="1200" kern="100">
                          <a:effectLst/>
                        </a:rPr>
                        <a:t>P/E </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 marR="0" algn="ctr">
                        <a:lnSpc>
                          <a:spcPct val="107000"/>
                        </a:lnSpc>
                        <a:spcBef>
                          <a:spcPts val="0"/>
                        </a:spcBef>
                        <a:spcAft>
                          <a:spcPts val="0"/>
                        </a:spcAft>
                      </a:pPr>
                      <a:r>
                        <a:rPr lang="en-US" sz="1200" kern="100">
                          <a:effectLst/>
                        </a:rPr>
                        <a:t>P/S </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 marR="0" algn="ctr">
                        <a:lnSpc>
                          <a:spcPct val="107000"/>
                        </a:lnSpc>
                        <a:spcBef>
                          <a:spcPts val="0"/>
                        </a:spcBef>
                        <a:spcAft>
                          <a:spcPts val="0"/>
                        </a:spcAft>
                      </a:pPr>
                      <a:r>
                        <a:rPr lang="en-US" sz="1200" kern="100">
                          <a:effectLst/>
                        </a:rPr>
                        <a:t>P/B </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68580" marR="0">
                        <a:lnSpc>
                          <a:spcPct val="107000"/>
                        </a:lnSpc>
                        <a:spcBef>
                          <a:spcPts val="0"/>
                        </a:spcBef>
                        <a:spcAft>
                          <a:spcPts val="0"/>
                        </a:spcAft>
                      </a:pPr>
                      <a:r>
                        <a:rPr lang="en-US" sz="1200" kern="100">
                          <a:effectLst/>
                        </a:rPr>
                        <a:t>Market Cap  </a:t>
                      </a:r>
                      <a:endParaRPr lang="en-US" sz="1200" kern="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16330486"/>
                  </a:ext>
                </a:extLst>
              </a:tr>
              <a:tr h="708089">
                <a:tc>
                  <a:txBody>
                    <a:bodyPr/>
                    <a:lstStyle/>
                    <a:p>
                      <a:pPr marL="0" marR="0">
                        <a:lnSpc>
                          <a:spcPct val="107000"/>
                        </a:lnSpc>
                        <a:spcBef>
                          <a:spcPts val="0"/>
                        </a:spcBef>
                        <a:spcAft>
                          <a:spcPts val="0"/>
                        </a:spcAft>
                      </a:pPr>
                      <a:r>
                        <a:rPr lang="en-US" sz="1200" kern="100">
                          <a:effectLst/>
                        </a:rPr>
                        <a:t>Brown Forman Corp </a:t>
                      </a:r>
                    </a:p>
                    <a:p>
                      <a:pPr marL="0" marR="0">
                        <a:lnSpc>
                          <a:spcPct val="107000"/>
                        </a:lnSpc>
                        <a:spcBef>
                          <a:spcPts val="0"/>
                        </a:spcBef>
                        <a:spcAft>
                          <a:spcPts val="0"/>
                        </a:spcAft>
                      </a:pPr>
                      <a:r>
                        <a:rPr lang="en-US" sz="1200" kern="100">
                          <a:effectLst/>
                        </a:rPr>
                        <a:t>(BF/B) </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6355" marR="0">
                        <a:lnSpc>
                          <a:spcPct val="107000"/>
                        </a:lnSpc>
                        <a:spcBef>
                          <a:spcPts val="0"/>
                        </a:spcBef>
                        <a:spcAft>
                          <a:spcPts val="0"/>
                        </a:spcAft>
                      </a:pPr>
                      <a:r>
                        <a:rPr lang="en-US" sz="1200" kern="100">
                          <a:effectLst/>
                        </a:rPr>
                        <a:t>15.4 </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905" marR="0">
                        <a:lnSpc>
                          <a:spcPct val="107000"/>
                        </a:lnSpc>
                        <a:spcBef>
                          <a:spcPts val="0"/>
                        </a:spcBef>
                        <a:spcAft>
                          <a:spcPts val="0"/>
                        </a:spcAft>
                      </a:pPr>
                      <a:r>
                        <a:rPr lang="en-US" sz="1200" kern="100">
                          <a:effectLst/>
                        </a:rPr>
                        <a:t>3.2</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175" marR="0">
                        <a:lnSpc>
                          <a:spcPct val="107000"/>
                        </a:lnSpc>
                        <a:spcBef>
                          <a:spcPts val="0"/>
                        </a:spcBef>
                        <a:spcAft>
                          <a:spcPts val="0"/>
                        </a:spcAft>
                      </a:pPr>
                      <a:r>
                        <a:rPr lang="en-US" sz="1200" kern="100">
                          <a:effectLst/>
                        </a:rPr>
                        <a:t>3.19</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rPr>
                        <a:t>12.8B</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93045572"/>
                  </a:ext>
                </a:extLst>
              </a:tr>
              <a:tr h="358718">
                <a:tc>
                  <a:txBody>
                    <a:bodyPr/>
                    <a:lstStyle/>
                    <a:p>
                      <a:pPr marL="0" marR="0">
                        <a:lnSpc>
                          <a:spcPct val="107000"/>
                        </a:lnSpc>
                        <a:spcBef>
                          <a:spcPts val="0"/>
                        </a:spcBef>
                        <a:spcAft>
                          <a:spcPts val="0"/>
                        </a:spcAft>
                      </a:pPr>
                      <a:r>
                        <a:rPr lang="en-US" sz="1200" kern="100">
                          <a:effectLst/>
                        </a:rPr>
                        <a:t>Diageo (DEO)  </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6355" marR="0">
                        <a:lnSpc>
                          <a:spcPct val="107000"/>
                        </a:lnSpc>
                        <a:spcBef>
                          <a:spcPts val="0"/>
                        </a:spcBef>
                        <a:spcAft>
                          <a:spcPts val="0"/>
                        </a:spcAft>
                      </a:pPr>
                      <a:r>
                        <a:rPr lang="en-US" sz="1200" kern="100">
                          <a:effectLst/>
                        </a:rPr>
                        <a:t>16.11</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905" marR="0">
                        <a:lnSpc>
                          <a:spcPct val="107000"/>
                        </a:lnSpc>
                        <a:spcBef>
                          <a:spcPts val="0"/>
                        </a:spcBef>
                        <a:spcAft>
                          <a:spcPts val="0"/>
                        </a:spcAft>
                      </a:pPr>
                      <a:r>
                        <a:rPr lang="en-US" sz="1200" kern="100">
                          <a:effectLst/>
                        </a:rPr>
                        <a:t>2.78</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5.45</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445" marR="0">
                        <a:lnSpc>
                          <a:spcPct val="107000"/>
                        </a:lnSpc>
                        <a:spcBef>
                          <a:spcPts val="0"/>
                        </a:spcBef>
                        <a:spcAft>
                          <a:spcPts val="0"/>
                        </a:spcAft>
                      </a:pPr>
                      <a:r>
                        <a:rPr lang="en-US" sz="1200" kern="100" dirty="0">
                          <a:effectLst/>
                        </a:rPr>
                        <a:t>55.73B</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7316098"/>
                  </a:ext>
                </a:extLst>
              </a:tr>
              <a:tr h="362224">
                <a:tc>
                  <a:txBody>
                    <a:bodyPr/>
                    <a:lstStyle/>
                    <a:p>
                      <a:pPr marL="0" marR="0">
                        <a:lnSpc>
                          <a:spcPct val="107000"/>
                        </a:lnSpc>
                        <a:spcBef>
                          <a:spcPts val="0"/>
                        </a:spcBef>
                        <a:spcAft>
                          <a:spcPts val="0"/>
                        </a:spcAft>
                      </a:pPr>
                      <a:r>
                        <a:rPr lang="en-US" sz="1200" kern="100">
                          <a:effectLst/>
                        </a:rPr>
                        <a:t>Constellation Brands (STZ) </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 18.5</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905" marR="0">
                        <a:lnSpc>
                          <a:spcPct val="107000"/>
                        </a:lnSpc>
                        <a:spcBef>
                          <a:spcPts val="0"/>
                        </a:spcBef>
                        <a:spcAft>
                          <a:spcPts val="0"/>
                        </a:spcAft>
                      </a:pPr>
                      <a:r>
                        <a:rPr lang="en-US" sz="1200" kern="100">
                          <a:effectLst/>
                        </a:rPr>
                        <a:t>2.89</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175" marR="0">
                        <a:lnSpc>
                          <a:spcPct val="107000"/>
                        </a:lnSpc>
                        <a:spcBef>
                          <a:spcPts val="0"/>
                        </a:spcBef>
                        <a:spcAft>
                          <a:spcPts val="0"/>
                        </a:spcAft>
                      </a:pPr>
                      <a:r>
                        <a:rPr lang="en-US" sz="1200" kern="100">
                          <a:effectLst/>
                        </a:rPr>
                        <a:t>4.21</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445" marR="0">
                        <a:lnSpc>
                          <a:spcPct val="107000"/>
                        </a:lnSpc>
                        <a:spcBef>
                          <a:spcPts val="0"/>
                        </a:spcBef>
                        <a:spcAft>
                          <a:spcPts val="0"/>
                        </a:spcAft>
                      </a:pPr>
                      <a:r>
                        <a:rPr lang="en-US" sz="1200" kern="100" dirty="0">
                          <a:effectLst/>
                        </a:rPr>
                        <a:t>29B</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85909291"/>
                  </a:ext>
                </a:extLst>
              </a:tr>
              <a:tr h="358718">
                <a:tc>
                  <a:txBody>
                    <a:bodyPr/>
                    <a:lstStyle/>
                    <a:p>
                      <a:pPr marL="0" marR="0">
                        <a:lnSpc>
                          <a:spcPct val="107000"/>
                        </a:lnSpc>
                        <a:spcBef>
                          <a:spcPts val="0"/>
                        </a:spcBef>
                        <a:spcAft>
                          <a:spcPts val="0"/>
                        </a:spcAft>
                      </a:pPr>
                      <a:r>
                        <a:rPr lang="en-US" sz="1200" kern="100">
                          <a:effectLst/>
                        </a:rPr>
                        <a:t>Average </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1275" marR="0">
                        <a:lnSpc>
                          <a:spcPct val="107000"/>
                        </a:lnSpc>
                        <a:spcBef>
                          <a:spcPts val="0"/>
                        </a:spcBef>
                        <a:spcAft>
                          <a:spcPts val="0"/>
                        </a:spcAft>
                      </a:pPr>
                      <a:r>
                        <a:rPr lang="en-US" sz="1200" kern="100">
                          <a:effectLst/>
                        </a:rPr>
                        <a:t>16.67</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2.96</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 4.3</a:t>
                      </a:r>
                      <a:endParaRPr lang="en-US"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rPr>
                        <a:t> 31.2B</a:t>
                      </a:r>
                      <a:endParaRPr lang="en-US" sz="12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90547629"/>
                  </a:ext>
                </a:extLst>
              </a:tr>
            </a:tbl>
          </a:graphicData>
        </a:graphic>
      </p:graphicFrame>
      <p:graphicFrame>
        <p:nvGraphicFramePr>
          <p:cNvPr id="5" name="Chart 4">
            <a:extLst>
              <a:ext uri="{FF2B5EF4-FFF2-40B4-BE49-F238E27FC236}">
                <a16:creationId xmlns:a16="http://schemas.microsoft.com/office/drawing/2014/main" id="{88971233-944B-0440-B2C3-958E9012063C}"/>
              </a:ext>
            </a:extLst>
          </p:cNvPr>
          <p:cNvGraphicFramePr/>
          <p:nvPr>
            <p:extLst>
              <p:ext uri="{D42A27DB-BD31-4B8C-83A1-F6EECF244321}">
                <p14:modId xmlns:p14="http://schemas.microsoft.com/office/powerpoint/2010/main" val="2367388050"/>
              </p:ext>
            </p:extLst>
          </p:nvPr>
        </p:nvGraphicFramePr>
        <p:xfrm>
          <a:off x="5753016" y="3587127"/>
          <a:ext cx="5766047" cy="2564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79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596B-34D2-3F0F-FB57-74D98CCDCC0E}"/>
              </a:ext>
            </a:extLst>
          </p:cNvPr>
          <p:cNvSpPr>
            <a:spLocks noGrp="1"/>
          </p:cNvSpPr>
          <p:nvPr>
            <p:ph type="title"/>
          </p:nvPr>
        </p:nvSpPr>
        <p:spPr>
          <a:xfrm>
            <a:off x="407759" y="365125"/>
            <a:ext cx="11387368" cy="590778"/>
          </a:xfrm>
        </p:spPr>
        <p:txBody>
          <a:bodyPr vert="horz" lIns="91440" tIns="45720" rIns="91440" bIns="45720" rtlCol="0" anchor="t">
            <a:noAutofit/>
          </a:bodyPr>
          <a:lstStyle/>
          <a:p>
            <a:pPr algn="ctr"/>
            <a:r>
              <a:rPr lang="en-US">
                <a:latin typeface="Buckeye Sans"/>
                <a:cs typeface="Times New Roman"/>
              </a:rPr>
              <a:t>DFC &amp; Recommendation </a:t>
            </a:r>
          </a:p>
        </p:txBody>
      </p:sp>
      <p:pic>
        <p:nvPicPr>
          <p:cNvPr id="4" name="Picture 3" descr="A logo for a wine company&#10;&#10;AI-generated content may be incorrect.">
            <a:extLst>
              <a:ext uri="{FF2B5EF4-FFF2-40B4-BE49-F238E27FC236}">
                <a16:creationId xmlns:a16="http://schemas.microsoft.com/office/drawing/2014/main" id="{8DD0A919-E94E-C2F0-7768-326FA1623ECD}"/>
              </a:ext>
            </a:extLst>
          </p:cNvPr>
          <p:cNvPicPr/>
          <p:nvPr/>
        </p:nvPicPr>
        <p:blipFill>
          <a:blip r:embed="rId2" cstate="print">
            <a:extLst>
              <a:ext uri="{28A0092B-C50C-407E-A947-70E740481C1C}">
                <a14:useLocalDpi xmlns:a14="http://schemas.microsoft.com/office/drawing/2010/main" val="0"/>
              </a:ext>
            </a:extLst>
          </a:blip>
          <a:srcRect/>
          <a:stretch/>
        </p:blipFill>
        <p:spPr>
          <a:xfrm>
            <a:off x="407759" y="257680"/>
            <a:ext cx="1824802" cy="835416"/>
          </a:xfrm>
          <a:prstGeom prst="rect">
            <a:avLst/>
          </a:prstGeom>
        </p:spPr>
      </p:pic>
      <p:pic>
        <p:nvPicPr>
          <p:cNvPr id="6" name="Picture 5" descr="A spreadsheet with numbers and a number of items&#10;&#10;Description automatically generated, Picture">
            <a:extLst>
              <a:ext uri="{FF2B5EF4-FFF2-40B4-BE49-F238E27FC236}">
                <a16:creationId xmlns:a16="http://schemas.microsoft.com/office/drawing/2014/main" id="{87BA6CC0-1D49-4234-00AB-05021E3BF40B}"/>
              </a:ext>
            </a:extLst>
          </p:cNvPr>
          <p:cNvPicPr>
            <a:picLocks noChangeAspect="1"/>
          </p:cNvPicPr>
          <p:nvPr/>
        </p:nvPicPr>
        <p:blipFill>
          <a:blip r:embed="rId3"/>
          <a:srcRect l="-147" t="7491" r="15680" b="-3436"/>
          <a:stretch>
            <a:fillRect/>
          </a:stretch>
        </p:blipFill>
        <p:spPr>
          <a:xfrm>
            <a:off x="6095369" y="1100960"/>
            <a:ext cx="5848959" cy="5397630"/>
          </a:xfrm>
          <a:prstGeom prst="rect">
            <a:avLst/>
          </a:prstGeom>
        </p:spPr>
      </p:pic>
      <p:sp>
        <p:nvSpPr>
          <p:cNvPr id="8" name="TextBox 7">
            <a:extLst>
              <a:ext uri="{FF2B5EF4-FFF2-40B4-BE49-F238E27FC236}">
                <a16:creationId xmlns:a16="http://schemas.microsoft.com/office/drawing/2014/main" id="{A4820319-88D4-1DA9-CA72-1923DA6CD077}"/>
              </a:ext>
            </a:extLst>
          </p:cNvPr>
          <p:cNvSpPr txBox="1"/>
          <p:nvPr/>
        </p:nvSpPr>
        <p:spPr>
          <a:xfrm>
            <a:off x="404929" y="1515978"/>
            <a:ext cx="28917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 </a:t>
            </a:r>
          </a:p>
          <a:p>
            <a:pPr marL="285750" indent="-285750">
              <a:buFont typeface="Arial"/>
              <a:buChar char="•"/>
            </a:pPr>
            <a:r>
              <a:rPr lang="en-US">
                <a:latin typeface="Times New Roman"/>
                <a:ea typeface="+mn-lt"/>
                <a:cs typeface="Times New Roman"/>
              </a:rPr>
              <a:t>2.3% Growth rate</a:t>
            </a:r>
            <a:endParaRPr lang="en-US">
              <a:latin typeface="Times New Roman"/>
              <a:cs typeface="Times New Roman"/>
            </a:endParaRPr>
          </a:p>
          <a:p>
            <a:pPr marL="285750" indent="-285750">
              <a:buFont typeface="Arial"/>
              <a:buChar char="•"/>
            </a:pPr>
            <a:r>
              <a:rPr lang="en-US">
                <a:latin typeface="Times New Roman"/>
                <a:cs typeface="Times New Roman"/>
              </a:rPr>
              <a:t>8% discount rate </a:t>
            </a:r>
          </a:p>
          <a:p>
            <a:pPr marL="285750" indent="-285750">
              <a:buFont typeface="Arial"/>
              <a:buChar char="•"/>
            </a:pPr>
            <a:r>
              <a:rPr lang="en-US">
                <a:latin typeface="Times New Roman"/>
                <a:cs typeface="Times New Roman"/>
              </a:rPr>
              <a:t>$23 Billion terminal value </a:t>
            </a:r>
          </a:p>
          <a:p>
            <a:pPr marL="285750" indent="-285750">
              <a:buFont typeface="Arial"/>
              <a:buChar char="•"/>
            </a:pPr>
            <a:endParaRPr lang="en-US">
              <a:latin typeface="Times New Roman"/>
              <a:cs typeface="Times New Roman"/>
            </a:endParaRPr>
          </a:p>
          <a:p>
            <a:endParaRPr lang="en-US">
              <a:latin typeface="Times New Roman"/>
              <a:cs typeface="Times New Roman"/>
            </a:endParaRPr>
          </a:p>
        </p:txBody>
      </p:sp>
      <p:sp>
        <p:nvSpPr>
          <p:cNvPr id="9" name="TextBox 8">
            <a:extLst>
              <a:ext uri="{FF2B5EF4-FFF2-40B4-BE49-F238E27FC236}">
                <a16:creationId xmlns:a16="http://schemas.microsoft.com/office/drawing/2014/main" id="{49D437AF-0836-6701-4E14-F82F81D74386}"/>
              </a:ext>
            </a:extLst>
          </p:cNvPr>
          <p:cNvSpPr txBox="1"/>
          <p:nvPr/>
        </p:nvSpPr>
        <p:spPr>
          <a:xfrm>
            <a:off x="3459746" y="1787492"/>
            <a:ext cx="263692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Times New Roman"/>
                <a:cs typeface="Times New Roman"/>
              </a:rPr>
              <a:t>Price Target: $34.51</a:t>
            </a:r>
          </a:p>
          <a:p>
            <a:pPr marL="285750" indent="-285750">
              <a:buFont typeface="Arial"/>
              <a:buChar char="•"/>
            </a:pPr>
            <a:r>
              <a:rPr lang="en-US">
                <a:latin typeface="Times New Roman"/>
                <a:cs typeface="Times New Roman"/>
              </a:rPr>
              <a:t>Current Price: $28.43</a:t>
            </a:r>
          </a:p>
          <a:p>
            <a:pPr marL="285750" indent="-285750">
              <a:buFont typeface="Arial"/>
              <a:buChar char="•"/>
            </a:pPr>
            <a:r>
              <a:rPr lang="en-US">
                <a:latin typeface="Times New Roman"/>
                <a:cs typeface="Times New Roman"/>
              </a:rPr>
              <a:t>27% upside </a:t>
            </a:r>
          </a:p>
        </p:txBody>
      </p:sp>
      <p:sp>
        <p:nvSpPr>
          <p:cNvPr id="10" name="TextBox 9">
            <a:extLst>
              <a:ext uri="{FF2B5EF4-FFF2-40B4-BE49-F238E27FC236}">
                <a16:creationId xmlns:a16="http://schemas.microsoft.com/office/drawing/2014/main" id="{900C866B-F4FF-147E-D2AF-BB0D780A8CD5}"/>
              </a:ext>
            </a:extLst>
          </p:cNvPr>
          <p:cNvSpPr txBox="1"/>
          <p:nvPr/>
        </p:nvSpPr>
        <p:spPr>
          <a:xfrm>
            <a:off x="2076917" y="1526004"/>
            <a:ext cx="21456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a:ea typeface="+mn-lt"/>
                <a:cs typeface="Times New Roman"/>
              </a:rPr>
              <a:t>Technical analysis</a:t>
            </a:r>
            <a:endParaRPr lang="en-US" b="1">
              <a:latin typeface="Times New Roman"/>
              <a:cs typeface="Times New Roman"/>
            </a:endParaRPr>
          </a:p>
        </p:txBody>
      </p:sp>
      <p:sp>
        <p:nvSpPr>
          <p:cNvPr id="11" name="TextBox 10">
            <a:extLst>
              <a:ext uri="{FF2B5EF4-FFF2-40B4-BE49-F238E27FC236}">
                <a16:creationId xmlns:a16="http://schemas.microsoft.com/office/drawing/2014/main" id="{87E3405A-1571-7DDD-027E-ADB917B7F2CA}"/>
              </a:ext>
            </a:extLst>
          </p:cNvPr>
          <p:cNvSpPr txBox="1"/>
          <p:nvPr/>
        </p:nvSpPr>
        <p:spPr>
          <a:xfrm>
            <a:off x="1772920" y="2900546"/>
            <a:ext cx="27572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a:cs typeface="Times New Roman"/>
              </a:rPr>
              <a:t>BUY Recommendation</a:t>
            </a:r>
          </a:p>
        </p:txBody>
      </p:sp>
      <p:sp>
        <p:nvSpPr>
          <p:cNvPr id="12" name="TextBox 11">
            <a:extLst>
              <a:ext uri="{FF2B5EF4-FFF2-40B4-BE49-F238E27FC236}">
                <a16:creationId xmlns:a16="http://schemas.microsoft.com/office/drawing/2014/main" id="{9D6E5B3E-7C67-301D-5DFD-F68716E72EF7}"/>
              </a:ext>
            </a:extLst>
          </p:cNvPr>
          <p:cNvSpPr txBox="1"/>
          <p:nvPr/>
        </p:nvSpPr>
        <p:spPr>
          <a:xfrm>
            <a:off x="410410" y="3424321"/>
            <a:ext cx="537410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Times New Roman"/>
                <a:ea typeface="+mn-lt"/>
                <a:cs typeface="Times New Roman"/>
              </a:rPr>
              <a:t>Ability to weather through unfavorable conditions</a:t>
            </a:r>
          </a:p>
          <a:p>
            <a:pPr marL="285750" indent="-285750">
              <a:buFont typeface="Arial"/>
              <a:buChar char="•"/>
            </a:pPr>
            <a:r>
              <a:rPr lang="en-US">
                <a:latin typeface="Times New Roman"/>
                <a:cs typeface="Times New Roman"/>
              </a:rPr>
              <a:t>Current price reflects short-term concerns </a:t>
            </a:r>
          </a:p>
          <a:p>
            <a:pPr marL="285750" indent="-285750">
              <a:buFont typeface="Arial"/>
              <a:buChar char="•"/>
            </a:pPr>
            <a:r>
              <a:rPr lang="en-US">
                <a:latin typeface="Times New Roman"/>
                <a:cs typeface="Times New Roman"/>
              </a:rPr>
              <a:t>Attractive dividends with 3.2% yield </a:t>
            </a:r>
          </a:p>
          <a:p>
            <a:pPr marL="285750" indent="-285750">
              <a:buFont typeface="Arial"/>
              <a:buChar char="•"/>
            </a:pPr>
            <a:endParaRPr lang="en-US">
              <a:latin typeface="Times New Roman"/>
              <a:cs typeface="Times New Roman"/>
            </a:endParaRPr>
          </a:p>
          <a:p>
            <a:pPr marL="285750" indent="-285750">
              <a:buFont typeface="Arial"/>
              <a:buChar char="•"/>
            </a:pPr>
            <a:endParaRPr lang="en-US">
              <a:latin typeface="Times New Roman"/>
              <a:cs typeface="Times New Roman"/>
            </a:endParaRPr>
          </a:p>
          <a:p>
            <a:pPr marL="285750" indent="-285750">
              <a:buFont typeface="Arial"/>
              <a:buChar char="•"/>
            </a:pPr>
            <a:endParaRPr lang="en-US">
              <a:latin typeface="Times New Roman"/>
              <a:cs typeface="Times New Roman"/>
            </a:endParaRPr>
          </a:p>
        </p:txBody>
      </p:sp>
      <p:pic>
        <p:nvPicPr>
          <p:cNvPr id="14" name="Picture 13" descr="Chart 1, Chart element">
            <a:extLst>
              <a:ext uri="{FF2B5EF4-FFF2-40B4-BE49-F238E27FC236}">
                <a16:creationId xmlns:a16="http://schemas.microsoft.com/office/drawing/2014/main" id="{BE1AA155-6B88-2B9D-80FB-48A7A17CDF8A}"/>
              </a:ext>
            </a:extLst>
          </p:cNvPr>
          <p:cNvPicPr>
            <a:picLocks noChangeAspect="1"/>
          </p:cNvPicPr>
          <p:nvPr/>
        </p:nvPicPr>
        <p:blipFill>
          <a:blip r:embed="rId4"/>
          <a:stretch>
            <a:fillRect/>
          </a:stretch>
        </p:blipFill>
        <p:spPr>
          <a:xfrm>
            <a:off x="198437" y="4377055"/>
            <a:ext cx="5800725" cy="1619250"/>
          </a:xfrm>
          <a:prstGeom prst="rect">
            <a:avLst/>
          </a:prstGeom>
        </p:spPr>
      </p:pic>
    </p:spTree>
    <p:extLst>
      <p:ext uri="{BB962C8B-B14F-4D97-AF65-F5344CB8AC3E}">
        <p14:creationId xmlns:p14="http://schemas.microsoft.com/office/powerpoint/2010/main" val="167386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A179-17F6-1267-99CF-06BD49B88FE4}"/>
              </a:ext>
            </a:extLst>
          </p:cNvPr>
          <p:cNvSpPr>
            <a:spLocks noGrp="1"/>
          </p:cNvSpPr>
          <p:nvPr>
            <p:ph type="title"/>
          </p:nvPr>
        </p:nvSpPr>
        <p:spPr>
          <a:xfrm>
            <a:off x="518351" y="269476"/>
            <a:ext cx="11398253" cy="838854"/>
          </a:xfrm>
        </p:spPr>
        <p:txBody>
          <a:bodyPr anchor="b">
            <a:normAutofit/>
          </a:bodyPr>
          <a:lstStyle/>
          <a:p>
            <a:pPr algn="ctr"/>
            <a:r>
              <a:rPr lang="en-US"/>
              <a:t>The Kroger Co. (KR)</a:t>
            </a:r>
          </a:p>
        </p:txBody>
      </p:sp>
      <p:pic>
        <p:nvPicPr>
          <p:cNvPr id="4" name="Content Placeholder 3" descr="Download Kroger vector logo (.EPS + .AI + .SVG) - Brandlogos.net">
            <a:extLst>
              <a:ext uri="{FF2B5EF4-FFF2-40B4-BE49-F238E27FC236}">
                <a16:creationId xmlns:a16="http://schemas.microsoft.com/office/drawing/2014/main" id="{71D9A3C1-72DB-3A50-1ED1-F65A56EE6085}"/>
              </a:ext>
            </a:extLst>
          </p:cNvPr>
          <p:cNvPicPr>
            <a:picLocks noGrp="1" noChangeAspect="1"/>
          </p:cNvPicPr>
          <p:nvPr>
            <p:ph type="pic" sz="quarter" idx="4294967295"/>
          </p:nvPr>
        </p:nvPicPr>
        <p:blipFill>
          <a:blip r:embed="rId2"/>
          <a:srcRect l="7950" t="23529" r="7950" b="23529"/>
          <a:stretch>
            <a:fillRect/>
          </a:stretch>
        </p:blipFill>
        <p:spPr>
          <a:xfrm>
            <a:off x="164479" y="-3727"/>
            <a:ext cx="2218659" cy="1396772"/>
          </a:xfrm>
          <a:prstGeom prst="rect">
            <a:avLst/>
          </a:prstGeom>
          <a:noFill/>
        </p:spPr>
      </p:pic>
      <p:sp>
        <p:nvSpPr>
          <p:cNvPr id="8" name="TextBox 7">
            <a:extLst>
              <a:ext uri="{FF2B5EF4-FFF2-40B4-BE49-F238E27FC236}">
                <a16:creationId xmlns:a16="http://schemas.microsoft.com/office/drawing/2014/main" id="{8386686D-1FB4-04DD-448F-12790E3FDF74}"/>
              </a:ext>
            </a:extLst>
          </p:cNvPr>
          <p:cNvSpPr txBox="1"/>
          <p:nvPr/>
        </p:nvSpPr>
        <p:spPr>
          <a:xfrm>
            <a:off x="519005" y="1669909"/>
            <a:ext cx="578271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Company Description: </a:t>
            </a:r>
            <a:r>
              <a:rPr lang="en-US">
                <a:ea typeface="+mn-lt"/>
                <a:cs typeface="+mn-lt"/>
              </a:rPr>
              <a:t>The Kroger Company is a grocery retailer that operates supermarkets, pharmacies, and fuel centers. It offers a wide range of food, household, and private-label products both in-store and online.</a:t>
            </a:r>
            <a:endParaRPr lang="en-US"/>
          </a:p>
          <a:p>
            <a:endParaRPr lang="en-US" b="1"/>
          </a:p>
          <a:p>
            <a:endParaRPr lang="en-US" b="1"/>
          </a:p>
        </p:txBody>
      </p:sp>
      <p:graphicFrame>
        <p:nvGraphicFramePr>
          <p:cNvPr id="5" name="Table 4">
            <a:extLst>
              <a:ext uri="{FF2B5EF4-FFF2-40B4-BE49-F238E27FC236}">
                <a16:creationId xmlns:a16="http://schemas.microsoft.com/office/drawing/2014/main" id="{9AD84369-FCE3-1E62-E30C-D6ED68C5C4A6}"/>
              </a:ext>
            </a:extLst>
          </p:cNvPr>
          <p:cNvGraphicFramePr>
            <a:graphicFrameLocks noGrp="1"/>
          </p:cNvGraphicFramePr>
          <p:nvPr>
            <p:extLst>
              <p:ext uri="{D42A27DB-BD31-4B8C-83A1-F6EECF244321}">
                <p14:modId xmlns:p14="http://schemas.microsoft.com/office/powerpoint/2010/main" val="4081572004"/>
              </p:ext>
            </p:extLst>
          </p:nvPr>
        </p:nvGraphicFramePr>
        <p:xfrm>
          <a:off x="7414948" y="1672341"/>
          <a:ext cx="4511892" cy="4220665"/>
        </p:xfrm>
        <a:graphic>
          <a:graphicData uri="http://schemas.openxmlformats.org/drawingml/2006/table">
            <a:tbl>
              <a:tblPr firstRow="1" bandRow="1">
                <a:tableStyleId>{5C22544A-7EE6-4342-B048-85BDC9FD1C3A}</a:tableStyleId>
              </a:tblPr>
              <a:tblGrid>
                <a:gridCol w="2257461">
                  <a:extLst>
                    <a:ext uri="{9D8B030D-6E8A-4147-A177-3AD203B41FA5}">
                      <a16:colId xmlns:a16="http://schemas.microsoft.com/office/drawing/2014/main" val="1483071128"/>
                    </a:ext>
                  </a:extLst>
                </a:gridCol>
                <a:gridCol w="2254431">
                  <a:extLst>
                    <a:ext uri="{9D8B030D-6E8A-4147-A177-3AD203B41FA5}">
                      <a16:colId xmlns:a16="http://schemas.microsoft.com/office/drawing/2014/main" val="3546879812"/>
                    </a:ext>
                  </a:extLst>
                </a:gridCol>
              </a:tblGrid>
              <a:tr h="694968">
                <a:tc>
                  <a:txBody>
                    <a:bodyPr/>
                    <a:lstStyle/>
                    <a:p>
                      <a:r>
                        <a:rPr lang="en-US" sz="2000"/>
                        <a:t>Market Cap</a:t>
                      </a:r>
                    </a:p>
                  </a:txBody>
                  <a:tcPr>
                    <a:solidFill>
                      <a:schemeClr val="accent1"/>
                    </a:solidFill>
                  </a:tcPr>
                </a:tc>
                <a:tc>
                  <a:txBody>
                    <a:bodyPr/>
                    <a:lstStyle/>
                    <a:p>
                      <a:r>
                        <a:rPr lang="en-US" sz="2000" b="0">
                          <a:solidFill>
                            <a:schemeClr val="tx1"/>
                          </a:solidFill>
                        </a:rPr>
                        <a:t>46.823B</a:t>
                      </a:r>
                    </a:p>
                  </a:txBody>
                  <a:tcPr>
                    <a:solidFill>
                      <a:srgbClr val="E7CCCD"/>
                    </a:solidFill>
                  </a:tcPr>
                </a:tc>
                <a:extLst>
                  <a:ext uri="{0D108BD9-81ED-4DB2-BD59-A6C34878D82A}">
                    <a16:rowId xmlns:a16="http://schemas.microsoft.com/office/drawing/2014/main" val="2511430031"/>
                  </a:ext>
                </a:extLst>
              </a:tr>
              <a:tr h="610217">
                <a:tc>
                  <a:txBody>
                    <a:bodyPr/>
                    <a:lstStyle/>
                    <a:p>
                      <a:pPr marL="0" algn="l" defTabSz="914400" rtl="0" eaLnBrk="1" latinLnBrk="0" hangingPunct="1"/>
                      <a:r>
                        <a:rPr lang="en-US" sz="2000" b="1" kern="1200">
                          <a:solidFill>
                            <a:schemeClr val="lt1"/>
                          </a:solidFill>
                          <a:latin typeface="+mn-lt"/>
                          <a:ea typeface="+mn-ea"/>
                          <a:cs typeface="+mn-cs"/>
                        </a:rPr>
                        <a:t>Current Price</a:t>
                      </a:r>
                    </a:p>
                  </a:txBody>
                  <a:tcPr>
                    <a:solidFill>
                      <a:schemeClr val="accent1"/>
                    </a:solidFill>
                  </a:tcPr>
                </a:tc>
                <a:tc>
                  <a:txBody>
                    <a:bodyPr/>
                    <a:lstStyle/>
                    <a:p>
                      <a:r>
                        <a:rPr lang="en-US" sz="2000"/>
                        <a:t>$71.00</a:t>
                      </a:r>
                    </a:p>
                  </a:txBody>
                  <a:tcPr/>
                </a:tc>
                <a:extLst>
                  <a:ext uri="{0D108BD9-81ED-4DB2-BD59-A6C34878D82A}">
                    <a16:rowId xmlns:a16="http://schemas.microsoft.com/office/drawing/2014/main" val="1425228678"/>
                  </a:ext>
                </a:extLst>
              </a:tr>
              <a:tr h="610217">
                <a:tc>
                  <a:txBody>
                    <a:bodyPr/>
                    <a:lstStyle/>
                    <a:p>
                      <a:pPr marL="0" algn="l" defTabSz="914400" rtl="0" eaLnBrk="1" latinLnBrk="0" hangingPunct="1"/>
                      <a:r>
                        <a:rPr lang="en-US" sz="2000" b="1" kern="1200">
                          <a:solidFill>
                            <a:schemeClr val="lt1"/>
                          </a:solidFill>
                          <a:latin typeface="+mn-lt"/>
                          <a:ea typeface="+mn-ea"/>
                          <a:cs typeface="+mn-cs"/>
                        </a:rPr>
                        <a:t>Target Price</a:t>
                      </a:r>
                    </a:p>
                  </a:txBody>
                  <a:tcPr>
                    <a:solidFill>
                      <a:schemeClr val="accent1"/>
                    </a:solidFill>
                  </a:tcPr>
                </a:tc>
                <a:tc>
                  <a:txBody>
                    <a:bodyPr/>
                    <a:lstStyle/>
                    <a:p>
                      <a:r>
                        <a:rPr lang="en-US" sz="2000"/>
                        <a:t>$71.45</a:t>
                      </a:r>
                    </a:p>
                  </a:txBody>
                  <a:tcPr>
                    <a:solidFill>
                      <a:srgbClr val="E7CCCD"/>
                    </a:solidFill>
                  </a:tcPr>
                </a:tc>
                <a:extLst>
                  <a:ext uri="{0D108BD9-81ED-4DB2-BD59-A6C34878D82A}">
                    <a16:rowId xmlns:a16="http://schemas.microsoft.com/office/drawing/2014/main" val="903760103"/>
                  </a:ext>
                </a:extLst>
              </a:tr>
              <a:tr h="610217">
                <a:tc>
                  <a:txBody>
                    <a:bodyPr/>
                    <a:lstStyle/>
                    <a:p>
                      <a:pPr marL="0" algn="l" rtl="0" eaLnBrk="1" latinLnBrk="0" hangingPunct="1"/>
                      <a:r>
                        <a:rPr lang="en-US" sz="2000" b="1" kern="1200">
                          <a:solidFill>
                            <a:schemeClr val="lt1"/>
                          </a:solidFill>
                          <a:latin typeface="+mn-lt"/>
                          <a:ea typeface="+mn-ea"/>
                          <a:cs typeface="+mn-cs"/>
                        </a:rPr>
                        <a:t>5Y Dividend Yield</a:t>
                      </a:r>
                    </a:p>
                  </a:txBody>
                  <a:tcPr>
                    <a:solidFill>
                      <a:schemeClr val="accent1"/>
                    </a:solidFill>
                  </a:tcPr>
                </a:tc>
                <a:tc>
                  <a:txBody>
                    <a:bodyPr/>
                    <a:lstStyle/>
                    <a:p>
                      <a:r>
                        <a:rPr lang="en-US" sz="2000"/>
                        <a:t>2.00</a:t>
                      </a:r>
                    </a:p>
                  </a:txBody>
                  <a:tcPr/>
                </a:tc>
                <a:extLst>
                  <a:ext uri="{0D108BD9-81ED-4DB2-BD59-A6C34878D82A}">
                    <a16:rowId xmlns:a16="http://schemas.microsoft.com/office/drawing/2014/main" val="4125363322"/>
                  </a:ext>
                </a:extLst>
              </a:tr>
              <a:tr h="1084829">
                <a:tc>
                  <a:txBody>
                    <a:bodyPr/>
                    <a:lstStyle/>
                    <a:p>
                      <a:pPr marL="0" algn="l" defTabSz="914400" rtl="0" eaLnBrk="1" latinLnBrk="0" hangingPunct="1"/>
                      <a:r>
                        <a:rPr lang="en-US" sz="2000" b="1" kern="1200">
                          <a:solidFill>
                            <a:schemeClr val="lt1"/>
                          </a:solidFill>
                          <a:latin typeface="+mn-lt"/>
                          <a:ea typeface="+mn-ea"/>
                          <a:cs typeface="+mn-cs"/>
                        </a:rPr>
                        <a:t>Total Projected Return</a:t>
                      </a:r>
                    </a:p>
                  </a:txBody>
                  <a:tcPr>
                    <a:solidFill>
                      <a:schemeClr val="accent1"/>
                    </a:solidFill>
                  </a:tcPr>
                </a:tc>
                <a:tc>
                  <a:txBody>
                    <a:bodyPr/>
                    <a:lstStyle/>
                    <a:p>
                      <a:r>
                        <a:rPr lang="en-US" sz="2000"/>
                        <a:t>30.16%</a:t>
                      </a:r>
                    </a:p>
                  </a:txBody>
                  <a:tcPr>
                    <a:solidFill>
                      <a:srgbClr val="E7CCCD"/>
                    </a:solidFill>
                  </a:tcPr>
                </a:tc>
                <a:extLst>
                  <a:ext uri="{0D108BD9-81ED-4DB2-BD59-A6C34878D82A}">
                    <a16:rowId xmlns:a16="http://schemas.microsoft.com/office/drawing/2014/main" val="1135689646"/>
                  </a:ext>
                </a:extLst>
              </a:tr>
              <a:tr h="610217">
                <a:tc>
                  <a:txBody>
                    <a:bodyPr/>
                    <a:lstStyle/>
                    <a:p>
                      <a:pPr marL="0" algn="l" defTabSz="914400" rtl="0" eaLnBrk="1" latinLnBrk="0" hangingPunct="1"/>
                      <a:r>
                        <a:rPr lang="en-US" sz="2000" b="1" kern="1200">
                          <a:solidFill>
                            <a:schemeClr val="lt1"/>
                          </a:solidFill>
                          <a:latin typeface="+mn-lt"/>
                          <a:ea typeface="+mn-ea"/>
                          <a:cs typeface="+mn-cs"/>
                        </a:rPr>
                        <a:t>52-Week Range</a:t>
                      </a:r>
                    </a:p>
                  </a:txBody>
                  <a:tcPr>
                    <a:solidFill>
                      <a:schemeClr val="accent1"/>
                    </a:solidFill>
                  </a:tcPr>
                </a:tc>
                <a:tc>
                  <a:txBody>
                    <a:bodyPr/>
                    <a:lstStyle/>
                    <a:p>
                      <a:r>
                        <a:rPr lang="en-US" sz="2000"/>
                        <a:t>$50.69-$74.11</a:t>
                      </a:r>
                    </a:p>
                  </a:txBody>
                  <a:tcPr/>
                </a:tc>
                <a:extLst>
                  <a:ext uri="{0D108BD9-81ED-4DB2-BD59-A6C34878D82A}">
                    <a16:rowId xmlns:a16="http://schemas.microsoft.com/office/drawing/2014/main" val="595443661"/>
                  </a:ext>
                </a:extLst>
              </a:tr>
            </a:tbl>
          </a:graphicData>
        </a:graphic>
      </p:graphicFrame>
      <p:pic>
        <p:nvPicPr>
          <p:cNvPr id="6" name="Picture 5" descr="kroger stores list - Common Sense With Money">
            <a:extLst>
              <a:ext uri="{FF2B5EF4-FFF2-40B4-BE49-F238E27FC236}">
                <a16:creationId xmlns:a16="http://schemas.microsoft.com/office/drawing/2014/main" id="{4E79E674-FC1D-49DB-106F-A046B34372B0}"/>
              </a:ext>
            </a:extLst>
          </p:cNvPr>
          <p:cNvPicPr>
            <a:picLocks noChangeAspect="1"/>
          </p:cNvPicPr>
          <p:nvPr/>
        </p:nvPicPr>
        <p:blipFill>
          <a:blip r:embed="rId3"/>
          <a:stretch>
            <a:fillRect/>
          </a:stretch>
        </p:blipFill>
        <p:spPr>
          <a:xfrm>
            <a:off x="516835" y="3425683"/>
            <a:ext cx="5250068" cy="2458285"/>
          </a:xfrm>
          <a:prstGeom prst="rect">
            <a:avLst/>
          </a:prstGeom>
        </p:spPr>
      </p:pic>
    </p:spTree>
    <p:extLst>
      <p:ext uri="{BB962C8B-B14F-4D97-AF65-F5344CB8AC3E}">
        <p14:creationId xmlns:p14="http://schemas.microsoft.com/office/powerpoint/2010/main" val="609274962"/>
      </p:ext>
    </p:extLst>
  </p:cSld>
  <p:clrMapOvr>
    <a:masterClrMapping/>
  </p:clrMapOvr>
</p:sld>
</file>

<file path=ppt/theme/theme1.xml><?xml version="1.0" encoding="utf-8"?>
<a:theme xmlns:a="http://schemas.openxmlformats.org/drawingml/2006/main" name="Brand_Temp_Powerpoint_Final">
  <a:themeElements>
    <a:clrScheme name="OSU Branded">
      <a:dk1>
        <a:srgbClr val="202324"/>
      </a:dk1>
      <a:lt1>
        <a:srgbClr val="FFFFFF"/>
      </a:lt1>
      <a:dk2>
        <a:srgbClr val="202324"/>
      </a:dk2>
      <a:lt2>
        <a:srgbClr val="FFFFFF"/>
      </a:lt2>
      <a:accent1>
        <a:srgbClr val="BA0C2F"/>
      </a:accent1>
      <a:accent2>
        <a:srgbClr val="737B7E"/>
      </a:accent2>
      <a:accent3>
        <a:srgbClr val="830065"/>
      </a:accent3>
      <a:accent4>
        <a:srgbClr val="6EBBAB"/>
      </a:accent4>
      <a:accent5>
        <a:srgbClr val="E65F33"/>
      </a:accent5>
      <a:accent6>
        <a:srgbClr val="80C75B"/>
      </a:accent6>
      <a:hlink>
        <a:srgbClr val="BA0C2F"/>
      </a:hlink>
      <a:folHlink>
        <a:srgbClr val="BA0C2F"/>
      </a:folHlink>
    </a:clrScheme>
    <a:fontScheme name="Ohio State - Buckeye Fonts">
      <a:majorFont>
        <a:latin typeface="Buckeye Serif Black"/>
        <a:ea typeface=""/>
        <a:cs typeface=""/>
      </a:majorFont>
      <a:minorFont>
        <a:latin typeface="Buckey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Brand_Temp_Powerpoint_Final</Template>
  <TotalTime>0</TotalTime>
  <Words>2302</Words>
  <Application>Microsoft Macintosh PowerPoint</Application>
  <PresentationFormat>Widescreen</PresentationFormat>
  <Paragraphs>584</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Aptos</vt:lpstr>
      <vt:lpstr>Arial</vt:lpstr>
      <vt:lpstr>Arial,Sans-Serif</vt:lpstr>
      <vt:lpstr>Buckeye Sans</vt:lpstr>
      <vt:lpstr>Buckeye Sans 2</vt:lpstr>
      <vt:lpstr>Buckeye Sans 2 Black</vt:lpstr>
      <vt:lpstr>Buckeye Serif 2 Black</vt:lpstr>
      <vt:lpstr>Courier New</vt:lpstr>
      <vt:lpstr>Tahoma</vt:lpstr>
      <vt:lpstr>Times New Roman</vt:lpstr>
      <vt:lpstr>Brand_Temp_Powerpoint_Final</vt:lpstr>
      <vt:lpstr>Stock Recommendations Consumer Staples</vt:lpstr>
      <vt:lpstr>Sector Overview </vt:lpstr>
      <vt:lpstr>Brown-Forman (BF/B) </vt:lpstr>
      <vt:lpstr>Company Breakdown</vt:lpstr>
      <vt:lpstr>Business analysis</vt:lpstr>
      <vt:lpstr>Financial analysis</vt:lpstr>
      <vt:lpstr>Valuation</vt:lpstr>
      <vt:lpstr>DFC &amp; Recommendation </vt:lpstr>
      <vt:lpstr>The Kroger Co. (KR)</vt:lpstr>
      <vt:lpstr>Company Breakdown</vt:lpstr>
      <vt:lpstr>Business Analysis</vt:lpstr>
      <vt:lpstr>Financial Analysis</vt:lpstr>
      <vt:lpstr>DCF Valuation</vt:lpstr>
      <vt:lpstr>Recommendation</vt:lpstr>
      <vt:lpstr>Philip Morris International (PM)</vt:lpstr>
      <vt:lpstr>Company Breakdown</vt:lpstr>
      <vt:lpstr>Business Analysis</vt:lpstr>
      <vt:lpstr>Financial Analysis  </vt:lpstr>
      <vt:lpstr>DCF Valuation</vt:lpstr>
      <vt:lpstr>Recommendation</vt:lpstr>
      <vt:lpstr>Target Corporation (TGT)</vt:lpstr>
      <vt:lpstr>Company Breakdown</vt:lpstr>
      <vt:lpstr>Business Analysis</vt:lpstr>
      <vt:lpstr>Financial Analysis</vt:lpstr>
      <vt:lpstr>DCF Valuation</vt:lpstr>
      <vt:lpstr>Recommendation </vt:lpstr>
      <vt:lpstr>Recommendation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Leidich, Caden</cp:lastModifiedBy>
  <cp:revision>1</cp:revision>
  <dcterms:created xsi:type="dcterms:W3CDTF">2025-07-07T16:03:24Z</dcterms:created>
  <dcterms:modified xsi:type="dcterms:W3CDTF">2025-07-08T22:15:40Z</dcterms:modified>
</cp:coreProperties>
</file>