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8" r:id="rId4"/>
    <p:sldMasterId id="2147483671" r:id="rId5"/>
  </p:sldMasterIdLst>
  <p:notesMasterIdLst>
    <p:notesMasterId r:id="rId24"/>
  </p:notesMasterIdLst>
  <p:handoutMasterIdLst>
    <p:handoutMasterId r:id="rId25"/>
  </p:handoutMasterIdLst>
  <p:sldIdLst>
    <p:sldId id="264" r:id="rId6"/>
    <p:sldId id="303" r:id="rId7"/>
    <p:sldId id="270" r:id="rId8"/>
    <p:sldId id="294" r:id="rId9"/>
    <p:sldId id="295" r:id="rId10"/>
    <p:sldId id="298" r:id="rId11"/>
    <p:sldId id="296" r:id="rId12"/>
    <p:sldId id="297" r:id="rId13"/>
    <p:sldId id="293" r:id="rId14"/>
    <p:sldId id="299" r:id="rId15"/>
    <p:sldId id="305" r:id="rId16"/>
    <p:sldId id="304" r:id="rId17"/>
    <p:sldId id="307" r:id="rId18"/>
    <p:sldId id="302" r:id="rId19"/>
    <p:sldId id="309" r:id="rId20"/>
    <p:sldId id="308" r:id="rId21"/>
    <p:sldId id="300" r:id="rId22"/>
    <p:sldId id="30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7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0000"/>
    <a:srgbClr val="EBEBEB"/>
    <a:srgbClr val="8C8C8D"/>
    <a:srgbClr val="E9E7E6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9F8A73-64A1-D685-91EC-96AB7B1BCF02}" v="70" dt="2025-03-31T18:11:07.304"/>
    <p1510:client id="{1464556E-0316-3508-4454-4653DEEDD155}" v="116" dt="2025-03-31T18:12:45.423"/>
    <p1510:client id="{3BC0289C-50A0-E342-4B21-6D459BA6F6E9}" v="135" dt="2025-03-31T13:11:29.867"/>
    <p1510:client id="{C18B3429-039F-D483-3899-5DD79518D6C7}" v="44" dt="2025-04-01T20:24:46.0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74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sz="9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BD8ABB-DA7E-A548-B16D-252B281B81FD}" type="datetimeFigureOut">
              <a:rPr lang="en-US" sz="900">
                <a:latin typeface="Arial" charset="0"/>
                <a:ea typeface="Arial" charset="0"/>
                <a:cs typeface="Arial" charset="0"/>
              </a:rPr>
              <a:t>4/1/2025</a:t>
            </a:fld>
            <a:endParaRPr lang="en-US" sz="9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sz="9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535CA1-1173-3D49-9D29-6AA77691A78D}" type="slidenum">
              <a:rPr lang="en-US" sz="900">
                <a:latin typeface="Arial" charset="0"/>
                <a:ea typeface="Arial" charset="0"/>
                <a:cs typeface="Arial" charset="0"/>
              </a:rPr>
              <a:pPr/>
              <a:t>‹#›</a:t>
            </a:fld>
            <a:endParaRPr lang="en-US" sz="90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5309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9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en-US" sz="900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4AA5EB40-EE80-1E4E-835D-3B44397EB204}" type="datetimeFigureOut">
              <a:rPr lang="mr-IN" smtClean="0"/>
              <a:pPr/>
              <a:t>01-04-2025</a:t>
            </a:fld>
            <a:endParaRPr lang="mr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0" algn="l" defTabSz="914400" rtl="0" eaLnBrk="1" latinLnBrk="0" hangingPunct="1">
              <a:defRPr lang="en-US" sz="900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0" algn="r" defTabSz="914400" rtl="0" eaLnBrk="1" latinLnBrk="0" hangingPunct="1">
              <a:defRPr lang="en-US" sz="900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6422281-1DD0-C54B-B5FD-A74501CEBD7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26452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Presenter 1(Aiden)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422281-1DD0-C54B-B5FD-A74501CEBD71}" type="slidenum">
              <a:rPr lang="uk-UA" smtClean="0"/>
              <a:pPr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682679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BCCC34-9DE2-411B-FD17-9B427FF283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D7E8E0-0A0E-F915-9EE1-66CE812F47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3FD15C-343C-5E92-2172-924D1645B2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Presenter 3 (Andrew)</a:t>
            </a:r>
          </a:p>
          <a:p>
            <a:r>
              <a:rPr lang="en-US"/>
              <a:t>https://www.snoqap.com/posts/2019/9/30/macroeconomic-factors-and-performance-of-consumer-staples-and-consumer-discretionary-sectors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6A4DB5-C6AC-8D7C-3FAC-1F2CE44543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422281-1DD0-C54B-B5FD-A74501CEBD71}" type="slidenum">
              <a:rPr lang="uk-UA" smtClean="0"/>
              <a:pPr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389076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Presenter 4 (Gar)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422281-1DD0-C54B-B5FD-A74501CEBD71}" type="slidenum">
              <a:rPr lang="uk-UA" smtClean="0"/>
              <a:pPr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252880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Presenter 4 (Gar)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422281-1DD0-C54B-B5FD-A74501CEBD71}" type="slidenum">
              <a:rPr lang="uk-UA" smtClean="0"/>
              <a:pPr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04084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Presenter 4 (Gar)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422281-1DD0-C54B-B5FD-A74501CEBD71}" type="slidenum">
              <a:rPr lang="uk-UA" smtClean="0"/>
              <a:pPr/>
              <a:t>13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013996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Presenter 5 (Ivy)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422281-1DD0-C54B-B5FD-A74501CEBD71}" type="slidenum">
              <a:rPr lang="uk-UA" smtClean="0"/>
              <a:pPr/>
              <a:t>14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32278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Presenter 5 (Ivy)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422281-1DD0-C54B-B5FD-A74501CEBD71}" type="slidenum">
              <a:rPr lang="uk-UA" smtClean="0"/>
              <a:pPr/>
              <a:t>15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45662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Presenter 5 (Ivy)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422281-1DD0-C54B-B5FD-A74501CEBD71}" type="slidenum">
              <a:rPr lang="uk-UA" smtClean="0"/>
              <a:pPr/>
              <a:t>16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486236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7F4611-CE75-4ABD-E4EF-6CD034EB92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28AD7A-557E-8FF7-D3A8-62124F4722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873490C-F8D0-7327-9263-9CC589D602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https://www.morganstanley.com/im/publication/insights/investment-insights/ii_consumerstaples_en.pdf </a:t>
            </a:r>
          </a:p>
          <a:p>
            <a:r>
              <a:rPr lang="en-US"/>
              <a:t>https://www.ship.edu/contentassets/569211b0c6f243808c3c64f54e816cd2/effects-of-macroeconomics-variables-on-consumer-staples.pdf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8AF348-2649-0016-4E8E-CD7237D426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422281-1DD0-C54B-B5FD-A74501CEBD71}" type="slidenum">
              <a:rPr lang="uk-UA" smtClean="0"/>
              <a:pPr/>
              <a:t>17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262653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15E1EB-4E10-B75A-A865-040C8CCA26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D842F8B-F899-DD4E-0A5F-FC1C512B09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5D1578-B722-8810-3AA3-9D01A1DC99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https://www.morganstanley.com/im/publication/insights/investment-insights/ii_consumerstaples_en.pdf </a:t>
            </a:r>
          </a:p>
          <a:p>
            <a:r>
              <a:rPr lang="en-US"/>
              <a:t>https://www.ship.edu/contentassets/569211b0c6f243808c3c64f54e816cd2/effects-of-macroeconomics-variables-on-consumer-staples.pdf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DB7B05-6113-23E0-C477-7A7565B745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422281-1DD0-C54B-B5FD-A74501CEBD71}" type="slidenum">
              <a:rPr lang="uk-UA" smtClean="0"/>
              <a:pPr/>
              <a:t>18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43920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Presenter 1 (Aiden)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422281-1DD0-C54B-B5FD-A74501CEBD71}" type="slidenum">
              <a:rPr lang="uk-UA" smtClean="0"/>
              <a:pPr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94480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Presenter 1 (Aiden)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422281-1DD0-C54B-B5FD-A74501CEBD71}" type="slidenum">
              <a:rPr lang="uk-UA" smtClean="0"/>
              <a:pPr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7562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Presenter 1 (Aiden)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422281-1DD0-C54B-B5FD-A74501CEBD71}" type="slidenum">
              <a:rPr lang="uk-UA" smtClean="0"/>
              <a:pPr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17804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Presenter 2 ( Dave)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422281-1DD0-C54B-B5FD-A74501CEBD71}" type="slidenum">
              <a:rPr lang="uk-UA" smtClean="0"/>
              <a:pPr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669759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Presenter 2 (Dave)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422281-1DD0-C54B-B5FD-A74501CEBD71}" type="slidenum">
              <a:rPr lang="uk-UA" smtClean="0"/>
              <a:pPr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69553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Presenter 2 (Dave)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422281-1DD0-C54B-B5FD-A74501CEBD71}" type="slidenum">
              <a:rPr lang="uk-UA" smtClean="0"/>
              <a:pPr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28791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Presenter 3 (Andrew)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422281-1DD0-C54B-B5FD-A74501CEBD71}" type="slidenum">
              <a:rPr lang="uk-UA" smtClean="0"/>
              <a:pPr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80693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Presenter 3 (Andrew)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422281-1DD0-C54B-B5FD-A74501CEBD71}" type="slidenum">
              <a:rPr lang="uk-UA" smtClean="0"/>
              <a:pPr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40060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BB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43000"/>
            <a:ext cx="9144000" cy="2380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60" y="5995529"/>
            <a:ext cx="3200400" cy="458611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2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BB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43000"/>
            <a:ext cx="9144000" cy="2380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2983" y="3060943"/>
            <a:ext cx="4438035" cy="1589265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428" y="237393"/>
            <a:ext cx="8673144" cy="668215"/>
          </a:xfrm>
        </p:spPr>
        <p:txBody>
          <a:bodyPr anchor="b"/>
          <a:lstStyle>
            <a:lvl1pPr>
              <a:defRPr>
                <a:solidFill>
                  <a:srgbClr val="BB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E38D9-A055-4149-A136-9916290B958D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A7587-EF18-1B40-9F0E-E5FBA16F98D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35428" y="967155"/>
            <a:ext cx="8673144" cy="0"/>
          </a:xfrm>
          <a:prstGeom prst="line">
            <a:avLst/>
          </a:prstGeom>
          <a:ln w="6350">
            <a:solidFill>
              <a:srgbClr val="66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0" y="0"/>
            <a:ext cx="9144000" cy="175846"/>
          </a:xfrm>
          <a:prstGeom prst="rect">
            <a:avLst/>
          </a:prstGeom>
          <a:solidFill>
            <a:srgbClr val="BB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886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428" y="237393"/>
            <a:ext cx="8673144" cy="668216"/>
          </a:xfrm>
        </p:spPr>
        <p:txBody>
          <a:bodyPr anchor="b"/>
          <a:lstStyle>
            <a:lvl1pPr>
              <a:defRPr>
                <a:solidFill>
                  <a:srgbClr val="BB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428" y="1028702"/>
            <a:ext cx="8673144" cy="502919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E38D9-A055-4149-A136-9916290B958D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A7587-EF18-1B40-9F0E-E5FBA16F98D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35428" y="967155"/>
            <a:ext cx="8673144" cy="0"/>
          </a:xfrm>
          <a:prstGeom prst="line">
            <a:avLst/>
          </a:prstGeom>
          <a:ln w="6350">
            <a:solidFill>
              <a:srgbClr val="66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 userDrawn="1"/>
        </p:nvSpPr>
        <p:spPr>
          <a:xfrm>
            <a:off x="0" y="0"/>
            <a:ext cx="9144000" cy="175846"/>
          </a:xfrm>
          <a:prstGeom prst="rect">
            <a:avLst/>
          </a:prstGeom>
          <a:solidFill>
            <a:srgbClr val="BB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583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Break /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5428" y="1122363"/>
            <a:ext cx="8673144" cy="2387600"/>
          </a:xfrm>
        </p:spPr>
        <p:txBody>
          <a:bodyPr anchor="b"/>
          <a:lstStyle>
            <a:lvl1pPr algn="l">
              <a:defRPr sz="6000" baseline="0">
                <a:solidFill>
                  <a:srgbClr val="BB0000"/>
                </a:solidFill>
              </a:defRPr>
            </a:lvl1pPr>
          </a:lstStyle>
          <a:p>
            <a:r>
              <a:rPr lang="en-US"/>
              <a:t>Click to Add Section Break /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5428" y="3602038"/>
            <a:ext cx="867314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66666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E38D9-A055-4149-A136-9916290B958D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A7587-EF18-1B40-9F0E-E5FBA16F98D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5719"/>
            <a:ext cx="9144000" cy="77538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45719"/>
          </a:xfrm>
          <a:prstGeom prst="rect">
            <a:avLst/>
          </a:prstGeom>
          <a:solidFill>
            <a:srgbClr val="BB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175846"/>
          </a:xfrm>
          <a:prstGeom prst="rect">
            <a:avLst/>
          </a:prstGeom>
          <a:solidFill>
            <a:srgbClr val="BB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389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428" y="246063"/>
            <a:ext cx="8673144" cy="668338"/>
          </a:xfrm>
        </p:spPr>
        <p:txBody>
          <a:bodyPr anchor="b"/>
          <a:lstStyle>
            <a:lvl1pPr>
              <a:defRPr>
                <a:solidFill>
                  <a:srgbClr val="BB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5428" y="1019910"/>
            <a:ext cx="4260372" cy="50379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19910"/>
            <a:ext cx="4260372" cy="50379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E38D9-A055-4149-A136-9916290B958D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A7587-EF18-1B40-9F0E-E5FBA16F98D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35428" y="967155"/>
            <a:ext cx="8673144" cy="0"/>
          </a:xfrm>
          <a:prstGeom prst="line">
            <a:avLst/>
          </a:prstGeom>
          <a:ln w="6350">
            <a:solidFill>
              <a:srgbClr val="66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0" y="0"/>
            <a:ext cx="9144000" cy="175846"/>
          </a:xfrm>
          <a:prstGeom prst="rect">
            <a:avLst/>
          </a:prstGeom>
          <a:solidFill>
            <a:srgbClr val="BB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436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E38D9-A055-4149-A136-9916290B958D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A7587-EF18-1B40-9F0E-E5FBA16F98D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175846"/>
          </a:xfrm>
          <a:prstGeom prst="rect">
            <a:avLst/>
          </a:prstGeom>
          <a:solidFill>
            <a:srgbClr val="BB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925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045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5428" y="365125"/>
            <a:ext cx="867314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5428" y="1825625"/>
            <a:ext cx="8673144" cy="42325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2435" y="6302867"/>
            <a:ext cx="957389" cy="3172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A82E38D9-A055-4149-A136-9916290B958D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87696" y="6302867"/>
            <a:ext cx="3086100" cy="3172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1668" y="6299446"/>
            <a:ext cx="606904" cy="3172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666666"/>
                </a:solidFill>
              </a:defRPr>
            </a:lvl1pPr>
          </a:lstStyle>
          <a:p>
            <a:fld id="{F98A7587-EF18-1B40-9F0E-E5FBA16F98D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428" y="6299446"/>
            <a:ext cx="2213945" cy="317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827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3" r:id="rId2"/>
    <p:sldLayoutId id="2147483672" r:id="rId3"/>
    <p:sldLayoutId id="2147483675" r:id="rId4"/>
    <p:sldLayoutId id="214748367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1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jpeg"/><Relationship Id="rId3" Type="http://schemas.openxmlformats.org/officeDocument/2006/relationships/hyperlink" Target="https://www.spglobal.com/spdji/en/indices/equity/sp-500-consumer-staples-sector/#overview" TargetMode="External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9BE9194-C3C0-61A3-B607-B9D56A4B961F}"/>
              </a:ext>
            </a:extLst>
          </p:cNvPr>
          <p:cNvSpPr txBox="1"/>
          <p:nvPr/>
        </p:nvSpPr>
        <p:spPr>
          <a:xfrm>
            <a:off x="1699556" y="4078216"/>
            <a:ext cx="5744907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algn="ctr"/>
            <a:r>
              <a:rPr lang="en-US" sz="2800">
                <a:latin typeface="Arial"/>
                <a:cs typeface="Arial"/>
              </a:rPr>
              <a:t>Aiden Callahan, Andrew Campbell,</a:t>
            </a:r>
          </a:p>
          <a:p>
            <a:pPr algn="ctr"/>
            <a:r>
              <a:rPr lang="en-US" sz="2800">
                <a:latin typeface="Arial"/>
                <a:cs typeface="Arial"/>
              </a:rPr>
              <a:t>Gar </a:t>
            </a:r>
            <a:r>
              <a:rPr lang="en-US" sz="2800" err="1">
                <a:latin typeface="Arial"/>
                <a:cs typeface="Arial"/>
              </a:rPr>
              <a:t>Chatain</a:t>
            </a:r>
            <a:r>
              <a:rPr lang="en-US" sz="2800">
                <a:latin typeface="Arial"/>
                <a:cs typeface="Arial"/>
              </a:rPr>
              <a:t>, Ivy Cheng,</a:t>
            </a:r>
            <a:endParaRPr lang="en-US"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algn="ctr"/>
            <a:r>
              <a:rPr lang="en-US" sz="2800">
                <a:latin typeface="Arial"/>
                <a:cs typeface="Arial"/>
              </a:rPr>
              <a:t>David Coleman 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4EBF31-DEF0-A928-D1F3-1BF934A8B665}"/>
              </a:ext>
            </a:extLst>
          </p:cNvPr>
          <p:cNvSpPr txBox="1">
            <a:spLocks/>
          </p:cNvSpPr>
          <p:nvPr/>
        </p:nvSpPr>
        <p:spPr>
          <a:xfrm>
            <a:off x="0" y="112236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Consumer Staples</a:t>
            </a:r>
          </a:p>
        </p:txBody>
      </p:sp>
    </p:spTree>
    <p:extLst>
      <p:ext uri="{BB962C8B-B14F-4D97-AF65-F5344CB8AC3E}">
        <p14:creationId xmlns:p14="http://schemas.microsoft.com/office/powerpoint/2010/main" val="1152365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8C31DE-5BB8-FE18-29F0-42DC12E6C0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23431-8A82-35AB-2C88-48F4114E3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>
                <a:latin typeface="Arial"/>
                <a:cs typeface="Arial"/>
              </a:rPr>
              <a:t>Valuation</a:t>
            </a:r>
            <a:endParaRPr lang="en-US" sz="320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483A5D9-3580-B288-DDC4-54CA1B0EAE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8742713"/>
              </p:ext>
            </p:extLst>
          </p:nvPr>
        </p:nvGraphicFramePr>
        <p:xfrm>
          <a:off x="0" y="1377108"/>
          <a:ext cx="9103441" cy="32437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5550">
                  <a:extLst>
                    <a:ext uri="{9D8B030D-6E8A-4147-A177-3AD203B41FA5}">
                      <a16:colId xmlns:a16="http://schemas.microsoft.com/office/drawing/2014/main" val="4000061607"/>
                    </a:ext>
                  </a:extLst>
                </a:gridCol>
                <a:gridCol w="1277433">
                  <a:extLst>
                    <a:ext uri="{9D8B030D-6E8A-4147-A177-3AD203B41FA5}">
                      <a16:colId xmlns:a16="http://schemas.microsoft.com/office/drawing/2014/main" val="4018099837"/>
                    </a:ext>
                  </a:extLst>
                </a:gridCol>
                <a:gridCol w="1301367">
                  <a:extLst>
                    <a:ext uri="{9D8B030D-6E8A-4147-A177-3AD203B41FA5}">
                      <a16:colId xmlns:a16="http://schemas.microsoft.com/office/drawing/2014/main" val="2670496936"/>
                    </a:ext>
                  </a:extLst>
                </a:gridCol>
                <a:gridCol w="2045005">
                  <a:extLst>
                    <a:ext uri="{9D8B030D-6E8A-4147-A177-3AD203B41FA5}">
                      <a16:colId xmlns:a16="http://schemas.microsoft.com/office/drawing/2014/main" val="3022410599"/>
                    </a:ext>
                  </a:extLst>
                </a:gridCol>
                <a:gridCol w="2120903">
                  <a:extLst>
                    <a:ext uri="{9D8B030D-6E8A-4147-A177-3AD203B41FA5}">
                      <a16:colId xmlns:a16="http://schemas.microsoft.com/office/drawing/2014/main" val="3838694169"/>
                    </a:ext>
                  </a:extLst>
                </a:gridCol>
                <a:gridCol w="1123183">
                  <a:extLst>
                    <a:ext uri="{9D8B030D-6E8A-4147-A177-3AD203B41FA5}">
                      <a16:colId xmlns:a16="http://schemas.microsoft.com/office/drawing/2014/main" val="2863176473"/>
                    </a:ext>
                  </a:extLst>
                </a:gridCol>
              </a:tblGrid>
              <a:tr h="685114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Stock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1" i="0" u="none" strike="noStrike" noProof="0">
                          <a:solidFill>
                            <a:srgbClr val="FFFFFF"/>
                          </a:solidFill>
                          <a:latin typeface="Calibri"/>
                        </a:rPr>
                        <a:t>Current Price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800" b="1" i="0" u="none" strike="noStrike" noProof="0">
                          <a:solidFill>
                            <a:srgbClr val="FFFFFF"/>
                          </a:solidFill>
                          <a:latin typeface="Calibri"/>
                        </a:rPr>
                        <a:t>(3/27)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Target Price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Potential Upside/Downside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P/E Ratio</a:t>
                      </a:r>
                    </a:p>
                    <a:p>
                      <a:pPr lvl="0" algn="ctr">
                        <a:buNone/>
                      </a:pPr>
                      <a:endParaRPr lang="en-US"/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Rec.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3360018"/>
                  </a:ext>
                </a:extLst>
              </a:tr>
              <a:tr h="411068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Kroger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$66.54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$69.11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+3.9%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</a:rPr>
                        <a:t> 13.98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HOLD</a:t>
                      </a:r>
                      <a:endParaRPr lang="en-US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85585514"/>
                  </a:ext>
                </a:extLst>
              </a:tr>
              <a:tr h="411068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Mondelez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$66.98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b="0"/>
                        <a:t>$61.47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b="1"/>
                        <a:t>-8.23%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>
                          <a:latin typeface="Calibri"/>
                        </a:rPr>
                        <a:t> 19.19 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b="1"/>
                        <a:t>HOLD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88637787"/>
                  </a:ext>
                </a:extLst>
              </a:tr>
              <a:tr h="411068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Monster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$58.49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b="0"/>
                        <a:t>$57.74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b="1"/>
                        <a:t>-1.2%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37.89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HOLD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4844253"/>
                  </a:ext>
                </a:extLst>
              </a:tr>
              <a:tr h="411068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Walmart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$85.68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b="0"/>
                        <a:t>$108.42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b="1"/>
                        <a:t>+26.1%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42.25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BUY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39356005"/>
                  </a:ext>
                </a:extLst>
              </a:tr>
              <a:tr h="685114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Philip Morris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$154.52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b="0"/>
                        <a:t>$172.23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b="1"/>
                        <a:t>+11.5%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22.87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b="1"/>
                        <a:t>BUY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72737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6735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45161-7790-D383-F44A-07BAFE27E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Arial"/>
                <a:cs typeface="Arial"/>
              </a:rPr>
              <a:t>S&amp;P/Sector Price Ratios</a:t>
            </a:r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81428C8-E888-54C2-DD19-B4F8BD79F7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8632597"/>
              </p:ext>
            </p:extLst>
          </p:nvPr>
        </p:nvGraphicFramePr>
        <p:xfrm>
          <a:off x="234950" y="1028700"/>
          <a:ext cx="8674098" cy="28583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1366">
                  <a:extLst>
                    <a:ext uri="{9D8B030D-6E8A-4147-A177-3AD203B41FA5}">
                      <a16:colId xmlns:a16="http://schemas.microsoft.com/office/drawing/2014/main" val="2136872264"/>
                    </a:ext>
                  </a:extLst>
                </a:gridCol>
                <a:gridCol w="2891366">
                  <a:extLst>
                    <a:ext uri="{9D8B030D-6E8A-4147-A177-3AD203B41FA5}">
                      <a16:colId xmlns:a16="http://schemas.microsoft.com/office/drawing/2014/main" val="1931504875"/>
                    </a:ext>
                  </a:extLst>
                </a:gridCol>
                <a:gridCol w="2891366">
                  <a:extLst>
                    <a:ext uri="{9D8B030D-6E8A-4147-A177-3AD203B41FA5}">
                      <a16:colId xmlns:a16="http://schemas.microsoft.com/office/drawing/2014/main" val="1954404810"/>
                    </a:ext>
                  </a:extLst>
                </a:gridCol>
              </a:tblGrid>
              <a:tr h="476386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Ratio</a:t>
                      </a:r>
                    </a:p>
                  </a:txBody>
                  <a:tcPr>
                    <a:solidFill>
                      <a:srgbClr val="BB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Typical Range (Cons. Stap.)</a:t>
                      </a:r>
                    </a:p>
                  </a:txBody>
                  <a:tcPr>
                    <a:solidFill>
                      <a:srgbClr val="BB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Typical Range (S&amp;P 500)</a:t>
                      </a:r>
                    </a:p>
                  </a:txBody>
                  <a:tcPr>
                    <a:solidFill>
                      <a:srgbClr val="BB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3477366"/>
                  </a:ext>
                </a:extLst>
              </a:tr>
              <a:tr h="476386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P/E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18-25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15-25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488262"/>
                  </a:ext>
                </a:extLst>
              </a:tr>
              <a:tr h="476386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P/B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3-6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2-5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142502"/>
                  </a:ext>
                </a:extLst>
              </a:tr>
              <a:tr h="476386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P/S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1.5-4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1-4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102845"/>
                  </a:ext>
                </a:extLst>
              </a:tr>
              <a:tr h="476386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P/CF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12-20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10-20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3382282"/>
                  </a:ext>
                </a:extLst>
              </a:tr>
              <a:tr h="476386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EV/EBITDA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11-28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10-18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8009330"/>
                  </a:ext>
                </a:extLst>
              </a:tr>
            </a:tbl>
          </a:graphicData>
        </a:graphic>
      </p:graphicFrame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2674FCBC-4072-DEDB-C604-3DF4B2DC2886}"/>
              </a:ext>
            </a:extLst>
          </p:cNvPr>
          <p:cNvSpPr txBox="1">
            <a:spLocks/>
          </p:cNvSpPr>
          <p:nvPr/>
        </p:nvSpPr>
        <p:spPr>
          <a:xfrm>
            <a:off x="232073" y="4635878"/>
            <a:ext cx="8676499" cy="6499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000">
                <a:latin typeface="Calibri"/>
                <a:cs typeface="Calibri"/>
              </a:rPr>
              <a:t>Price ratios in consumer staples trend slightly higher than broad S&amp;P 500</a:t>
            </a:r>
          </a:p>
          <a:p>
            <a:endParaRPr lang="en-US" altLang="zh-TW" sz="20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4393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A3A43-A0E3-7733-9A42-081192309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Arial"/>
                <a:cs typeface="Arial"/>
              </a:rPr>
              <a:t>Philip Morris Price Ratios</a:t>
            </a:r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485070D-0FAC-91D2-250A-42C2D598B5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1389675"/>
              </p:ext>
            </p:extLst>
          </p:nvPr>
        </p:nvGraphicFramePr>
        <p:xfrm>
          <a:off x="167555" y="1319487"/>
          <a:ext cx="8674096" cy="2468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41181">
                  <a:extLst>
                    <a:ext uri="{9D8B030D-6E8A-4147-A177-3AD203B41FA5}">
                      <a16:colId xmlns:a16="http://schemas.microsoft.com/office/drawing/2014/main" val="3377607142"/>
                    </a:ext>
                  </a:extLst>
                </a:gridCol>
                <a:gridCol w="1563683">
                  <a:extLst>
                    <a:ext uri="{9D8B030D-6E8A-4147-A177-3AD203B41FA5}">
                      <a16:colId xmlns:a16="http://schemas.microsoft.com/office/drawing/2014/main" val="386209719"/>
                    </a:ext>
                  </a:extLst>
                </a:gridCol>
                <a:gridCol w="2032788">
                  <a:extLst>
                    <a:ext uri="{9D8B030D-6E8A-4147-A177-3AD203B41FA5}">
                      <a16:colId xmlns:a16="http://schemas.microsoft.com/office/drawing/2014/main" val="1232249178"/>
                    </a:ext>
                  </a:extLst>
                </a:gridCol>
                <a:gridCol w="1407315">
                  <a:extLst>
                    <a:ext uri="{9D8B030D-6E8A-4147-A177-3AD203B41FA5}">
                      <a16:colId xmlns:a16="http://schemas.microsoft.com/office/drawing/2014/main" val="617230940"/>
                    </a:ext>
                  </a:extLst>
                </a:gridCol>
                <a:gridCol w="1329129">
                  <a:extLst>
                    <a:ext uri="{9D8B030D-6E8A-4147-A177-3AD203B41FA5}">
                      <a16:colId xmlns:a16="http://schemas.microsoft.com/office/drawing/2014/main" val="369977189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kern="0">
                          <a:solidFill>
                            <a:srgbClr val="FFFFFF"/>
                          </a:solidFill>
                          <a:effectLst/>
                        </a:rPr>
                        <a:t>Metric</a:t>
                      </a:r>
                      <a:endParaRPr lang="en-US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kern="0">
                          <a:solidFill>
                            <a:srgbClr val="FFFFFF"/>
                          </a:solidFill>
                          <a:effectLst/>
                        </a:rPr>
                        <a:t>Philip Morris International</a:t>
                      </a:r>
                      <a:endParaRPr lang="en-US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kern="0">
                          <a:solidFill>
                            <a:srgbClr val="FFFFFF"/>
                          </a:solidFill>
                          <a:effectLst/>
                        </a:rPr>
                        <a:t>British American Tobacco</a:t>
                      </a:r>
                      <a:endParaRPr lang="en-US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kern="0">
                          <a:solidFill>
                            <a:srgbClr val="FFFFFF"/>
                          </a:solidFill>
                          <a:effectLst/>
                        </a:rPr>
                        <a:t>Altria Group </a:t>
                      </a:r>
                      <a:endParaRPr lang="en-US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kern="0">
                          <a:solidFill>
                            <a:srgbClr val="FFFFFF"/>
                          </a:solidFill>
                          <a:effectLst/>
                        </a:rPr>
                        <a:t>Average</a:t>
                      </a:r>
                      <a:endParaRPr lang="en-US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129937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kern="0">
                          <a:solidFill>
                            <a:srgbClr val="000000"/>
                          </a:solidFill>
                          <a:effectLst/>
                        </a:rPr>
                        <a:t>Market Capitalization </a:t>
                      </a:r>
                      <a:endParaRPr lang="en-US">
                        <a:effectLst/>
                      </a:endParaRPr>
                    </a:p>
                    <a:p>
                      <a:pPr algn="ctr">
                        <a:buNone/>
                      </a:pPr>
                      <a:r>
                        <a:rPr lang="en-US" kern="0">
                          <a:solidFill>
                            <a:srgbClr val="000000"/>
                          </a:solidFill>
                          <a:effectLst/>
                        </a:rPr>
                        <a:t>($ Billions)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kern="0">
                          <a:solidFill>
                            <a:srgbClr val="000000"/>
                          </a:solidFill>
                          <a:effectLst/>
                        </a:rPr>
                        <a:t>$235.64 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kern="0">
                          <a:solidFill>
                            <a:srgbClr val="000000"/>
                          </a:solidFill>
                          <a:effectLst/>
                        </a:rPr>
                        <a:t>$69.21 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kern="0">
                          <a:solidFill>
                            <a:srgbClr val="000000"/>
                          </a:solidFill>
                          <a:effectLst/>
                        </a:rPr>
                        <a:t>$97.47 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kern="0">
                          <a:solidFill>
                            <a:srgbClr val="000000"/>
                          </a:solidFill>
                          <a:effectLst/>
                        </a:rPr>
                        <a:t> $134.11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410975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kern="0">
                          <a:solidFill>
                            <a:srgbClr val="000000"/>
                          </a:solidFill>
                          <a:effectLst/>
                        </a:rPr>
                        <a:t>Enterprise Value ($ Billions)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kern="0">
                          <a:solidFill>
                            <a:srgbClr val="000000"/>
                          </a:solidFill>
                          <a:effectLst/>
                        </a:rPr>
                        <a:t>$277.12 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kern="0">
                          <a:solidFill>
                            <a:srgbClr val="000000"/>
                          </a:solidFill>
                          <a:effectLst/>
                        </a:rPr>
                        <a:t>$102.76 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kern="0">
                          <a:solidFill>
                            <a:srgbClr val="000000"/>
                          </a:solidFill>
                          <a:effectLst/>
                        </a:rPr>
                        <a:t>$119.27 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kern="0">
                          <a:solidFill>
                            <a:srgbClr val="000000"/>
                          </a:solidFill>
                          <a:effectLst/>
                        </a:rPr>
                        <a:t> $166.38 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609163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kern="0">
                          <a:solidFill>
                            <a:srgbClr val="000000"/>
                          </a:solidFill>
                          <a:effectLst/>
                        </a:rPr>
                        <a:t>P/E 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kern="0">
                          <a:solidFill>
                            <a:srgbClr val="000000"/>
                          </a:solidFill>
                          <a:effectLst/>
                        </a:rPr>
                        <a:t>25.22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kern="0">
                          <a:solidFill>
                            <a:srgbClr val="000000"/>
                          </a:solidFill>
                          <a:effectLst/>
                        </a:rPr>
                        <a:t>23.18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kern="0">
                          <a:solidFill>
                            <a:srgbClr val="000000"/>
                          </a:solidFill>
                          <a:effectLst/>
                        </a:rPr>
                        <a:t>8.81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kern="0">
                          <a:solidFill>
                            <a:srgbClr val="000000"/>
                          </a:solidFill>
                          <a:effectLst/>
                        </a:rPr>
                        <a:t>19.07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703976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kern="0">
                          <a:solidFill>
                            <a:srgbClr val="000000"/>
                          </a:solidFill>
                          <a:effectLst/>
                        </a:rPr>
                        <a:t>EV/EBITDA 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kern="0">
                          <a:solidFill>
                            <a:srgbClr val="000000"/>
                          </a:solidFill>
                          <a:effectLst/>
                        </a:rPr>
                        <a:t>17.60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kern="0">
                          <a:solidFill>
                            <a:srgbClr val="000000"/>
                          </a:solidFill>
                          <a:effectLst/>
                        </a:rPr>
                        <a:t>12.20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kern="0">
                          <a:solidFill>
                            <a:srgbClr val="000000"/>
                          </a:solidFill>
                          <a:effectLst/>
                        </a:rPr>
                        <a:t>9.63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kern="0">
                          <a:solidFill>
                            <a:srgbClr val="000000"/>
                          </a:solidFill>
                          <a:effectLst/>
                        </a:rPr>
                        <a:t>13.14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12929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kern="0">
                          <a:solidFill>
                            <a:srgbClr val="000000"/>
                          </a:solidFill>
                          <a:effectLst/>
                        </a:rPr>
                        <a:t>P/FCF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kern="0">
                          <a:solidFill>
                            <a:srgbClr val="000000"/>
                          </a:solidFill>
                          <a:effectLst/>
                        </a:rPr>
                        <a:t>19.2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kern="0">
                          <a:solidFill>
                            <a:srgbClr val="000000"/>
                          </a:solidFill>
                          <a:effectLst/>
                        </a:rPr>
                        <a:t>10.6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kern="0">
                          <a:solidFill>
                            <a:srgbClr val="000000"/>
                          </a:solidFill>
                          <a:effectLst/>
                        </a:rPr>
                        <a:t>10.3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kern="0">
                          <a:solidFill>
                            <a:srgbClr val="000000"/>
                          </a:solidFill>
                          <a:effectLst/>
                        </a:rPr>
                        <a:t>13.37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02275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4361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C8342-671C-1282-4E71-AB29F02D1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Arial"/>
                <a:cs typeface="Arial"/>
              </a:rPr>
              <a:t>Walmart Price Ratios</a:t>
            </a:r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6548846-2DD7-0B5D-931D-ABA307B60E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1895702"/>
              </p:ext>
            </p:extLst>
          </p:nvPr>
        </p:nvGraphicFramePr>
        <p:xfrm>
          <a:off x="236143" y="1256230"/>
          <a:ext cx="8674097" cy="2194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41182">
                  <a:extLst>
                    <a:ext uri="{9D8B030D-6E8A-4147-A177-3AD203B41FA5}">
                      <a16:colId xmlns:a16="http://schemas.microsoft.com/office/drawing/2014/main" val="3377607142"/>
                    </a:ext>
                  </a:extLst>
                </a:gridCol>
                <a:gridCol w="1563683">
                  <a:extLst>
                    <a:ext uri="{9D8B030D-6E8A-4147-A177-3AD203B41FA5}">
                      <a16:colId xmlns:a16="http://schemas.microsoft.com/office/drawing/2014/main" val="386209719"/>
                    </a:ext>
                  </a:extLst>
                </a:gridCol>
                <a:gridCol w="2032788">
                  <a:extLst>
                    <a:ext uri="{9D8B030D-6E8A-4147-A177-3AD203B41FA5}">
                      <a16:colId xmlns:a16="http://schemas.microsoft.com/office/drawing/2014/main" val="1232249178"/>
                    </a:ext>
                  </a:extLst>
                </a:gridCol>
                <a:gridCol w="1407315">
                  <a:extLst>
                    <a:ext uri="{9D8B030D-6E8A-4147-A177-3AD203B41FA5}">
                      <a16:colId xmlns:a16="http://schemas.microsoft.com/office/drawing/2014/main" val="617230940"/>
                    </a:ext>
                  </a:extLst>
                </a:gridCol>
                <a:gridCol w="1329129">
                  <a:extLst>
                    <a:ext uri="{9D8B030D-6E8A-4147-A177-3AD203B41FA5}">
                      <a16:colId xmlns:a16="http://schemas.microsoft.com/office/drawing/2014/main" val="369977189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b="1" ker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</a:rPr>
                        <a:t>Metric</a:t>
                      </a:r>
                      <a:endParaRPr lang="en-US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b="1" ker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Walmart</a:t>
                      </a:r>
                      <a:endParaRPr lang="en-US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Costco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Target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b="1" ker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</a:rPr>
                        <a:t>Average</a:t>
                      </a:r>
                      <a:endParaRPr lang="en-US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129937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</a:rPr>
                        <a:t>Market Capitalization </a:t>
                      </a:r>
                      <a:endParaRPr lang="en-US">
                        <a:effectLst/>
                        <a:latin typeface="Calibri"/>
                      </a:endParaRPr>
                    </a:p>
                    <a:p>
                      <a:pPr algn="ctr">
                        <a:buNone/>
                      </a:pPr>
                      <a:r>
                        <a:rPr lang="en-US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</a:rPr>
                        <a:t>($ Billions)</a:t>
                      </a:r>
                      <a:endParaRPr lang="en-US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</a:rPr>
                        <a:t>$689.29 </a:t>
                      </a:r>
                      <a:endParaRPr lang="en-US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</a:rPr>
                        <a:t>$</a:t>
                      </a:r>
                      <a:r>
                        <a:rPr lang="en-US" altLang="zh-CN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</a:rPr>
                        <a:t>412.47</a:t>
                      </a:r>
                      <a:r>
                        <a:rPr lang="en-US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</a:rPr>
                        <a:t> </a:t>
                      </a:r>
                      <a:endParaRPr lang="en-US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</a:rPr>
                        <a:t>$</a:t>
                      </a:r>
                      <a:r>
                        <a:rPr lang="en-US" altLang="zh-CN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</a:rPr>
                        <a:t>47.22</a:t>
                      </a:r>
                      <a:r>
                        <a:rPr lang="en-US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</a:rPr>
                        <a:t> </a:t>
                      </a:r>
                      <a:endParaRPr lang="en-US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</a:rPr>
                        <a:t> $</a:t>
                      </a:r>
                      <a:r>
                        <a:rPr lang="en-US" altLang="zh-CN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</a:rPr>
                        <a:t>382.99</a:t>
                      </a:r>
                      <a:r>
                        <a:rPr lang="en-US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</a:rPr>
                        <a:t>   </a:t>
                      </a:r>
                      <a:endParaRPr lang="en-US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410975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</a:rPr>
                        <a:t>Enterprise Value ($ Billions)</a:t>
                      </a:r>
                      <a:endParaRPr lang="en-US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</a:rPr>
                        <a:t>$</a:t>
                      </a:r>
                      <a:r>
                        <a:rPr lang="en-US" altLang="zh-CN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</a:rPr>
                        <a:t>733.71</a:t>
                      </a:r>
                      <a:r>
                        <a:rPr lang="en-US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</a:rPr>
                        <a:t> </a:t>
                      </a:r>
                      <a:endParaRPr lang="en-US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</a:rPr>
                        <a:t>$</a:t>
                      </a:r>
                      <a:r>
                        <a:rPr lang="en-US" altLang="zh-CN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</a:rPr>
                        <a:t>407.36</a:t>
                      </a:r>
                      <a:r>
                        <a:rPr lang="en-US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</a:rPr>
                        <a:t> </a:t>
                      </a:r>
                      <a:endParaRPr lang="en-US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</a:rPr>
                        <a:t>$</a:t>
                      </a:r>
                      <a:r>
                        <a:rPr lang="en-US" altLang="zh-CN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</a:rPr>
                        <a:t>62.33</a:t>
                      </a:r>
                      <a:r>
                        <a:rPr lang="en-US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</a:rPr>
                        <a:t> </a:t>
                      </a:r>
                      <a:endParaRPr lang="en-US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</a:rPr>
                        <a:t> $</a:t>
                      </a:r>
                      <a:r>
                        <a:rPr lang="en-US" altLang="zh-CN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</a:rPr>
                        <a:t>401.14</a:t>
                      </a:r>
                      <a:r>
                        <a:rPr lang="en-US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</a:rPr>
                        <a:t>    </a:t>
                      </a:r>
                      <a:endParaRPr lang="en-US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609163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</a:rPr>
                        <a:t>P/E </a:t>
                      </a:r>
                      <a:endParaRPr lang="en-US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effectLst/>
                          <a:latin typeface="Calibri"/>
                        </a:rPr>
                        <a:t>42.05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effectLst/>
                          <a:latin typeface="Calibri"/>
                        </a:rPr>
                        <a:t>57.28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effectLst/>
                          <a:latin typeface="Calibri"/>
                        </a:rPr>
                        <a:t>14.19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>
                          <a:effectLst/>
                          <a:latin typeface="Calibri"/>
                        </a:rPr>
                        <a:t>37.84</a:t>
                      </a:r>
                      <a:endParaRPr lang="en-US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703976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</a:rPr>
                        <a:t>EV/EBITDA </a:t>
                      </a:r>
                      <a:endParaRPr lang="en-US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effectLst/>
                          <a:latin typeface="Calibri"/>
                        </a:rPr>
                        <a:t>18.70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effectLst/>
                          <a:latin typeface="Calibri"/>
                        </a:rPr>
                        <a:t>32.43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effectLst/>
                          <a:latin typeface="Calibri"/>
                        </a:rPr>
                        <a:t>8.56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>
                          <a:effectLst/>
                          <a:latin typeface="Calibri"/>
                        </a:rPr>
                        <a:t>19.89</a:t>
                      </a:r>
                      <a:endParaRPr lang="en-US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12929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</a:rPr>
                        <a:t>P/CF</a:t>
                      </a:r>
                      <a:endParaRPr lang="en-US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effectLst/>
                          <a:latin typeface="Calibri"/>
                        </a:rPr>
                        <a:t>21.04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effectLst/>
                          <a:latin typeface="Calibri"/>
                        </a:rPr>
                        <a:t>37.10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>
                          <a:effectLst/>
                          <a:latin typeface="Calibri"/>
                        </a:rPr>
                        <a:t>8.61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>
                          <a:effectLst/>
                          <a:latin typeface="Calibri"/>
                        </a:rPr>
                        <a:t>22.25</a:t>
                      </a:r>
                      <a:endParaRPr lang="en-US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02275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1180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A95A8-0AAC-83E6-C161-305289151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Arial"/>
                <a:cs typeface="Arial"/>
              </a:rPr>
              <a:t>Recommendation</a:t>
            </a:r>
            <a:endParaRPr lang="en-US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0E53DF5F-0243-5148-FB0E-E31F3C780D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2727802"/>
              </p:ext>
            </p:extLst>
          </p:nvPr>
        </p:nvGraphicFramePr>
        <p:xfrm>
          <a:off x="234950" y="1028700"/>
          <a:ext cx="8674084" cy="3999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5683">
                  <a:extLst>
                    <a:ext uri="{9D8B030D-6E8A-4147-A177-3AD203B41FA5}">
                      <a16:colId xmlns:a16="http://schemas.microsoft.com/office/drawing/2014/main" val="522890474"/>
                    </a:ext>
                  </a:extLst>
                </a:gridCol>
                <a:gridCol w="1163409">
                  <a:extLst>
                    <a:ext uri="{9D8B030D-6E8A-4147-A177-3AD203B41FA5}">
                      <a16:colId xmlns:a16="http://schemas.microsoft.com/office/drawing/2014/main" val="3870945807"/>
                    </a:ext>
                  </a:extLst>
                </a:gridCol>
                <a:gridCol w="1408339">
                  <a:extLst>
                    <a:ext uri="{9D8B030D-6E8A-4147-A177-3AD203B41FA5}">
                      <a16:colId xmlns:a16="http://schemas.microsoft.com/office/drawing/2014/main" val="296256006"/>
                    </a:ext>
                  </a:extLst>
                </a:gridCol>
                <a:gridCol w="1387927">
                  <a:extLst>
                    <a:ext uri="{9D8B030D-6E8A-4147-A177-3AD203B41FA5}">
                      <a16:colId xmlns:a16="http://schemas.microsoft.com/office/drawing/2014/main" val="1576532507"/>
                    </a:ext>
                  </a:extLst>
                </a:gridCol>
                <a:gridCol w="1551214">
                  <a:extLst>
                    <a:ext uri="{9D8B030D-6E8A-4147-A177-3AD203B41FA5}">
                      <a16:colId xmlns:a16="http://schemas.microsoft.com/office/drawing/2014/main" val="3499535023"/>
                    </a:ext>
                  </a:extLst>
                </a:gridCol>
                <a:gridCol w="1717512">
                  <a:extLst>
                    <a:ext uri="{9D8B030D-6E8A-4147-A177-3AD203B41FA5}">
                      <a16:colId xmlns:a16="http://schemas.microsoft.com/office/drawing/2014/main" val="1095120203"/>
                    </a:ext>
                  </a:extLst>
                </a:gridCol>
              </a:tblGrid>
              <a:tr h="666575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Stock</a:t>
                      </a:r>
                    </a:p>
                  </a:txBody>
                  <a:tcPr anchor="ctr">
                    <a:solidFill>
                      <a:srgbClr val="BB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Current Price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400"/>
                        <a:t>3/27</a:t>
                      </a:r>
                    </a:p>
                  </a:txBody>
                  <a:tcPr anchor="ctr">
                    <a:solidFill>
                      <a:srgbClr val="BB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Current Weighting</a:t>
                      </a:r>
                    </a:p>
                  </a:txBody>
                  <a:tcPr anchor="ctr">
                    <a:solidFill>
                      <a:srgbClr val="BB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Buy/Sell/Hold</a:t>
                      </a:r>
                    </a:p>
                  </a:txBody>
                  <a:tcPr anchor="ctr">
                    <a:solidFill>
                      <a:srgbClr val="BB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Buy/Sell/Hold Weighting</a:t>
                      </a:r>
                    </a:p>
                  </a:txBody>
                  <a:tcPr anchor="ctr">
                    <a:solidFill>
                      <a:srgbClr val="BB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Target Price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400"/>
                        <a:t>(expected return)</a:t>
                      </a:r>
                    </a:p>
                  </a:txBody>
                  <a:tcPr anchor="ctr">
                    <a:solidFill>
                      <a:srgbClr val="BB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287007"/>
                  </a:ext>
                </a:extLst>
              </a:tr>
              <a:tr h="666575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Kroger (KR)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$66.54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1.56%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Hold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$69.11</a:t>
                      </a:r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8019667"/>
                  </a:ext>
                </a:extLst>
              </a:tr>
              <a:tr h="666575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Monster (MNST)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$58.49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2.00%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Hold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$57.74</a:t>
                      </a:r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77447081"/>
                  </a:ext>
                </a:extLst>
              </a:tr>
              <a:tr h="666575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Mondelez (MDLZ)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$66.98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1.99%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Hold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$61.47</a:t>
                      </a:r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6079595"/>
                  </a:ext>
                </a:extLst>
              </a:tr>
              <a:tr h="666575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Philip Morris (PM)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$154.52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Buy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+.30%</a:t>
                      </a:r>
                    </a:p>
                    <a:p>
                      <a:pPr lvl="0" algn="ctr">
                        <a:buNone/>
                      </a:pPr>
                      <a:r>
                        <a:rPr lang="en-US" b="1"/>
                        <a:t>.30%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$172.23</a:t>
                      </a:r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49484878"/>
                  </a:ext>
                </a:extLst>
              </a:tr>
              <a:tr h="666575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Walmart (WMT)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$85.68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3.17%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Buy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+.14%</a:t>
                      </a:r>
                    </a:p>
                    <a:p>
                      <a:pPr lvl="0" algn="ctr">
                        <a:buNone/>
                      </a:pPr>
                      <a:r>
                        <a:rPr lang="en-US" b="1"/>
                        <a:t>3.31%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$108.42</a:t>
                      </a:r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129637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676C2FD-779F-F6F8-51EE-4BBA8DD3EC60}"/>
              </a:ext>
            </a:extLst>
          </p:cNvPr>
          <p:cNvSpPr txBox="1"/>
          <p:nvPr/>
        </p:nvSpPr>
        <p:spPr>
          <a:xfrm>
            <a:off x="237611" y="5225656"/>
            <a:ext cx="743335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>
                <a:ea typeface="Calibri"/>
                <a:cs typeface="Calibri"/>
              </a:rPr>
              <a:t>Sim Portfolio Weighting increases .44% from 8.20% to 8.64%</a:t>
            </a:r>
          </a:p>
        </p:txBody>
      </p:sp>
    </p:spTree>
    <p:extLst>
      <p:ext uri="{BB962C8B-B14F-4D97-AF65-F5344CB8AC3E}">
        <p14:creationId xmlns:p14="http://schemas.microsoft.com/office/powerpoint/2010/main" val="19087015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89D567-94F3-4833-3BCC-3BB4822266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052C0-2A73-740F-A948-078F4EA5D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Arial"/>
                <a:cs typeface="Arial"/>
              </a:rPr>
              <a:t>Primary Catalysts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B5C0A-F140-EB67-E3A2-E55C00EF69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 b="1" u="sng">
                <a:latin typeface="Calibri"/>
                <a:cs typeface="Arial"/>
              </a:rPr>
              <a:t>Walmart</a:t>
            </a:r>
            <a:endParaRPr lang="en-US">
              <a:latin typeface="Calibri"/>
            </a:endParaRPr>
          </a:p>
          <a:p>
            <a:r>
              <a:rPr lang="en-US" sz="2000" b="1">
                <a:latin typeface="Calibri"/>
                <a:cs typeface="Arial"/>
              </a:rPr>
              <a:t>Price Leadership</a:t>
            </a:r>
            <a:r>
              <a:rPr lang="en-US" sz="2000">
                <a:latin typeface="Calibri"/>
                <a:cs typeface="Arial"/>
              </a:rPr>
              <a:t>: Walmart’s unmatched scale and everyday low pricing strategy make it a defensive powerhouse, gaining share during inflationary periods as value-conscious consumers seek the lowest prices.</a:t>
            </a:r>
            <a:endParaRPr lang="en-US" sz="2000" u="sng">
              <a:latin typeface="Calibri"/>
              <a:cs typeface="Arial"/>
            </a:endParaRPr>
          </a:p>
          <a:p>
            <a:r>
              <a:rPr lang="en-US" sz="2000" b="1">
                <a:latin typeface="Calibri"/>
                <a:cs typeface="Arial"/>
              </a:rPr>
              <a:t>Omnichannel Growth</a:t>
            </a:r>
            <a:r>
              <a:rPr lang="en-US" sz="2000">
                <a:latin typeface="Calibri"/>
                <a:cs typeface="Arial"/>
              </a:rPr>
              <a:t>: Its omnichannel ecosystem—including Walmart+, curbside pickup, and online grocery—has driven 20% YoY e-commerce growth and deepened customer loyalty across both digital and physical channels.</a:t>
            </a:r>
          </a:p>
          <a:p>
            <a:r>
              <a:rPr lang="en-US" sz="2000" b="1">
                <a:latin typeface="Calibri"/>
                <a:cs typeface="Arial"/>
              </a:rPr>
              <a:t>High-Margin Expansion</a:t>
            </a:r>
            <a:r>
              <a:rPr lang="en-US" sz="2000">
                <a:latin typeface="Calibri"/>
                <a:cs typeface="Arial"/>
              </a:rPr>
              <a:t>: Walmart’s high-margin businesses like Walmart Connect (up 27% YoY) and its expanding fintech and marketplace offerings are fueling future growth beyond traditional retail.</a:t>
            </a:r>
          </a:p>
          <a:p>
            <a:pPr marL="0" indent="0">
              <a:buNone/>
            </a:pPr>
            <a:r>
              <a:rPr lang="en-US" b="1" u="sng">
                <a:latin typeface="Calibri"/>
                <a:cs typeface="Arial"/>
              </a:rPr>
              <a:t>Philip Morris</a:t>
            </a:r>
          </a:p>
          <a:p>
            <a:r>
              <a:rPr lang="en-US" sz="2000" b="1">
                <a:latin typeface="Calibri"/>
                <a:cs typeface="Arial"/>
              </a:rPr>
              <a:t>Margin Expansion</a:t>
            </a:r>
            <a:r>
              <a:rPr lang="en-US" sz="2000">
                <a:latin typeface="Calibri"/>
                <a:cs typeface="Arial"/>
              </a:rPr>
              <a:t>: Zyn delivers gross margins 8x higher than traditional cigarettes, driving profitability.</a:t>
            </a:r>
          </a:p>
          <a:p>
            <a:r>
              <a:rPr lang="en-US" sz="2000" b="1">
                <a:latin typeface="Calibri"/>
                <a:cs typeface="Arial"/>
              </a:rPr>
              <a:t>Growth Catalyst</a:t>
            </a:r>
            <a:r>
              <a:rPr lang="en-US" sz="2000">
                <a:latin typeface="Calibri"/>
                <a:cs typeface="Arial"/>
              </a:rPr>
              <a:t>: The nicotine pouch market is projected to grow at a 29.6% CAGR through 2030—Zyn holds 76% market share in this space.</a:t>
            </a:r>
          </a:p>
          <a:p>
            <a:r>
              <a:rPr lang="en-US" sz="2000" b="1">
                <a:latin typeface="Calibri"/>
                <a:cs typeface="Arial"/>
              </a:rPr>
              <a:t>Brand Strength</a:t>
            </a:r>
            <a:r>
              <a:rPr lang="en-US" sz="2000">
                <a:latin typeface="Calibri"/>
                <a:cs typeface="Arial"/>
              </a:rPr>
              <a:t>: Zyn’s quality, cult-like following, and viral popularity among Gen Z create a brand moat unmatched by competitors.</a:t>
            </a:r>
          </a:p>
          <a:p>
            <a:endParaRPr lang="en-US">
              <a:latin typeface="Calibri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9909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8EB21-BEDA-0AA1-7649-60243EBA8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Arial"/>
                <a:cs typeface="Arial"/>
              </a:rPr>
              <a:t>Risks for Recommendation</a:t>
            </a:r>
            <a:endParaRPr lang="en-US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6534C7-A625-2528-D9DB-E89D0FC421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b="1" u="sng">
                <a:latin typeface="Arial"/>
                <a:cs typeface="Arial"/>
              </a:rPr>
              <a:t>Phillip Morris</a:t>
            </a:r>
            <a:endParaRPr lang="en-US" sz="2000" b="1" u="sng">
              <a:cs typeface="Arial"/>
            </a:endParaRPr>
          </a:p>
          <a:p>
            <a:r>
              <a:rPr lang="en-US" sz="2000" b="1">
                <a:latin typeface="Arial"/>
                <a:cs typeface="Arial"/>
              </a:rPr>
              <a:t>Regulatory Scrutiny</a:t>
            </a:r>
            <a:r>
              <a:rPr lang="en-US" sz="2000">
                <a:latin typeface="Arial"/>
                <a:cs typeface="Arial"/>
              </a:rPr>
              <a:t>: Potential tax increases or advertising restrictions on ZYN could reduce profitability and limit brand exposure, especially if social media promotion is curbed.</a:t>
            </a:r>
          </a:p>
          <a:p>
            <a:r>
              <a:rPr lang="en-US" sz="2000" b="1">
                <a:latin typeface="Arial"/>
                <a:cs typeface="Arial"/>
              </a:rPr>
              <a:t>Competitive Threats</a:t>
            </a:r>
            <a:r>
              <a:rPr lang="en-US" sz="2000">
                <a:latin typeface="Arial"/>
                <a:cs typeface="Arial"/>
              </a:rPr>
              <a:t>: Rising quality or pricing appeal of competitors like Velo (BAT) and On! (Altria) could erode ZYN’s dominant market share.</a:t>
            </a:r>
          </a:p>
          <a:p>
            <a:r>
              <a:rPr lang="en-US" sz="2000" b="1">
                <a:latin typeface="Arial"/>
                <a:cs typeface="Arial"/>
              </a:rPr>
              <a:t>Slower Market Growth</a:t>
            </a:r>
            <a:r>
              <a:rPr lang="en-US" sz="2000">
                <a:latin typeface="Arial"/>
                <a:cs typeface="Arial"/>
              </a:rPr>
              <a:t>: If the nicotine pouch market grows at a slower rate than the projected 29.6% CAGR, PM may miss revenue and margin expectations</a:t>
            </a:r>
          </a:p>
          <a:p>
            <a:pPr marL="0" indent="0">
              <a:buNone/>
            </a:pPr>
            <a:r>
              <a:rPr lang="en-US" sz="2000" b="1" u="sng">
                <a:latin typeface="Arial"/>
                <a:cs typeface="Arial"/>
              </a:rPr>
              <a:t>Walmart</a:t>
            </a:r>
            <a:endParaRPr lang="en-US" sz="2000" b="1" u="sng"/>
          </a:p>
          <a:p>
            <a:r>
              <a:rPr lang="en-US" sz="2000" b="1">
                <a:latin typeface="Arial"/>
                <a:cs typeface="Arial"/>
              </a:rPr>
              <a:t>Intense competition</a:t>
            </a:r>
            <a:r>
              <a:rPr lang="en-US" sz="2000">
                <a:latin typeface="Arial"/>
                <a:cs typeface="Arial"/>
              </a:rPr>
              <a:t> from retailers like Target, Costco, and Dollar General, especially in the fast-growing e-commerce space. </a:t>
            </a:r>
            <a:endParaRPr lang="en-US" sz="2000" b="1">
              <a:latin typeface="Arial"/>
              <a:cs typeface="Arial"/>
            </a:endParaRPr>
          </a:p>
          <a:p>
            <a:r>
              <a:rPr lang="en-US" sz="2000" b="1">
                <a:latin typeface="Arial"/>
                <a:cs typeface="Arial"/>
              </a:rPr>
              <a:t>Economic downturns</a:t>
            </a:r>
            <a:r>
              <a:rPr lang="en-US" sz="2000">
                <a:latin typeface="Arial"/>
                <a:cs typeface="Arial"/>
              </a:rPr>
              <a:t> could also reduce consumer spending on non-essential items, affecting Walmart’s sales. </a:t>
            </a:r>
            <a:endParaRPr lang="en-US" sz="2000" b="1">
              <a:latin typeface="Arial"/>
              <a:cs typeface="Arial"/>
            </a:endParaRPr>
          </a:p>
          <a:p>
            <a:r>
              <a:rPr lang="en-US" sz="2000" b="1">
                <a:latin typeface="Arial"/>
                <a:cs typeface="Arial"/>
              </a:rPr>
              <a:t>Faces regulatory and legal risks</a:t>
            </a:r>
            <a:r>
              <a:rPr lang="en-US" sz="2000">
                <a:latin typeface="Arial"/>
                <a:cs typeface="Arial"/>
              </a:rPr>
              <a:t>, such as fines for antitrust violations or labor disputes in international markets.  </a:t>
            </a:r>
            <a:endParaRPr lang="en-US" sz="2000" b="1">
              <a:latin typeface="Arial"/>
              <a:cs typeface="Arial"/>
            </a:endParaRPr>
          </a:p>
          <a:p>
            <a:pPr marL="0" indent="0">
              <a:buNone/>
            </a:pPr>
            <a:endParaRPr lang="en-US" sz="2000" b="1"/>
          </a:p>
          <a:p>
            <a:endParaRPr lang="en-US" sz="2000" b="1"/>
          </a:p>
          <a:p>
            <a:endParaRPr lang="en-US" sz="200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505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5B0CED-52BF-49C9-C64C-8C80E8CEF6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2D1F2-4F60-0A9D-A308-EF89B446E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428" y="237393"/>
            <a:ext cx="8673144" cy="668216"/>
          </a:xfrm>
        </p:spPr>
        <p:txBody>
          <a:bodyPr anchor="b">
            <a:normAutofit/>
          </a:bodyPr>
          <a:lstStyle/>
          <a:p>
            <a:r>
              <a:rPr lang="en-US" sz="4100"/>
              <a:t>Appendix A Walmart DCF</a:t>
            </a:r>
          </a:p>
        </p:txBody>
      </p:sp>
      <p:pic>
        <p:nvPicPr>
          <p:cNvPr id="6" name="Object 2">
            <a:extLst>
              <a:ext uri="{FF2B5EF4-FFF2-40B4-BE49-F238E27FC236}">
                <a16:creationId xmlns:a16="http://schemas.microsoft.com/office/drawing/2014/main" id="{415D34FF-1EC1-DCFE-D11E-F271D84678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1795" y="1028702"/>
            <a:ext cx="6480409" cy="50291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75554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1DE43C-0989-010A-614A-DC2F64979C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BA30F-C942-9E9F-B4A5-AADB83B9F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Arial"/>
                <a:cs typeface="Arial"/>
              </a:rPr>
              <a:t>Appendix B Philip Morris DCF</a:t>
            </a:r>
            <a:endParaRPr lang="en-US"/>
          </a:p>
        </p:txBody>
      </p:sp>
      <p:pic>
        <p:nvPicPr>
          <p:cNvPr id="3" name="Picture 2" descr="A screenshot of a document&#10;&#10;AI-generated content may be incorrect.">
            <a:extLst>
              <a:ext uri="{FF2B5EF4-FFF2-40B4-BE49-F238E27FC236}">
                <a16:creationId xmlns:a16="http://schemas.microsoft.com/office/drawing/2014/main" id="{FDE6F55E-8361-2D63-3CD7-91132FC64B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393" y="1003610"/>
            <a:ext cx="6337213" cy="508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563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2E1F1-DAB2-65F0-A308-D52E98EBA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Arial"/>
                <a:cs typeface="Arial"/>
              </a:rPr>
              <a:t>Consumer Staples Overview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E2F65B-3CED-6BC4-649D-4216AE52270B}"/>
              </a:ext>
            </a:extLst>
          </p:cNvPr>
          <p:cNvSpPr txBox="1"/>
          <p:nvPr/>
        </p:nvSpPr>
        <p:spPr>
          <a:xfrm>
            <a:off x="7124700" y="6180993"/>
            <a:ext cx="1866900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200"/>
              <a:t> Source: </a:t>
            </a:r>
            <a:r>
              <a:rPr lang="en-US" sz="1200">
                <a:ea typeface="+mn-lt"/>
                <a:cs typeface="+mn-lt"/>
                <a:hlinkClick r:id="rId3"/>
              </a:rPr>
              <a:t>spglobal</a:t>
            </a:r>
            <a:endParaRPr lang="en-US" sz="120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7397F0-E711-FC64-67C7-4393D9C62B58}"/>
              </a:ext>
            </a:extLst>
          </p:cNvPr>
          <p:cNvSpPr txBox="1"/>
          <p:nvPr/>
        </p:nvSpPr>
        <p:spPr>
          <a:xfrm>
            <a:off x="1466067" y="4364801"/>
            <a:ext cx="2222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/>
              <a:t>Food and Beverage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CDEDB15-9276-8CFB-D5FE-0A3AD7F20E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8697" y="4356458"/>
            <a:ext cx="369332" cy="3693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65F590C-2476-E35F-4E75-EB7461F1B5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4785" y="4364801"/>
            <a:ext cx="375988" cy="36933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163D40A-1E6D-4526-B1F1-14190778582C}"/>
              </a:ext>
            </a:extLst>
          </p:cNvPr>
          <p:cNvSpPr txBox="1"/>
          <p:nvPr/>
        </p:nvSpPr>
        <p:spPr>
          <a:xfrm>
            <a:off x="4539826" y="435645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/>
              <a:t>Personal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47BEF0E-3068-C529-AB0B-19E2F410E29E}"/>
              </a:ext>
            </a:extLst>
          </p:cNvPr>
          <p:cNvSpPr txBox="1"/>
          <p:nvPr/>
        </p:nvSpPr>
        <p:spPr>
          <a:xfrm>
            <a:off x="7049140" y="436202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/>
              <a:t>Household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06D64C9-8849-718A-65A8-AAD3E04A25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2589" y="4359239"/>
            <a:ext cx="366551" cy="36655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84F7F47-AC06-9EE9-5DEE-2C1520D734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0423" y="4549467"/>
            <a:ext cx="1786947" cy="119129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795A748-E158-16A4-89BF-0F963737D9E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28649" y="5344047"/>
            <a:ext cx="1045766" cy="37468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2DC27F5-CFBA-2861-9A08-622084E0737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4785" y="4986294"/>
            <a:ext cx="976291" cy="3050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ECC8D3-2CCD-C293-F697-764C7E9EF7E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23248" y="4884389"/>
            <a:ext cx="1192190" cy="49643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D0D0834-5CCB-4215-2861-7D8E26A469B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19343" y="5531390"/>
            <a:ext cx="1276912" cy="71826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88238FB-7D9B-9592-2C4E-0C68FE6D936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77885" y="5670565"/>
            <a:ext cx="772021" cy="3359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83283B7-5608-1C83-440B-BB4F35FC0BFA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 l="-1" t="37602" r="-2962" b="36106"/>
          <a:stretch/>
        </p:blipFill>
        <p:spPr>
          <a:xfrm>
            <a:off x="1293633" y="5380824"/>
            <a:ext cx="2289853" cy="6024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33341E8-3D77-16B8-7511-B086E58DB1A8}"/>
              </a:ext>
            </a:extLst>
          </p:cNvPr>
          <p:cNvSpPr txBox="1"/>
          <p:nvPr/>
        </p:nvSpPr>
        <p:spPr>
          <a:xfrm>
            <a:off x="540807" y="1127898"/>
            <a:ext cx="2286854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/>
            <a:r>
              <a:rPr lang="en-US" sz="2200" b="1"/>
              <a:t>Consumer Staples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D967C776-FCCB-D917-5871-6778B750F945}"/>
              </a:ext>
            </a:extLst>
          </p:cNvPr>
          <p:cNvSpPr txBox="1"/>
          <p:nvPr/>
        </p:nvSpPr>
        <p:spPr>
          <a:xfrm>
            <a:off x="817802" y="1528351"/>
            <a:ext cx="287398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TW" altLang="en-US" b="1">
                <a:latin typeface="Calibri"/>
                <a:ea typeface="新細明體"/>
                <a:cs typeface="Calibri"/>
              </a:rPr>
              <a:t>Sector Size in S&amp;P 500:</a:t>
            </a:r>
            <a:endParaRPr lang="zh-TW" altLang="en-US" b="1">
              <a:latin typeface="Calibri"/>
              <a:cs typeface="Calibri"/>
            </a:endParaRPr>
          </a:p>
          <a:p>
            <a:r>
              <a:rPr lang="zh-TW" altLang="en-US">
                <a:latin typeface="Calibri"/>
                <a:ea typeface="新細明體"/>
                <a:cs typeface="Calibri"/>
              </a:rPr>
              <a:t>5.64% (as of 03/27/2025)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F03B3FEB-07EC-8F47-A5C2-3CBBF45B4781}"/>
              </a:ext>
            </a:extLst>
          </p:cNvPr>
          <p:cNvSpPr txBox="1"/>
          <p:nvPr/>
        </p:nvSpPr>
        <p:spPr>
          <a:xfrm>
            <a:off x="4298830" y="1523999"/>
            <a:ext cx="4155056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TW" altLang="en-US" b="1">
                <a:ea typeface="新細明體"/>
                <a:cs typeface="Calibri"/>
              </a:rPr>
              <a:t>Sector Performance Summary</a:t>
            </a:r>
          </a:p>
          <a:p>
            <a:pPr marL="285750" indent="-285750">
              <a:buFont typeface="Arial"/>
              <a:buChar char="•"/>
            </a:pPr>
            <a:r>
              <a:rPr lang="zh-TW" altLang="en-US" b="1">
                <a:ea typeface="新細明體"/>
                <a:cs typeface="Calibri"/>
              </a:rPr>
              <a:t>Year-to-Date Performance</a:t>
            </a:r>
          </a:p>
          <a:p>
            <a:pPr marL="742950" lvl="1" indent="-285750">
              <a:buFont typeface="Courier New,monospace"/>
              <a:buChar char="o"/>
            </a:pPr>
            <a:r>
              <a:rPr lang="en-US" altLang="zh-TW">
                <a:ea typeface="新細明體"/>
                <a:cs typeface="Calibri"/>
              </a:rPr>
              <a:t>Cons Stap</a:t>
            </a:r>
            <a:r>
              <a:rPr lang="zh-TW">
                <a:ea typeface="新細明體"/>
                <a:cs typeface="Calibri"/>
              </a:rPr>
              <a:t> Return: 3</a:t>
            </a:r>
            <a:r>
              <a:rPr lang="en-US" altLang="zh-TW">
                <a:ea typeface="新細明體"/>
                <a:cs typeface="Calibri"/>
              </a:rPr>
              <a:t>.14</a:t>
            </a:r>
            <a:r>
              <a:rPr lang="zh-TW">
                <a:ea typeface="新細明體"/>
                <a:cs typeface="Calibri"/>
              </a:rPr>
              <a:t>%</a:t>
            </a:r>
            <a:endParaRPr lang="en-US" altLang="zh-TW">
              <a:ea typeface="Calibri"/>
              <a:cs typeface="Calibri"/>
            </a:endParaRPr>
          </a:p>
          <a:p>
            <a:pPr marL="742950" lvl="1" indent="-285750">
              <a:buFont typeface="Courier New,monospace"/>
              <a:buChar char="o"/>
            </a:pPr>
            <a:r>
              <a:rPr lang="en-US" altLang="zh-TW">
                <a:ea typeface="新細明體"/>
                <a:cs typeface="Calibri"/>
              </a:rPr>
              <a:t>S&amp;P 500</a:t>
            </a:r>
            <a:r>
              <a:rPr lang="zh-TW" altLang="en-US">
                <a:ea typeface="新細明體"/>
                <a:cs typeface="Calibri"/>
              </a:rPr>
              <a:t> </a:t>
            </a:r>
            <a:r>
              <a:rPr lang="zh-TW">
                <a:ea typeface="新細明體"/>
                <a:cs typeface="Calibri"/>
              </a:rPr>
              <a:t>Return: </a:t>
            </a:r>
            <a:r>
              <a:rPr lang="en-US" altLang="zh-TW">
                <a:ea typeface="新細明體"/>
                <a:cs typeface="Calibri"/>
              </a:rPr>
              <a:t>-2.89%</a:t>
            </a:r>
            <a:endParaRPr lang="zh-TW">
              <a:cs typeface="Calibri"/>
            </a:endParaRPr>
          </a:p>
          <a:p>
            <a:pPr marL="742950" lvl="1" indent="-285750">
              <a:buFont typeface="Courier New,monospace"/>
              <a:buChar char="o"/>
            </a:pPr>
            <a:r>
              <a:rPr lang="en-US" altLang="zh-TW">
                <a:ea typeface="新細明體"/>
                <a:cs typeface="Calibri"/>
              </a:rPr>
              <a:t>Overperformed: +6.03%</a:t>
            </a:r>
          </a:p>
          <a:p>
            <a:pPr marL="285750" indent="-285750">
              <a:buFont typeface="Arial"/>
              <a:buChar char="•"/>
            </a:pPr>
            <a:r>
              <a:rPr lang="zh-TW" altLang="en-US" b="1">
                <a:ea typeface="新細明體"/>
                <a:cs typeface="Calibri"/>
              </a:rPr>
              <a:t>1Y Performance</a:t>
            </a:r>
            <a:endParaRPr lang="zh-TW" altLang="en-US">
              <a:ea typeface="新細明體"/>
              <a:cs typeface="Calibri"/>
            </a:endParaRPr>
          </a:p>
          <a:p>
            <a:pPr marL="742950" lvl="1" indent="-285750">
              <a:buFont typeface="Courier New"/>
              <a:buChar char="o"/>
            </a:pPr>
            <a:r>
              <a:rPr lang="zh-TW" altLang="en-US">
                <a:ea typeface="新細明體"/>
                <a:cs typeface="Calibri"/>
              </a:rPr>
              <a:t>Cons Staples Return: 5.85%</a:t>
            </a:r>
          </a:p>
          <a:p>
            <a:pPr marL="742950" lvl="1" indent="-285750">
              <a:buFont typeface="Courier New"/>
              <a:buChar char="o"/>
            </a:pPr>
            <a:r>
              <a:rPr lang="zh-TW" altLang="en-US">
                <a:ea typeface="新細明體"/>
                <a:cs typeface="Calibri"/>
              </a:rPr>
              <a:t>Price Return: 8.55%</a:t>
            </a:r>
          </a:p>
          <a:p>
            <a:pPr marL="742950" lvl="1" indent="-285750">
              <a:buFont typeface="Courier New"/>
              <a:buChar char="o"/>
            </a:pPr>
            <a:r>
              <a:rPr lang="zh-TW" altLang="en-US">
                <a:ea typeface="新細明體"/>
                <a:cs typeface="Calibri"/>
              </a:rPr>
              <a:t>Underperformed: -2.7%</a:t>
            </a:r>
          </a:p>
        </p:txBody>
      </p:sp>
    </p:spTree>
    <p:extLst>
      <p:ext uri="{BB962C8B-B14F-4D97-AF65-F5344CB8AC3E}">
        <p14:creationId xmlns:p14="http://schemas.microsoft.com/office/powerpoint/2010/main" val="3035533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9C8A2-AA31-BD75-C63C-4F84E8B4D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Arial"/>
                <a:cs typeface="Arial"/>
              </a:rPr>
              <a:t>Consumer Staples Sector Recap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780170-3498-ADD5-1B45-00C460D1596F}"/>
              </a:ext>
            </a:extLst>
          </p:cNvPr>
          <p:cNvSpPr txBox="1"/>
          <p:nvPr/>
        </p:nvSpPr>
        <p:spPr>
          <a:xfrm>
            <a:off x="919102" y="1311558"/>
            <a:ext cx="7308911" cy="42473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Symbol"/>
              <a:buChar char="•"/>
            </a:pPr>
            <a:endParaRPr lang="en-US">
              <a:latin typeface="Calibri"/>
              <a:ea typeface="Calibri"/>
              <a:cs typeface="Times New Roman"/>
            </a:endParaRPr>
          </a:p>
          <a:p>
            <a:pPr marL="285750" indent="-285750">
              <a:buFont typeface="Symbol"/>
              <a:buChar char="•"/>
            </a:pPr>
            <a:r>
              <a:rPr lang="en-US">
                <a:latin typeface="Calibri"/>
                <a:ea typeface="Calibri"/>
                <a:cs typeface="Times New Roman"/>
              </a:rPr>
              <a:t>Sector Recommendation: </a:t>
            </a:r>
            <a:r>
              <a:rPr lang="en-US" b="1">
                <a:latin typeface="Calibri"/>
                <a:ea typeface="Calibri"/>
                <a:cs typeface="Times New Roman"/>
              </a:rPr>
              <a:t>Remain Overweight</a:t>
            </a:r>
          </a:p>
          <a:p>
            <a:pPr marL="285750" indent="-285750">
              <a:buFont typeface="Symbol"/>
              <a:buChar char="•"/>
            </a:pPr>
            <a:endParaRPr lang="en-US">
              <a:latin typeface="Calibri"/>
              <a:ea typeface="Calibri"/>
              <a:cs typeface="Times New Roman"/>
            </a:endParaRPr>
          </a:p>
          <a:p>
            <a:pPr marL="285750" indent="-285750">
              <a:buFont typeface="Symbol"/>
              <a:buChar char="•"/>
            </a:pPr>
            <a:r>
              <a:rPr lang="en-US">
                <a:latin typeface="Calibri"/>
                <a:ea typeface="Calibri"/>
                <a:cs typeface="Times New Roman"/>
              </a:rPr>
              <a:t>S&amp;P 500 Weight: 5.88% , Current SIM Weight: 8.72%</a:t>
            </a:r>
            <a:endParaRPr lang="en-US"/>
          </a:p>
          <a:p>
            <a:pPr marL="285750" indent="-285750">
              <a:buFont typeface="Symbol"/>
              <a:buChar char="•"/>
            </a:pPr>
            <a:endParaRPr lang="en-US">
              <a:latin typeface="Calibri"/>
              <a:ea typeface="Calibri"/>
              <a:cs typeface="Times New Roman"/>
            </a:endParaRPr>
          </a:p>
          <a:p>
            <a:pPr marL="285750" indent="-285750">
              <a:buFont typeface="Symbol"/>
              <a:buChar char="•"/>
            </a:pPr>
            <a:r>
              <a:rPr lang="en-US">
                <a:latin typeface="Calibri"/>
                <a:ea typeface="Calibri"/>
                <a:cs typeface="Times New Roman"/>
              </a:rPr>
              <a:t>Pros: Uncertainty in market, Consumer Staples more defensive, lower relative P/E ratios (compression), investor confidence (rising P/B and P/S)</a:t>
            </a:r>
          </a:p>
          <a:p>
            <a:pPr marL="285750" indent="-285750">
              <a:buFont typeface="Symbol"/>
              <a:buChar char="•"/>
            </a:pPr>
            <a:endParaRPr lang="en-US">
              <a:latin typeface="Calibri"/>
              <a:ea typeface="Calibri"/>
              <a:cs typeface="Times New Roman"/>
            </a:endParaRPr>
          </a:p>
          <a:p>
            <a:pPr marL="285750" indent="-285750">
              <a:buFont typeface="Symbol"/>
              <a:buChar char="•"/>
            </a:pPr>
            <a:r>
              <a:rPr lang="en-US">
                <a:latin typeface="Calibri"/>
                <a:ea typeface="Calibri"/>
                <a:cs typeface="Times New Roman"/>
              </a:rPr>
              <a:t>Cons: Tariffs , Inflation, Thin Margins in Grocery</a:t>
            </a:r>
          </a:p>
          <a:p>
            <a:pPr marL="285750" indent="-285750">
              <a:buFont typeface="Symbol"/>
              <a:buChar char="•"/>
            </a:pPr>
            <a:endParaRPr lang="en-US">
              <a:latin typeface="Calibri"/>
              <a:ea typeface="Calibri"/>
              <a:cs typeface="Times New Roman"/>
            </a:endParaRPr>
          </a:p>
          <a:p>
            <a:pPr marL="285750" indent="-285750">
              <a:buFont typeface="Symbol"/>
              <a:buChar char="•"/>
            </a:pPr>
            <a:r>
              <a:rPr lang="en-US">
                <a:latin typeface="Calibri"/>
                <a:ea typeface="Calibri"/>
                <a:cs typeface="Times New Roman"/>
              </a:rPr>
              <a:t>Overweight: Tobacco (strong brand loyalty, high profitability, domestic manufacturing)</a:t>
            </a:r>
          </a:p>
          <a:p>
            <a:pPr marL="285750" indent="-285750">
              <a:buFont typeface="Symbol"/>
              <a:buChar char="•"/>
            </a:pPr>
            <a:endParaRPr lang="en-US">
              <a:latin typeface="Calibri"/>
              <a:ea typeface="Calibri"/>
              <a:cs typeface="Times New Roman"/>
            </a:endParaRPr>
          </a:p>
          <a:p>
            <a:pPr marL="285750" indent="-285750">
              <a:buFont typeface="Symbol"/>
              <a:buChar char="•"/>
            </a:pPr>
            <a:r>
              <a:rPr lang="en-US">
                <a:latin typeface="Calibri"/>
                <a:ea typeface="Calibri"/>
                <a:cs typeface="Times New Roman"/>
              </a:rPr>
              <a:t>Underweight: Food products that are manufactured in Mexico, Canada, or China</a:t>
            </a:r>
          </a:p>
        </p:txBody>
      </p:sp>
    </p:spTree>
    <p:extLst>
      <p:ext uri="{BB962C8B-B14F-4D97-AF65-F5344CB8AC3E}">
        <p14:creationId xmlns:p14="http://schemas.microsoft.com/office/powerpoint/2010/main" val="1612220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96ACA9-62BC-EABD-767B-DAB597E89A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B86FC-C8FE-9213-4253-3788A4087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Arial"/>
                <a:cs typeface="Arial"/>
              </a:rPr>
              <a:t>Consumer Staples Current Stocks</a:t>
            </a:r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5DE0B05-A023-63D0-64E7-920A4C5B55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7092886"/>
              </p:ext>
            </p:extLst>
          </p:nvPr>
        </p:nvGraphicFramePr>
        <p:xfrm>
          <a:off x="448235" y="1860176"/>
          <a:ext cx="8146372" cy="2123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6593">
                  <a:extLst>
                    <a:ext uri="{9D8B030D-6E8A-4147-A177-3AD203B41FA5}">
                      <a16:colId xmlns:a16="http://schemas.microsoft.com/office/drawing/2014/main" val="4000061607"/>
                    </a:ext>
                  </a:extLst>
                </a:gridCol>
                <a:gridCol w="2036593">
                  <a:extLst>
                    <a:ext uri="{9D8B030D-6E8A-4147-A177-3AD203B41FA5}">
                      <a16:colId xmlns:a16="http://schemas.microsoft.com/office/drawing/2014/main" val="2535193947"/>
                    </a:ext>
                  </a:extLst>
                </a:gridCol>
                <a:gridCol w="2036593">
                  <a:extLst>
                    <a:ext uri="{9D8B030D-6E8A-4147-A177-3AD203B41FA5}">
                      <a16:colId xmlns:a16="http://schemas.microsoft.com/office/drawing/2014/main" val="4018099837"/>
                    </a:ext>
                  </a:extLst>
                </a:gridCol>
                <a:gridCol w="2036593">
                  <a:extLst>
                    <a:ext uri="{9D8B030D-6E8A-4147-A177-3AD203B41FA5}">
                      <a16:colId xmlns:a16="http://schemas.microsoft.com/office/drawing/2014/main" val="2863176473"/>
                    </a:ext>
                  </a:extLst>
                </a:gridCol>
              </a:tblGrid>
              <a:tr h="42022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Stock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Unit Cost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1" i="0" u="none" strike="noStrike" noProof="0">
                          <a:solidFill>
                            <a:srgbClr val="FFFFFF"/>
                          </a:solidFill>
                          <a:latin typeface="Calibri"/>
                        </a:rPr>
                        <a:t>Current Price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800" b="1" i="0" u="none" strike="noStrike" noProof="0">
                          <a:solidFill>
                            <a:srgbClr val="FFFFFF"/>
                          </a:solidFill>
                          <a:latin typeface="Calibri"/>
                        </a:rPr>
                        <a:t>(3/27)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Recommendation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33600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Kroger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$52.32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$66.54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1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HOLD</a:t>
                      </a:r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5585514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Mondelez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$68.66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$66.98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b="1"/>
                        <a:t>HOLD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8637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Monster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$53.75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$58.49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HOLD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4844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Walmart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$44.62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$85.68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BUY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9356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3674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EDC99E-D284-FF60-58A5-5BAF4AB063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8CD20-91BB-36EE-67E6-218B81FD8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Arial"/>
                <a:cs typeface="Arial"/>
              </a:rPr>
              <a:t>Business Analysis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3973BC-FD93-A4E8-5C11-160E7B8B3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764" y="1620858"/>
            <a:ext cx="7475850" cy="663765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2400">
              <a:latin typeface="Arial"/>
              <a:ea typeface="Calibri"/>
              <a:cs typeface="Arial"/>
            </a:endParaRPr>
          </a:p>
          <a:p>
            <a:endParaRPr lang="en-US" sz="1800">
              <a:latin typeface="Calibri"/>
              <a:ea typeface="Calibri"/>
              <a:cs typeface="Calibri"/>
            </a:endParaRPr>
          </a:p>
          <a:p>
            <a:pPr lvl="1">
              <a:buFont typeface="Courier New"/>
              <a:buChar char="o"/>
            </a:pPr>
            <a:endParaRPr lang="en-US" sz="1800">
              <a:latin typeface="Calibri"/>
              <a:ea typeface="Calibri"/>
              <a:cs typeface="Calibri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BFA02FD-011B-03EA-1D9D-48E9442377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2240253"/>
              </p:ext>
            </p:extLst>
          </p:nvPr>
        </p:nvGraphicFramePr>
        <p:xfrm>
          <a:off x="151481" y="1322024"/>
          <a:ext cx="8836173" cy="2948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5391">
                  <a:extLst>
                    <a:ext uri="{9D8B030D-6E8A-4147-A177-3AD203B41FA5}">
                      <a16:colId xmlns:a16="http://schemas.microsoft.com/office/drawing/2014/main" val="1506388025"/>
                    </a:ext>
                  </a:extLst>
                </a:gridCol>
                <a:gridCol w="2945391">
                  <a:extLst>
                    <a:ext uri="{9D8B030D-6E8A-4147-A177-3AD203B41FA5}">
                      <a16:colId xmlns:a16="http://schemas.microsoft.com/office/drawing/2014/main" val="2810739286"/>
                    </a:ext>
                  </a:extLst>
                </a:gridCol>
                <a:gridCol w="2945391">
                  <a:extLst>
                    <a:ext uri="{9D8B030D-6E8A-4147-A177-3AD203B41FA5}">
                      <a16:colId xmlns:a16="http://schemas.microsoft.com/office/drawing/2014/main" val="2564564085"/>
                    </a:ext>
                  </a:extLst>
                </a:gridCol>
              </a:tblGrid>
              <a:tr h="454445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Category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Walmart (WMT)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Philip Morris (PM)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4359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Sector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Consumer Staples - Retail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Consumer Staples - Tobacco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28602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Business 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Global Retail Chain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Global Tobacco Company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9625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Revenue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~$648B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~$38B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1115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Dividend Yield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~1.4%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~3.49%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56698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Market Position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#1 US retailer, leads in grocery and e-commerce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#1 global tobacco firm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8830556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Recommendation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b="1"/>
                        <a:t>BUY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b="1"/>
                        <a:t>BUY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46069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6518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8470F-D56E-6AF4-AE83-13E032FDC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Arial"/>
                <a:cs typeface="Arial"/>
              </a:rPr>
              <a:t>Growth/Business Drivers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2FCC4-253F-A716-A7E4-DF402F7544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 b="1" u="sng">
                <a:latin typeface="Calibri"/>
                <a:cs typeface="Arial"/>
              </a:rPr>
              <a:t>Walmart</a:t>
            </a:r>
            <a:endParaRPr lang="en-US">
              <a:latin typeface="Calibri"/>
            </a:endParaRPr>
          </a:p>
          <a:p>
            <a:r>
              <a:rPr lang="en-US" sz="2000" b="1">
                <a:latin typeface="Calibri"/>
                <a:cs typeface="Arial"/>
              </a:rPr>
              <a:t>Price Leadership</a:t>
            </a:r>
            <a:r>
              <a:rPr lang="en-US" sz="2000">
                <a:latin typeface="Calibri"/>
                <a:cs typeface="Arial"/>
              </a:rPr>
              <a:t>: Walmart’s unmatched scale and everyday low pricing strategy make it a defensive powerhouse, gaining share during inflationary periods as value-conscious consumers seek the lowest prices.</a:t>
            </a:r>
            <a:endParaRPr lang="en-US" sz="2000" u="sng">
              <a:latin typeface="Calibri"/>
              <a:cs typeface="Arial"/>
            </a:endParaRPr>
          </a:p>
          <a:p>
            <a:r>
              <a:rPr lang="en-US" sz="2000" b="1">
                <a:latin typeface="Calibri"/>
                <a:cs typeface="Arial"/>
              </a:rPr>
              <a:t>Omnichannel Growth</a:t>
            </a:r>
            <a:r>
              <a:rPr lang="en-US" sz="2000">
                <a:latin typeface="Calibri"/>
                <a:cs typeface="Arial"/>
              </a:rPr>
              <a:t>: Its omnichannel ecosystem—including Walmart+, curbside pickup, and online grocery—has driven 20% YoY e-commerce growth and deepened customer loyalty across both digital and physical channels.</a:t>
            </a:r>
          </a:p>
          <a:p>
            <a:r>
              <a:rPr lang="en-US" sz="2000" b="1">
                <a:latin typeface="Calibri"/>
                <a:cs typeface="Arial"/>
              </a:rPr>
              <a:t>High-Margin Expansion</a:t>
            </a:r>
            <a:r>
              <a:rPr lang="en-US" sz="2000">
                <a:latin typeface="Calibri"/>
                <a:cs typeface="Arial"/>
              </a:rPr>
              <a:t>: Walmart’s high-margin businesses like Walmart Connect (up 27% YoY) and its expanding fintech and marketplace offerings are fueling future growth beyond traditional retail.</a:t>
            </a:r>
          </a:p>
          <a:p>
            <a:pPr marL="0" indent="0">
              <a:buNone/>
            </a:pPr>
            <a:r>
              <a:rPr lang="en-US" b="1" u="sng">
                <a:latin typeface="Calibri"/>
                <a:cs typeface="Arial"/>
              </a:rPr>
              <a:t>Philip Morris</a:t>
            </a:r>
          </a:p>
          <a:p>
            <a:r>
              <a:rPr lang="en-US" sz="2000" b="1">
                <a:latin typeface="Calibri"/>
                <a:cs typeface="Arial"/>
              </a:rPr>
              <a:t>Margin Expansion</a:t>
            </a:r>
            <a:r>
              <a:rPr lang="en-US" sz="2000">
                <a:latin typeface="Calibri"/>
                <a:cs typeface="Arial"/>
              </a:rPr>
              <a:t>: Zyn delivers gross margins 8x higher than traditional cigarettes, driving profitability.</a:t>
            </a:r>
          </a:p>
          <a:p>
            <a:r>
              <a:rPr lang="en-US" sz="2000" b="1">
                <a:latin typeface="Calibri"/>
                <a:cs typeface="Arial"/>
              </a:rPr>
              <a:t>Growth Catalyst</a:t>
            </a:r>
            <a:r>
              <a:rPr lang="en-US" sz="2000">
                <a:latin typeface="Calibri"/>
                <a:cs typeface="Arial"/>
              </a:rPr>
              <a:t>: The nicotine pouch market is projected to grow at a 29.6% CAGR through 2030—Zyn holds 76% market share in this space.</a:t>
            </a:r>
          </a:p>
          <a:p>
            <a:r>
              <a:rPr lang="en-US" sz="2000" b="1">
                <a:latin typeface="Calibri"/>
                <a:cs typeface="Arial"/>
              </a:rPr>
              <a:t>Brand Strength</a:t>
            </a:r>
            <a:r>
              <a:rPr lang="en-US" sz="2000">
                <a:latin typeface="Calibri"/>
                <a:cs typeface="Arial"/>
              </a:rPr>
              <a:t>: Zyn’s quality, cult-like following, and viral popularity among Gen Z create a brand moat unmatched by competitors.</a:t>
            </a:r>
          </a:p>
          <a:p>
            <a:endParaRPr lang="en-US">
              <a:latin typeface="Calibri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424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3515E-8A53-23A9-995B-EC143B492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Arial"/>
                <a:cs typeface="Arial"/>
              </a:rPr>
              <a:t>1 Year Stock Performance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2A330-0556-4646-A2C1-885074A72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>
              <a:cs typeface="Arial"/>
            </a:endParaRPr>
          </a:p>
          <a:p>
            <a:endParaRPr lang="en-US"/>
          </a:p>
        </p:txBody>
      </p:sp>
      <p:pic>
        <p:nvPicPr>
          <p:cNvPr id="4" name="Picture 3" descr="A screen shot of a computer&#10;&#10;AI-generated content may be incorrect.">
            <a:extLst>
              <a:ext uri="{FF2B5EF4-FFF2-40B4-BE49-F238E27FC236}">
                <a16:creationId xmlns:a16="http://schemas.microsoft.com/office/drawing/2014/main" id="{57715CE2-E8C1-5F56-22C2-451BC208694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441" t="23390" r="17443" b="22825"/>
          <a:stretch/>
        </p:blipFill>
        <p:spPr>
          <a:xfrm>
            <a:off x="1575660" y="1029990"/>
            <a:ext cx="5760213" cy="2705754"/>
          </a:xfrm>
          <a:prstGeom prst="rect">
            <a:avLst/>
          </a:prstGeom>
        </p:spPr>
      </p:pic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481E09C6-3901-69BF-B861-470DE85B589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1299" t="30987" r="17090" b="19973"/>
          <a:stretch/>
        </p:blipFill>
        <p:spPr>
          <a:xfrm>
            <a:off x="1530457" y="3742194"/>
            <a:ext cx="5844166" cy="247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559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D45F5B-CB82-CB4A-D36F-250F89CC35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FDAB21B-F0FF-CD7A-7C9E-A6E5E51AA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>
                <a:latin typeface="Arial"/>
                <a:cs typeface="Arial"/>
              </a:rPr>
              <a:t>Financial Analysis</a:t>
            </a:r>
            <a:endParaRPr lang="zh-TW">
              <a:latin typeface="Arial"/>
              <a:cs typeface="Arial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227FAB4-74AF-3E93-FFA6-643DB0B122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6196789"/>
              </p:ext>
            </p:extLst>
          </p:nvPr>
        </p:nvGraphicFramePr>
        <p:xfrm>
          <a:off x="185481" y="1284056"/>
          <a:ext cx="8774289" cy="33121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4763">
                  <a:extLst>
                    <a:ext uri="{9D8B030D-6E8A-4147-A177-3AD203B41FA5}">
                      <a16:colId xmlns:a16="http://schemas.microsoft.com/office/drawing/2014/main" val="2986764490"/>
                    </a:ext>
                  </a:extLst>
                </a:gridCol>
                <a:gridCol w="2924763">
                  <a:extLst>
                    <a:ext uri="{9D8B030D-6E8A-4147-A177-3AD203B41FA5}">
                      <a16:colId xmlns:a16="http://schemas.microsoft.com/office/drawing/2014/main" val="2032827433"/>
                    </a:ext>
                  </a:extLst>
                </a:gridCol>
                <a:gridCol w="2924763">
                  <a:extLst>
                    <a:ext uri="{9D8B030D-6E8A-4147-A177-3AD203B41FA5}">
                      <a16:colId xmlns:a16="http://schemas.microsoft.com/office/drawing/2014/main" val="40986463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Category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Walmart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Philip Morris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3990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ROE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20.99%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16.00%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773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Profitability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23.7%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19%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203566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Growth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6.1%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7.7%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6775660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Historical Earnings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2022: $13.6B</a:t>
                      </a:r>
                      <a:endParaRPr lang="en-US"/>
                    </a:p>
                    <a:p>
                      <a:pPr lvl="0" algn="ctr">
                        <a:buNone/>
                      </a:pPr>
                      <a:r>
                        <a:rPr lang="en-US"/>
                        <a:t>2023: $11.7B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2024: $15.5B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2022: $31.76B</a:t>
                      </a:r>
                      <a:endParaRPr lang="en-US"/>
                    </a:p>
                    <a:p>
                      <a:pPr lvl="0" algn="ctr"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2023: $35.17B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2024: $37.88B</a:t>
                      </a:r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97532770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Projected Earnings 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2025:</a:t>
                      </a:r>
                      <a:r>
                        <a:rPr lang="zh-CN" altLang="en-US"/>
                        <a:t> </a:t>
                      </a:r>
                      <a:r>
                        <a:rPr lang="en-US" altLang="zh-CN"/>
                        <a:t>$19.3B</a:t>
                      </a:r>
                      <a:endParaRPr lang="en-US"/>
                    </a:p>
                    <a:p>
                      <a:pPr lvl="0" algn="ctr">
                        <a:buNone/>
                      </a:pPr>
                      <a:r>
                        <a:rPr lang="en-US"/>
                        <a:t>2026:</a:t>
                      </a:r>
                      <a:r>
                        <a:rPr lang="zh-CN" altLang="en-US"/>
                        <a:t> </a:t>
                      </a:r>
                      <a:r>
                        <a:rPr lang="en-US" altLang="zh-CN"/>
                        <a:t>$20.6B</a:t>
                      </a:r>
                      <a:endParaRPr lang="en-US"/>
                    </a:p>
                    <a:p>
                      <a:pPr lvl="0" algn="ctr">
                        <a:buNone/>
                      </a:pPr>
                      <a:r>
                        <a:rPr lang="en-US"/>
                        <a:t>2027: $21.8B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2025: $41.48B</a:t>
                      </a:r>
                    </a:p>
                    <a:p>
                      <a:pPr lvl="0" algn="ctr">
                        <a:buNone/>
                      </a:pPr>
                      <a:r>
                        <a:rPr lang="en-US"/>
                        <a:t>2026: $44.80B</a:t>
                      </a:r>
                    </a:p>
                    <a:p>
                      <a:pPr lvl="0" algn="ctr">
                        <a:buNone/>
                      </a:pPr>
                      <a:r>
                        <a:rPr lang="en-US"/>
                        <a:t>2027: $47.93B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961345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4080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B77BAB-1672-46BC-00DE-10C4937895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24D13-5BB1-1942-0FAF-D3612D966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Arial"/>
                <a:cs typeface="Arial"/>
              </a:rPr>
              <a:t>Market Environment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243698-84C8-40B3-E0D1-E9F577D044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588" y="2323239"/>
            <a:ext cx="7362825" cy="37814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3CBD59D-8F79-66E7-D286-15CED2191213}"/>
              </a:ext>
            </a:extLst>
          </p:cNvPr>
          <p:cNvSpPr txBox="1"/>
          <p:nvPr/>
        </p:nvSpPr>
        <p:spPr>
          <a:xfrm>
            <a:off x="891988" y="5912359"/>
            <a:ext cx="738243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>
                <a:latin typeface="Times New Roman"/>
                <a:cs typeface="Times New Roman"/>
              </a:rPr>
              <a:t>Source: The Market Made Easy. (n.d.). Sector rotation investing. The Market Made Easy. https://themarketmadeeasy.com/sector-rotation-investing/</a:t>
            </a:r>
            <a:r>
              <a:rPr lang="en-US"/>
              <a:t> 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F13AE98-7D6C-3ED9-778A-B956F61CDAED}"/>
              </a:ext>
            </a:extLst>
          </p:cNvPr>
          <p:cNvCxnSpPr/>
          <p:nvPr/>
        </p:nvCxnSpPr>
        <p:spPr>
          <a:xfrm flipH="1">
            <a:off x="5126700" y="2032774"/>
            <a:ext cx="784703" cy="152284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CB63B40D-64EC-392D-3644-A09A7D8F8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073" y="1380887"/>
            <a:ext cx="8676499" cy="649994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altLang="zh-TW" sz="2000">
                <a:latin typeface="Calibri"/>
                <a:cs typeface="Calibri"/>
              </a:rPr>
              <a:t>Market most likely trending towards a Bear Market</a:t>
            </a:r>
          </a:p>
          <a:p>
            <a:r>
              <a:rPr lang="en-US" altLang="zh-TW" sz="2000">
                <a:latin typeface="Calibri"/>
                <a:cs typeface="Calibri"/>
              </a:rPr>
              <a:t>Consumer Staples will thrive in this environment </a:t>
            </a:r>
          </a:p>
        </p:txBody>
      </p:sp>
    </p:spTree>
    <p:extLst>
      <p:ext uri="{BB962C8B-B14F-4D97-AF65-F5344CB8AC3E}">
        <p14:creationId xmlns:p14="http://schemas.microsoft.com/office/powerpoint/2010/main" val="3653917878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" id="{A18C2743-9E9A-1B46-989F-E868F0F10DD3}" vid="{6A263D01-D2E0-9743-B662-4F7E630DD777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" id="{A18C2743-9E9A-1B46-989F-E868F0F10DD3}" vid="{E9E3A6DD-B539-7440-BAE7-3346C604CF3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EB59A40021BD479B31A072F5CD8C04" ma:contentTypeVersion="4" ma:contentTypeDescription="Create a new document." ma:contentTypeScope="" ma:versionID="a5ce11f5a00bdb3210c4006a70b354be">
  <xsd:schema xmlns:xsd="http://www.w3.org/2001/XMLSchema" xmlns:xs="http://www.w3.org/2001/XMLSchema" xmlns:p="http://schemas.microsoft.com/office/2006/metadata/properties" xmlns:ns2="1255924c-1637-4d30-b62a-a86f385d476a" targetNamespace="http://schemas.microsoft.com/office/2006/metadata/properties" ma:root="true" ma:fieldsID="19b26c4e64902877cab09ed696aecf42" ns2:_="">
    <xsd:import namespace="1255924c-1637-4d30-b62a-a86f385d476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55924c-1637-4d30-b62a-a86f385d47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03F09F8-6063-4817-9AAC-906138D5F758}">
  <ds:schemaRefs>
    <ds:schemaRef ds:uri="http://schemas.microsoft.com/office/2006/metadata/properties"/>
    <ds:schemaRef ds:uri="http://schemas.microsoft.com/office/infopath/2007/PartnerControls"/>
    <ds:schemaRef ds:uri="http://www.w3.org/2000/xmlns/"/>
  </ds:schemaRefs>
</ds:datastoreItem>
</file>

<file path=customXml/itemProps2.xml><?xml version="1.0" encoding="utf-8"?>
<ds:datastoreItem xmlns:ds="http://schemas.openxmlformats.org/officeDocument/2006/customXml" ds:itemID="{D153CC03-A789-4417-9C26-3D7FC997D02C}">
  <ds:schemaRefs>
    <ds:schemaRef ds:uri="1255924c-1637-4d30-b62a-a86f385d476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7861CCE-116F-4477-BFAB-50DE1CAE240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lides>18</Slides>
  <Notes>18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Title Slides</vt:lpstr>
      <vt:lpstr>Custom Design</vt:lpstr>
      <vt:lpstr>PowerPoint Presentation</vt:lpstr>
      <vt:lpstr>Consumer Staples Overview</vt:lpstr>
      <vt:lpstr>Consumer Staples Sector Recap</vt:lpstr>
      <vt:lpstr>Consumer Staples Current Stocks</vt:lpstr>
      <vt:lpstr>Business Analysis</vt:lpstr>
      <vt:lpstr>Growth/Business Drivers</vt:lpstr>
      <vt:lpstr>1 Year Stock Performance</vt:lpstr>
      <vt:lpstr>Financial Analysis</vt:lpstr>
      <vt:lpstr>Market Environment</vt:lpstr>
      <vt:lpstr>Valuation</vt:lpstr>
      <vt:lpstr>S&amp;P/Sector Price Ratios</vt:lpstr>
      <vt:lpstr>Philip Morris Price Ratios</vt:lpstr>
      <vt:lpstr>Walmart Price Ratios</vt:lpstr>
      <vt:lpstr>Recommendation</vt:lpstr>
      <vt:lpstr>Primary Catalysts</vt:lpstr>
      <vt:lpstr>Risks for Recommendation</vt:lpstr>
      <vt:lpstr>Appendix A Walmart DCF</vt:lpstr>
      <vt:lpstr>Appendix B Philip Morris DCF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Piletz</dc:creator>
  <cp:revision>2</cp:revision>
  <dcterms:created xsi:type="dcterms:W3CDTF">2020-05-18T18:41:19Z</dcterms:created>
  <dcterms:modified xsi:type="dcterms:W3CDTF">2025-04-01T21:34:10Z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0x01010029EB59A40021BD479B31A072F5CD8C04</vt:lpwstr>
  </property>
</Properties>
</file>