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5"/>
  </p:notesMasterIdLst>
  <p:sldIdLst>
    <p:sldId id="264" r:id="rId5"/>
    <p:sldId id="332" r:id="rId6"/>
    <p:sldId id="334" r:id="rId7"/>
    <p:sldId id="339" r:id="rId8"/>
    <p:sldId id="331" r:id="rId9"/>
    <p:sldId id="345" r:id="rId10"/>
    <p:sldId id="346" r:id="rId11"/>
    <p:sldId id="347" r:id="rId12"/>
    <p:sldId id="349" r:id="rId13"/>
    <p:sldId id="351" r:id="rId14"/>
    <p:sldId id="320" r:id="rId15"/>
    <p:sldId id="324" r:id="rId16"/>
    <p:sldId id="323" r:id="rId17"/>
    <p:sldId id="336" r:id="rId18"/>
    <p:sldId id="313" r:id="rId19"/>
    <p:sldId id="321" r:id="rId20"/>
    <p:sldId id="328" r:id="rId21"/>
    <p:sldId id="329" r:id="rId22"/>
    <p:sldId id="327" r:id="rId23"/>
    <p:sldId id="326" r:id="rId24"/>
    <p:sldId id="342" r:id="rId25"/>
    <p:sldId id="316" r:id="rId26"/>
    <p:sldId id="330" r:id="rId27"/>
    <p:sldId id="318" r:id="rId28"/>
    <p:sldId id="340" r:id="rId29"/>
    <p:sldId id="311" r:id="rId30"/>
    <p:sldId id="337" r:id="rId31"/>
    <p:sldId id="315" r:id="rId32"/>
    <p:sldId id="335" r:id="rId33"/>
    <p:sldId id="35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2D62F-07B6-DC5F-BC32-7FEA43FC40DC}" v="51" dt="2025-11-17T23:46:07.638"/>
    <p1510:client id="{20512534-6C1A-0160-9388-A2D5EB9DB874}" v="170" dt="2025-11-18T01:18:36.417"/>
    <p1510:client id="{44185FE5-46A4-A329-C258-6B6EAB9E2EFF}" v="56" dt="2025-11-18T22:31:27.212"/>
    <p1510:client id="{7BEAFB13-CE26-C5A5-A99E-68EFFCEDDD03}" v="61" dt="2025-11-18T22:32:27.804"/>
    <p1510:client id="{886BBDD8-6A0E-5559-1D3A-821DA5ABDDA5}" v="7" dt="2025-11-18T21:49:03.374"/>
    <p1510:client id="{C47E17CE-4252-CEC4-79C7-5B471F9B1F4D}" v="698" dt="2025-11-17T22:59:57.182"/>
    <p1510:client id="{D14A85CA-925F-416C-8706-C9E5F2A2104C}" v="300" dt="2025-11-18T22:54:00.940"/>
    <p1510:client id="{EFAC1DEB-3486-10B9-89FB-121A2E2528DD}" v="234" dt="2025-11-18T23:02:13.626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51D9D-6751-4287-AAC7-F3219A613C02}" type="datetimeFigureOut"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A6ED2-A951-4951-9996-A761741C2DD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5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22281-1DD0-C54B-B5FD-A74501CEBD71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826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5099-B3AD-44D7-919B-BCB6DC3E7F21}" type="datetimeFigureOut">
              <a:rPr lang="en-US" dirty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88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15DA-6CBC-4AEF-A85F-371C66916CF8}" type="datetimeFigureOut">
              <a:rPr lang="en-US" dirty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16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07E4-95E8-4ABC-B20B-51235318A487}" type="datetimeFigureOut">
              <a:rPr lang="en-US" dirty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15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F121-2723-4D35-ADA9-215CD054C4BC}" type="datetimeFigureOut">
              <a:rPr lang="en-US" dirty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846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54BA-4BC6-480F-839C-951A49B248A9}" type="datetimeFigureOut">
              <a:rPr lang="en-US" dirty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42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D0EA-4726-4440-BF9D-E88296FC3068}" type="datetimeFigureOut">
              <a:rPr lang="en-US" dirty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9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D10D-99D1-46B2-A85A-C16850FCF8CF}" type="datetimeFigureOut">
              <a:rPr lang="en-US" dirty="0"/>
              <a:t>11/18/2025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4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7E51-34D6-4E3D-8F41-CC63EA446EDD}" type="datetimeFigureOut">
              <a:rPr lang="en-US" dirty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8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E550-CE3F-497F-B953-7DE0932F91C0}" type="datetimeFigureOut">
              <a:rPr lang="en-US" dirty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6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0BF4-BAA0-4539-95F2-9C4277F97478}" type="datetimeFigureOut">
              <a:rPr lang="en-US" dirty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43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84E-D945-496C-84BE-49C61F78F9EC}" type="datetimeFigureOut">
              <a:rPr lang="en-US" dirty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37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CD438618-DEE5-47CF-A8B2-A9E090D503CD}" type="datetimeFigureOut">
              <a:rPr lang="en-US" dirty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E30AF5A0-43BB-4336-8627-9123B9144D80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36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  <p15:guide id="8" orient="horz" pos="4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EBF31-DEF0-A928-D1F3-1BF934A8B665}"/>
              </a:ext>
            </a:extLst>
          </p:cNvPr>
          <p:cNvSpPr txBox="1">
            <a:spLocks/>
          </p:cNvSpPr>
          <p:nvPr/>
        </p:nvSpPr>
        <p:spPr>
          <a:xfrm>
            <a:off x="1440425" y="2412613"/>
            <a:ext cx="8077388" cy="12234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sz="3000" b="1" kern="1200" cap="all" spc="30" baseline="0">
                <a:latin typeface="+mj-lt"/>
                <a:ea typeface="+mj-ea"/>
                <a:cs typeface="+mj-cs"/>
              </a:rPr>
              <a:t>Consumer </a:t>
            </a:r>
            <a:r>
              <a:rPr lang="en-US" sz="3000" b="1" cap="all" spc="30"/>
              <a:t>Staples</a:t>
            </a:r>
            <a:endParaRPr lang="en-US"/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sz="3000" b="1" cap="all" spc="30"/>
              <a:t>Sector</a:t>
            </a:r>
            <a:r>
              <a:rPr lang="en-US" sz="3000" b="1" kern="1200" cap="all" spc="30" baseline="0">
                <a:latin typeface="+mj-lt"/>
                <a:ea typeface="+mj-ea"/>
                <a:cs typeface="+mj-cs"/>
              </a:rPr>
              <a:t> Presentation</a:t>
            </a:r>
            <a:endParaRPr lang="en-US"/>
          </a:p>
        </p:txBody>
      </p:sp>
      <p:pic>
        <p:nvPicPr>
          <p:cNvPr id="1026" name="Picture 2" descr="Fisher College of Business Parents and ...">
            <a:extLst>
              <a:ext uri="{FF2B5EF4-FFF2-40B4-BE49-F238E27FC236}">
                <a16:creationId xmlns:a16="http://schemas.microsoft.com/office/drawing/2014/main" id="{9BF77DB5-627B-32AC-3561-7D39A84FE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8160" y="1067636"/>
            <a:ext cx="4726572" cy="472657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BE9194-C3C0-61A3-B607-B9D56A4B961F}"/>
              </a:ext>
            </a:extLst>
          </p:cNvPr>
          <p:cNvSpPr txBox="1"/>
          <p:nvPr/>
        </p:nvSpPr>
        <p:spPr>
          <a:xfrm>
            <a:off x="300574" y="3986549"/>
            <a:ext cx="6306071" cy="899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000" kern="1200">
                <a:latin typeface="+mn-lt"/>
                <a:ea typeface="+mn-ea"/>
                <a:cs typeface="+mn-cs"/>
              </a:rPr>
              <a:t>Anna Burns, Carter Evans, Arthur</a:t>
            </a:r>
            <a:r>
              <a:rPr lang="en-US" sz="2000"/>
              <a:t> Ermakov</a:t>
            </a:r>
            <a:r>
              <a:rPr lang="en-US" sz="2000" kern="1200">
                <a:latin typeface="+mn-lt"/>
                <a:ea typeface="+mn-ea"/>
                <a:cs typeface="+mn-cs"/>
              </a:rPr>
              <a:t>, Zhao Chen</a:t>
            </a:r>
          </a:p>
        </p:txBody>
      </p:sp>
      <p:sp>
        <p:nvSpPr>
          <p:cNvPr id="1037" name="Date Placeholder 4">
            <a:extLst>
              <a:ext uri="{FF2B5EF4-FFF2-40B4-BE49-F238E27FC236}">
                <a16:creationId xmlns:a16="http://schemas.microsoft.com/office/drawing/2014/main" id="{5F0CF206-02F8-BF85-50FC-AFB09364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F3BF2C1-1F60-4B3D-92CE-0BF0D48D4F79}" type="datetime1">
              <a:rPr lang="en-US"/>
              <a:pPr>
                <a:spcAft>
                  <a:spcPts val="600"/>
                </a:spcAft>
              </a:pPr>
              <a:t>11/18/2025</a:t>
            </a:fld>
            <a:endParaRPr lang="en-US"/>
          </a:p>
        </p:txBody>
      </p:sp>
      <p:sp>
        <p:nvSpPr>
          <p:cNvPr id="1038" name="Footer Placeholder 5">
            <a:extLst>
              <a:ext uri="{FF2B5EF4-FFF2-40B4-BE49-F238E27FC236}">
                <a16:creationId xmlns:a16="http://schemas.microsoft.com/office/drawing/2014/main" id="{D8267E89-C8E5-322C-4038-5ACB5E2E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
              </a:t>
            </a:r>
          </a:p>
        </p:txBody>
      </p:sp>
      <p:sp>
        <p:nvSpPr>
          <p:cNvPr id="1039" name="Slide Number Placeholder 6">
            <a:extLst>
              <a:ext uri="{FF2B5EF4-FFF2-40B4-BE49-F238E27FC236}">
                <a16:creationId xmlns:a16="http://schemas.microsoft.com/office/drawing/2014/main" id="{5DB45DAC-279C-026A-8233-E3DEA97A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30AF5A0-43BB-4336-8627-9123B9144D80}" type="slidenum">
              <a:rPr lang="en-US" dirty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65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7C600-1E46-F0FE-C0B5-FD89D050B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E666-1CA3-8181-CECB-91C8D13F9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522" y="923144"/>
            <a:ext cx="7632364" cy="131752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/>
              <a:t>Target Recommendation - Hold</a:t>
            </a:r>
            <a:br>
              <a:rPr lang="en-US"/>
            </a:b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A6E3A-F7C4-044D-CBB0-83B558B5B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9572" y="1941310"/>
            <a:ext cx="4615594" cy="33162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dirty="0"/>
              <a:t>Positives</a:t>
            </a:r>
          </a:p>
          <a:p>
            <a:r>
              <a:rPr lang="en-US" sz="1800" dirty="0"/>
              <a:t>Strong private-label brands that drive loyal customers and higher margins</a:t>
            </a:r>
          </a:p>
          <a:p>
            <a:r>
              <a:rPr lang="en-US" sz="1800" dirty="0"/>
              <a:t>Reliable omnichannel services (Drive Up, Pickup, Ship) that keep traffic steady</a:t>
            </a:r>
          </a:p>
          <a:p>
            <a:r>
              <a:rPr lang="en-US" sz="1800" dirty="0"/>
              <a:t>Large essentials/grocery mix that provides stable, recession-proof demand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90616-9652-BC52-5BF0-1F05471E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3BD5-19BD-4992-8E33-CD04A00A4B2A}" type="datetime1">
              <a:rPr lang="ru-RU"/>
              <a:t>18.11.2025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B1C28-3155-58ED-77F1-E0B65A148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102A2-EAEA-8585-28D8-59A6D85D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10</a:t>
            </a:fld>
            <a:endParaRPr 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D6DEF1F-BE2B-97A1-5320-718ECB6606E4}"/>
              </a:ext>
            </a:extLst>
          </p:cNvPr>
          <p:cNvSpPr txBox="1"/>
          <p:nvPr/>
        </p:nvSpPr>
        <p:spPr>
          <a:xfrm>
            <a:off x="6105089" y="1940183"/>
            <a:ext cx="485601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/>
              <a:t>Risks</a:t>
            </a:r>
          </a:p>
          <a:p>
            <a:r>
              <a:rPr lang="en-US"/>
              <a:t>New CEO transition creates uncertainty around strategy and execution</a:t>
            </a:r>
          </a:p>
          <a:p>
            <a:endParaRPr lang="en-US"/>
          </a:p>
          <a:p>
            <a:r>
              <a:rPr lang="en-US"/>
              <a:t>Weak discretionary spending slows sales in apparel and home categories</a:t>
            </a:r>
          </a:p>
          <a:p>
            <a:endParaRPr lang="en-US"/>
          </a:p>
          <a:p>
            <a:r>
              <a:rPr lang="en-US"/>
              <a:t>Heavy competition from Walmart, Amazon, and Costco limits pricing power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CB16EC-3163-584F-B56A-3257B3C26C31}"/>
              </a:ext>
            </a:extLst>
          </p:cNvPr>
          <p:cNvSpPr txBox="1"/>
          <p:nvPr/>
        </p:nvSpPr>
        <p:spPr>
          <a:xfrm>
            <a:off x="1120877" y="4879022"/>
            <a:ext cx="99699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Why It’s a HOLD</a:t>
            </a:r>
          </a:p>
          <a:p>
            <a:r>
              <a:rPr lang="en-US"/>
              <a:t>Target has solid long-term strengths, but near-term uncertainty especially around leadership changes and consumer spending keeps upside limited. It’s not weak enough to sell, but not strong enough to justify a buy right now.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F6553-83BC-6FBA-1BED-12CF98E24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21FF-F376-60CC-CC23-217B3B6A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48" y="1005569"/>
            <a:ext cx="5130771" cy="854879"/>
          </a:xfrm>
        </p:spPr>
        <p:txBody>
          <a:bodyPr/>
          <a:lstStyle/>
          <a:p>
            <a:r>
              <a:rPr lang="en-US" dirty="0"/>
              <a:t>Philip </a:t>
            </a:r>
            <a:r>
              <a:rPr lang="en-US" dirty="0" err="1"/>
              <a:t>morris</a:t>
            </a:r>
            <a:r>
              <a:rPr lang="en-US" dirty="0"/>
              <a:t>- overview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EBE76-CA6A-629D-E13D-C3FE15901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201" y="2552700"/>
            <a:ext cx="4555868" cy="33162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>
              <a:buChar char="•"/>
            </a:pPr>
            <a:r>
              <a:rPr lang="en-US">
                <a:ea typeface="+mn-lt"/>
                <a:cs typeface="+mn-lt"/>
              </a:rPr>
              <a:t>Global tobacco &amp; nicotine company</a:t>
            </a:r>
          </a:p>
          <a:p>
            <a:pPr marL="285750" indent="-285750">
              <a:buChar char="•"/>
            </a:pPr>
            <a:r>
              <a:rPr lang="en-US">
                <a:ea typeface="+mn-lt"/>
                <a:cs typeface="+mn-lt"/>
              </a:rPr>
              <a:t>Sells Marlboro and other leading brands in 180+ countries</a:t>
            </a:r>
            <a:endParaRPr lang="en-US"/>
          </a:p>
          <a:p>
            <a:pPr marL="285750" indent="-285750">
              <a:buChar char="•"/>
            </a:pPr>
            <a:r>
              <a:rPr lang="en-US">
                <a:ea typeface="+mn-lt"/>
                <a:cs typeface="+mn-lt"/>
              </a:rPr>
              <a:t>244B$ MCAP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Segments:</a:t>
            </a:r>
          </a:p>
          <a:p>
            <a:pPr marL="742950" lvl="1" indent="-285750">
              <a:buFont typeface="Courier New,monospace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Combustibles</a:t>
            </a:r>
          </a:p>
          <a:p>
            <a:pPr marL="742950" lvl="1" indent="-285750">
              <a:buFont typeface="Courier New,monospace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Smoke-free products</a:t>
            </a:r>
            <a:endParaRPr lang="en-US"/>
          </a:p>
          <a:p>
            <a:pPr marL="285750" indent="-285750">
              <a:buChar char="•"/>
            </a:pPr>
            <a:r>
              <a:rPr lang="en-US">
                <a:ea typeface="+mn-lt"/>
                <a:cs typeface="+mn-lt"/>
              </a:rPr>
              <a:t>Rapidly shifting to smoke-free products (IQOS, ZYN, etc.)</a:t>
            </a:r>
            <a:endParaRPr lang="en-US"/>
          </a:p>
          <a:p>
            <a:pPr marL="285750" indent="-285750">
              <a:buChar char="•"/>
            </a:pPr>
            <a:r>
              <a:rPr lang="en-US">
                <a:ea typeface="+mn-lt"/>
                <a:cs typeface="+mn-lt"/>
              </a:rPr>
              <a:t>~$38B in annual revenue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8E704-CFCC-E478-CAED-B593FC1F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85B7-D885-4A01-A411-839B0396FA48}" type="datetime1">
              <a:rPr lang="en-US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407B2-7741-775A-2934-45C32241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F2701-D0B3-26EB-9786-CD36E24A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11</a:t>
            </a:fld>
            <a:endParaRPr lang="en-US"/>
          </a:p>
        </p:txBody>
      </p:sp>
      <p:pic>
        <p:nvPicPr>
          <p:cNvPr id="9" name="Рисунок 8" descr="Изображение выглядит как текст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8782426-46DA-A799-2BD6-B0E53A371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580" y="981075"/>
            <a:ext cx="5257799" cy="210383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снимок экрана, График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FCC5744-1A14-63A6-7668-255C4DA7F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512" y="3450431"/>
            <a:ext cx="5253039" cy="242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09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A9C44-99F7-9D76-989C-52291E8C0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3EA66-42B5-6530-8BFF-0274FE31C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88" y="1022944"/>
            <a:ext cx="8799899" cy="1011363"/>
          </a:xfrm>
        </p:spPr>
        <p:txBody>
          <a:bodyPr>
            <a:normAutofit/>
          </a:bodyPr>
          <a:lstStyle/>
          <a:p>
            <a:r>
              <a:rPr lang="en-US" dirty="0"/>
              <a:t>Philip </a:t>
            </a:r>
            <a:r>
              <a:rPr lang="en-US" dirty="0" err="1"/>
              <a:t>morris</a:t>
            </a:r>
            <a:r>
              <a:rPr lang="en-US" dirty="0"/>
              <a:t>- Business Analysis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C9FD9-1E15-688A-9849-A1367B339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06" y="2552700"/>
            <a:ext cx="4437834" cy="33162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Key drivers: </a:t>
            </a:r>
            <a:endParaRPr lang="ru-RU"/>
          </a:p>
          <a:p>
            <a:pPr marL="285750" indent="-285750">
              <a:buChar char="•"/>
            </a:pPr>
            <a:r>
              <a:rPr lang="en-US"/>
              <a:t>SFP market expansion (already 41% of revenue &amp; &gt;42% of gross profit)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Category leadership</a:t>
            </a:r>
            <a:endParaRPr lang="en-US"/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/>
              <a:t>76% global share in heated tobacco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/>
              <a:t>38% in oral nicotine pouches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Brand strength &amp; development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Premium brands (Marlboro, IQOS, ZYN)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/>
              <a:t>$14B spent on R&amp;D for new features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CEB9F-C149-2F11-50E1-3A86A2B08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85B7-D885-4A01-A411-839B0396FA48}" type="datetime1">
              <a:rPr lang="en-US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DDF99-F3D9-1C64-68DD-E24A52947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F116D-08C8-EFF6-1DE6-3D07F909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12</a:t>
            </a:fld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8293C0C-3F49-39D5-4DD5-1F6EC3D152B8}"/>
              </a:ext>
            </a:extLst>
          </p:cNvPr>
          <p:cNvSpPr txBox="1">
            <a:spLocks/>
          </p:cNvSpPr>
          <p:nvPr/>
        </p:nvSpPr>
        <p:spPr>
          <a:xfrm>
            <a:off x="6098476" y="2551604"/>
            <a:ext cx="4437834" cy="3316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Reasons for price fluctuations: </a:t>
            </a: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Stock price up 28% YTD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Pullback from ATH: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/>
              <a:t>Q2 earnings less vs expected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/>
              <a:t>Q3 $100M spent on ZYN promotions</a:t>
            </a:r>
            <a:endParaRPr lang="en-US">
              <a:latin typeface="Calisto MT" panose="020406030505050303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November bounce back: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Split into U.S. and International units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Reports to include Smoke-Free &amp; Combustibles from Q1 2026</a:t>
            </a:r>
            <a:endParaRPr lang="en-US"/>
          </a:p>
        </p:txBody>
      </p:sp>
      <p:pic>
        <p:nvPicPr>
          <p:cNvPr id="14" name="Рисунок 13" descr="Philip Morris Logo Logo">
            <a:extLst>
              <a:ext uri="{FF2B5EF4-FFF2-40B4-BE49-F238E27FC236}">
                <a16:creationId xmlns:a16="http://schemas.microsoft.com/office/drawing/2014/main" id="{0A97993D-5974-900F-CD4C-A13E99E96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261" y="815105"/>
            <a:ext cx="3301133" cy="17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46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74C80-B74F-6B09-932C-F71112471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B2676-AC48-7BDD-707C-0DC6E40D5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34" y="917121"/>
            <a:ext cx="7620877" cy="616755"/>
          </a:xfrm>
        </p:spPr>
        <p:txBody>
          <a:bodyPr>
            <a:normAutofit/>
          </a:bodyPr>
          <a:lstStyle/>
          <a:p>
            <a:r>
              <a:rPr lang="en-US" dirty="0"/>
              <a:t>Philip </a:t>
            </a:r>
            <a:r>
              <a:rPr lang="en-US" dirty="0" err="1"/>
              <a:t>morris</a:t>
            </a:r>
            <a:r>
              <a:rPr lang="en-US" dirty="0"/>
              <a:t>- Financial Analysis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55800-F6AC-73ED-165F-15227B670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453" y="1712837"/>
            <a:ext cx="4103431" cy="33162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en-US"/>
              <a:t>Revenue growth in high single digits</a:t>
            </a:r>
          </a:p>
          <a:p>
            <a:pPr marL="285750" indent="-285750">
              <a:buChar char="•"/>
            </a:pPr>
            <a:r>
              <a:rPr lang="en-US"/>
              <a:t>Gross Profit continuously rising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ru-RU"/>
              <a:t>EPS </a:t>
            </a:r>
            <a:r>
              <a:rPr lang="ru-RU" err="1"/>
              <a:t>projected</a:t>
            </a:r>
            <a:r>
              <a:rPr lang="ru-RU"/>
              <a:t> </a:t>
            </a:r>
            <a:r>
              <a:rPr lang="ru-RU" err="1"/>
              <a:t>to</a:t>
            </a:r>
            <a:r>
              <a:rPr lang="ru-RU"/>
              <a:t> </a:t>
            </a:r>
            <a:r>
              <a:rPr lang="ru-RU" err="1"/>
              <a:t>double</a:t>
            </a:r>
            <a:r>
              <a:rPr lang="ru-RU"/>
              <a:t> </a:t>
            </a:r>
            <a:r>
              <a:rPr lang="ru-RU" err="1"/>
              <a:t>in</a:t>
            </a:r>
            <a:r>
              <a:rPr lang="ru-RU"/>
              <a:t> 3 </a:t>
            </a:r>
            <a:r>
              <a:rPr lang="ru-RU" err="1"/>
              <a:t>years</a:t>
            </a:r>
            <a:endParaRPr lang="ru-RU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ru-RU" err="1"/>
              <a:t>Leader</a:t>
            </a:r>
            <a:r>
              <a:rPr lang="ru-RU"/>
              <a:t> </a:t>
            </a:r>
            <a:r>
              <a:rPr lang="ru-RU" err="1"/>
              <a:t>in</a:t>
            </a:r>
            <a:r>
              <a:rPr lang="ru-RU"/>
              <a:t> </a:t>
            </a:r>
            <a:r>
              <a:rPr lang="ru-RU" err="1"/>
              <a:t>revenue</a:t>
            </a:r>
            <a:r>
              <a:rPr lang="ru-RU"/>
              <a:t> &amp; </a:t>
            </a:r>
            <a:r>
              <a:rPr lang="ru-RU" err="1"/>
              <a:t>mcap</a:t>
            </a:r>
            <a:r>
              <a:rPr lang="ru-RU"/>
              <a:t> </a:t>
            </a:r>
            <a:r>
              <a:rPr lang="ru-RU" err="1"/>
              <a:t>compared</a:t>
            </a:r>
            <a:r>
              <a:rPr lang="ru-RU"/>
              <a:t> </a:t>
            </a:r>
            <a:br>
              <a:rPr lang="ru-RU"/>
            </a:br>
            <a:r>
              <a:rPr lang="ru-RU" err="1"/>
              <a:t>to</a:t>
            </a:r>
            <a:r>
              <a:rPr lang="ru-RU"/>
              <a:t> </a:t>
            </a:r>
            <a:r>
              <a:rPr lang="ru-RU" err="1"/>
              <a:t>peers</a:t>
            </a:r>
            <a:endParaRPr lang="ru-RU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ru-RU"/>
              <a:t>Growth </a:t>
            </a:r>
            <a:r>
              <a:rPr lang="ru-RU" err="1"/>
              <a:t>percentages</a:t>
            </a:r>
            <a:r>
              <a:rPr lang="ru-RU"/>
              <a:t> </a:t>
            </a:r>
            <a:r>
              <a:rPr lang="ru-RU" err="1"/>
              <a:t>are</a:t>
            </a:r>
            <a:r>
              <a:rPr lang="ru-RU"/>
              <a:t> </a:t>
            </a:r>
            <a:r>
              <a:rPr lang="ru-RU" err="1"/>
              <a:t>not</a:t>
            </a:r>
            <a:r>
              <a:rPr lang="ru-RU"/>
              <a:t> </a:t>
            </a:r>
            <a:r>
              <a:rPr lang="ru-RU" err="1"/>
              <a:t>industry's</a:t>
            </a:r>
            <a:r>
              <a:rPr lang="ru-RU"/>
              <a:t> </a:t>
            </a:r>
            <a:r>
              <a:rPr lang="ru-RU" err="1"/>
              <a:t>best</a:t>
            </a:r>
            <a:r>
              <a:rPr lang="ru-RU"/>
              <a:t> </a:t>
            </a:r>
            <a:r>
              <a:rPr lang="ru-RU" err="1"/>
              <a:t>not</a:t>
            </a:r>
            <a:r>
              <a:rPr lang="ru-RU"/>
              <a:t> </a:t>
            </a:r>
            <a:r>
              <a:rPr lang="ru-RU" err="1"/>
              <a:t>due</a:t>
            </a:r>
            <a:r>
              <a:rPr lang="ru-RU"/>
              <a:t> </a:t>
            </a:r>
            <a:r>
              <a:rPr lang="ru-RU" err="1"/>
              <a:t>to</a:t>
            </a:r>
            <a:r>
              <a:rPr lang="ru-RU"/>
              <a:t> </a:t>
            </a:r>
            <a:r>
              <a:rPr lang="ru-RU" err="1"/>
              <a:t>fundamentals</a:t>
            </a:r>
            <a:r>
              <a:rPr lang="ru-RU"/>
              <a:t> </a:t>
            </a:r>
            <a:r>
              <a:rPr lang="ru-RU" err="1"/>
              <a:t>but</a:t>
            </a:r>
            <a:r>
              <a:rPr lang="ru-RU"/>
              <a:t> </a:t>
            </a:r>
            <a:r>
              <a:rPr lang="ru-RU" err="1"/>
              <a:t>due</a:t>
            </a:r>
            <a:r>
              <a:rPr lang="ru-RU"/>
              <a:t> </a:t>
            </a:r>
            <a:r>
              <a:rPr lang="ru-RU" err="1"/>
              <a:t>to</a:t>
            </a:r>
            <a:r>
              <a:rPr lang="ru-RU"/>
              <a:t> </a:t>
            </a:r>
            <a:r>
              <a:rPr lang="ru-RU" err="1"/>
              <a:t>premium</a:t>
            </a:r>
            <a:r>
              <a:rPr lang="ru-RU"/>
              <a:t> </a:t>
            </a:r>
            <a:r>
              <a:rPr lang="ru-RU" err="1"/>
              <a:t>valuations</a:t>
            </a:r>
            <a:r>
              <a:rPr lang="ru-RU"/>
              <a:t> &amp; </a:t>
            </a:r>
            <a:r>
              <a:rPr lang="ru-RU" err="1"/>
              <a:t>priority</a:t>
            </a:r>
            <a:r>
              <a:rPr lang="ru-RU"/>
              <a:t> </a:t>
            </a:r>
            <a:r>
              <a:rPr lang="ru-RU" err="1"/>
              <a:t>in</a:t>
            </a:r>
            <a:r>
              <a:rPr lang="ru-RU"/>
              <a:t> </a:t>
            </a:r>
            <a:r>
              <a:rPr lang="ru-RU" err="1"/>
              <a:t>reinvestments</a:t>
            </a:r>
          </a:p>
          <a:p>
            <a:pPr marL="285750" indent="-285750">
              <a:buChar char="•"/>
            </a:pP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760B8-A557-9CD4-94FA-11D7F8452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5ED8-F789-4D8F-BC39-034CC94EE410}" type="datetime1">
              <a:rPr lang="en-US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3167A-5CA5-B6D2-FDCA-37F6BF12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F8DFA-7F93-F9E8-981E-365B34C5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13</a:t>
            </a:fld>
            <a:endParaRPr lang="en-US"/>
          </a:p>
        </p:txBody>
      </p:sp>
      <p:pic>
        <p:nvPicPr>
          <p:cNvPr id="13" name="Рисунок 12" descr="Изображение выглядит как текст, снимок экрана, часы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AF0655A-3049-D3D2-753F-9CA9E85A7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920" y="4585758"/>
            <a:ext cx="8012994" cy="124248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часы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8BBD60D-7165-1FB2-A534-B89C3CFA5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921" y="3794301"/>
            <a:ext cx="8012992" cy="595842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4961595-07BE-253B-0508-DCB942E26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523" y="1701851"/>
            <a:ext cx="6463595" cy="209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34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5E00E-0AF1-A66D-DF8B-0CC87BE5C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038AF-23D1-8AB4-1826-19F13AE5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252" y="815068"/>
            <a:ext cx="7158235" cy="766434"/>
          </a:xfrm>
        </p:spPr>
        <p:txBody>
          <a:bodyPr>
            <a:normAutofit/>
          </a:bodyPr>
          <a:lstStyle/>
          <a:p>
            <a:r>
              <a:rPr lang="en-US" dirty="0"/>
              <a:t>Philip </a:t>
            </a:r>
            <a:r>
              <a:rPr lang="en-US" dirty="0" err="1"/>
              <a:t>morris</a:t>
            </a:r>
            <a:r>
              <a:rPr lang="en-US" dirty="0"/>
              <a:t> - Valuation Analysis</a:t>
            </a:r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5606E-541A-EB9B-2F1C-10ED87D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5ED8-F789-4D8F-BC39-034CC94EE410}" type="datetime1">
              <a:rPr lang="en-US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39A2B-90BB-EA8D-A52B-6549F7B95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33E68-602A-9386-3BB5-10320BA8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14</a:t>
            </a:fld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8B293BD2-3901-8C1F-E6AF-CD3B27F8D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192" y="2152901"/>
            <a:ext cx="537188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en-US" sz="1600"/>
              <a:t>PM trades at premium in most of the multiples vs peers</a:t>
            </a:r>
            <a:endParaRPr lang="en-US" altLang="en-US" sz="1500"/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en-US" sz="1600"/>
              <a:t>DCF implies target price of $186.33 or +20.2% upside from the current ~155.07</a:t>
            </a:r>
            <a:endParaRPr lang="en-US" sz="1600"/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en-US" sz="1600"/>
              <a:t>Sensitivity analysis shows a neutral investment even in a bearish case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en-US" sz="1600"/>
              <a:t>8.5% WACC and 3.0% terminal FCF growth in base case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en-US" sz="1600"/>
              <a:t>Consensus analyst price target: $188.72, reflecting strong confidence in company leadership and long-term SFP expansion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3F3B6280-61D2-05C8-6C95-92991AF78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086867"/>
              </p:ext>
            </p:extLst>
          </p:nvPr>
        </p:nvGraphicFramePr>
        <p:xfrm>
          <a:off x="6033281" y="1716524"/>
          <a:ext cx="4816475" cy="3017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69645">
                  <a:extLst>
                    <a:ext uri="{9D8B030D-6E8A-4147-A177-3AD203B41FA5}">
                      <a16:colId xmlns:a16="http://schemas.microsoft.com/office/drawing/2014/main" val="2331754018"/>
                    </a:ext>
                  </a:extLst>
                </a:gridCol>
                <a:gridCol w="786765">
                  <a:extLst>
                    <a:ext uri="{9D8B030D-6E8A-4147-A177-3AD203B41FA5}">
                      <a16:colId xmlns:a16="http://schemas.microsoft.com/office/drawing/2014/main" val="3330259072"/>
                    </a:ext>
                  </a:extLst>
                </a:gridCol>
                <a:gridCol w="791210">
                  <a:extLst>
                    <a:ext uri="{9D8B030D-6E8A-4147-A177-3AD203B41FA5}">
                      <a16:colId xmlns:a16="http://schemas.microsoft.com/office/drawing/2014/main" val="222583764"/>
                    </a:ext>
                  </a:extLst>
                </a:gridCol>
                <a:gridCol w="738505">
                  <a:extLst>
                    <a:ext uri="{9D8B030D-6E8A-4147-A177-3AD203B41FA5}">
                      <a16:colId xmlns:a16="http://schemas.microsoft.com/office/drawing/2014/main" val="3518888799"/>
                    </a:ext>
                  </a:extLst>
                </a:gridCol>
                <a:gridCol w="738505">
                  <a:extLst>
                    <a:ext uri="{9D8B030D-6E8A-4147-A177-3AD203B41FA5}">
                      <a16:colId xmlns:a16="http://schemas.microsoft.com/office/drawing/2014/main" val="2360966758"/>
                    </a:ext>
                  </a:extLst>
                </a:gridCol>
                <a:gridCol w="791845">
                  <a:extLst>
                    <a:ext uri="{9D8B030D-6E8A-4147-A177-3AD203B41FA5}">
                      <a16:colId xmlns:a16="http://schemas.microsoft.com/office/drawing/2014/main" val="22060353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 b="1">
                          <a:solidFill>
                            <a:srgbClr val="000000"/>
                          </a:solidFill>
                          <a:effectLst/>
                        </a:rPr>
                        <a:t>Ticker</a:t>
                      </a:r>
                      <a:endParaRPr lang="af-ZA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 b="1">
                          <a:solidFill>
                            <a:srgbClr val="000000"/>
                          </a:solidFill>
                          <a:effectLst/>
                        </a:rPr>
                        <a:t>P/E</a:t>
                      </a:r>
                      <a:endParaRPr lang="af-ZA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 b="1">
                          <a:solidFill>
                            <a:srgbClr val="000000"/>
                          </a:solidFill>
                          <a:effectLst/>
                        </a:rPr>
                        <a:t>P/S </a:t>
                      </a:r>
                      <a:endParaRPr lang="af-ZA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 b="1">
                          <a:solidFill>
                            <a:srgbClr val="000000"/>
                          </a:solidFill>
                          <a:effectLst/>
                        </a:rPr>
                        <a:t>P/B</a:t>
                      </a:r>
                      <a:endParaRPr lang="af-ZA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 b="1">
                          <a:solidFill>
                            <a:srgbClr val="000000"/>
                          </a:solidFill>
                          <a:effectLst/>
                        </a:rPr>
                        <a:t>P/CF </a:t>
                      </a:r>
                      <a:endParaRPr lang="af-ZA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 b="1">
                          <a:solidFill>
                            <a:srgbClr val="000000"/>
                          </a:solidFill>
                          <a:effectLst/>
                        </a:rPr>
                        <a:t>EV/ EBITDA </a:t>
                      </a:r>
                      <a:endParaRPr lang="af-ZA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333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>
                          <a:effectLst/>
                        </a:rPr>
                        <a:t>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24.25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6.48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24.33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18.01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349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>
                          <a:effectLst/>
                        </a:rPr>
                        <a:t>Peers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146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>
                          <a:effectLst/>
                        </a:rPr>
                        <a:t>BATS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29.71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3.55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2.00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11.72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9.13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596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>
                          <a:effectLst/>
                        </a:rPr>
                        <a:t>MO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12.42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5.49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12.56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10.8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51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2914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43.78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2.56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2.09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15.81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17.47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532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>
                          <a:effectLst/>
                        </a:rPr>
                        <a:t>ITC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25.83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6.83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7.28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27.27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18.76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64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>
                          <a:effectLst/>
                        </a:rPr>
                        <a:t>Average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27.2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4.98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3.79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18.34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14.83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077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f-ZA">
                          <a:effectLst/>
                        </a:rPr>
                        <a:t>Median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25.83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5.49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2.09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15.81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>
                          <a:effectLst/>
                        </a:rPr>
                        <a:t>17.47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09725"/>
                  </a:ext>
                </a:extLst>
              </a:tr>
            </a:tbl>
          </a:graphicData>
        </a:graphic>
      </p:graphicFrame>
      <p:pic>
        <p:nvPicPr>
          <p:cNvPr id="12" name="Рисунок 11" descr="Изображение выглядит как текст, снимок экрана, Шрифт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A2240FA-AD96-E20E-4C2C-8F98865B3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549" y="4943916"/>
            <a:ext cx="5031942" cy="95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94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03C2-F5B3-E521-9A0F-774BBDBB6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Phillip Morris DCF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F53AE-69C1-6677-2D98-5C7D000ED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en-US"/>
              <a:t>WACC = 8.5%</a:t>
            </a:r>
            <a:endParaRPr lang="ru-RU"/>
          </a:p>
          <a:p>
            <a:pPr marL="285750" indent="-285750">
              <a:buChar char="•"/>
            </a:pPr>
            <a:r>
              <a:rPr lang="en-US"/>
              <a:t>Terminal FCF Growth = 3%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4310A-88B1-9A1A-23DB-37371802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D82E-96BD-468C-82D4-5C59A4D552CF}" type="datetime1">
              <a:rPr lang="en-US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F2F90-7F7F-F7A1-A610-9BEE76E4E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B42AB-1F2F-8242-710F-E9103EA3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15</a:t>
            </a:fld>
            <a:endParaRPr lang="en-US"/>
          </a:p>
        </p:txBody>
      </p:sp>
      <p:pic>
        <p:nvPicPr>
          <p:cNvPr id="13" name="Рисунок 12" descr="Изображение выглядит как снимок экрана, текст, программное обеспечение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EA61F65-B7EC-AF83-8367-B7D99D91E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128" y="1047868"/>
            <a:ext cx="6677326" cy="468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97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9AC17-6078-8414-603D-87F6E6049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E1205-24BC-551D-1455-D78D7FF0B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00" y="1066800"/>
            <a:ext cx="7937243" cy="657577"/>
          </a:xfrm>
        </p:spPr>
        <p:txBody>
          <a:bodyPr>
            <a:normAutofit/>
          </a:bodyPr>
          <a:lstStyle/>
          <a:p>
            <a:r>
              <a:rPr lang="en-US"/>
              <a:t>Philip </a:t>
            </a:r>
            <a:r>
              <a:rPr lang="en-US" err="1"/>
              <a:t>morris</a:t>
            </a:r>
            <a:r>
              <a:rPr lang="en-US"/>
              <a:t> Recommendation - BUY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A4240-EA67-1323-B4AB-C5FBEC8AE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en-US"/>
              <a:t>Smoke-free product market expanding</a:t>
            </a:r>
          </a:p>
          <a:p>
            <a:pPr marL="285750" indent="-285750">
              <a:buChar char="•"/>
            </a:pPr>
            <a:r>
              <a:rPr lang="en-US"/>
              <a:t>PM is the leader in all of its categories</a:t>
            </a:r>
          </a:p>
          <a:p>
            <a:pPr marL="285750" indent="-285750">
              <a:buChar char="•"/>
            </a:pPr>
            <a:r>
              <a:rPr lang="en-US"/>
              <a:t>Sales growing high single digits</a:t>
            </a:r>
          </a:p>
          <a:p>
            <a:pPr marL="285750" indent="-285750">
              <a:buChar char="•"/>
            </a:pPr>
            <a:r>
              <a:rPr lang="en-US"/>
              <a:t>FDA approvals helping the company</a:t>
            </a:r>
          </a:p>
          <a:p>
            <a:pPr marL="285750" indent="-285750">
              <a:buChar char="•"/>
            </a:pPr>
            <a:endParaRPr lang="en-US"/>
          </a:p>
          <a:p>
            <a:pPr marL="285750" indent="-285750">
              <a:buChar char="•"/>
            </a:pP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97282-9DF6-1029-B198-9C8471115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9334-997A-4743-BDE8-187D38559433}" type="datetime1">
              <a:rPr lang="en-US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8515C-E8FF-52D3-8FB0-13FD0E1F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27925-5093-22D1-5AD9-DAD9A719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16</a:t>
            </a:fld>
            <a:endParaRPr lang="en-US"/>
          </a:p>
        </p:txBody>
      </p:sp>
      <p:pic>
        <p:nvPicPr>
          <p:cNvPr id="9" name="Рисунок 8" descr="Изображение выглядит как текст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544726C-715A-2D49-8A0C-AF1AE7FC7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773" y="1673295"/>
            <a:ext cx="3733800" cy="1752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412A47-E77D-128A-BC5E-2CFA97352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774" y="3609172"/>
            <a:ext cx="3733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09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6EE6A-0D57-E440-4F9F-4E85C01FF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D971-68D0-19B9-DF6D-E1962CF9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 anchor="t">
            <a:normAutofit/>
          </a:bodyPr>
          <a:lstStyle/>
          <a:p>
            <a:r>
              <a:rPr lang="en-US" dirty="0"/>
              <a:t>KROGER- OVERVIEW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2AAD33F-654F-AC02-DDBD-F238C4839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Founded in 1883; headquartered in Cincinnati, Ohio</a:t>
            </a:r>
            <a:endParaRPr lang="zh-CN" altLang="en-US"/>
          </a:p>
          <a:p>
            <a:r>
              <a:rPr lang="en-US"/>
              <a:t>Target Price: $64.44</a:t>
            </a:r>
          </a:p>
          <a:p>
            <a:r>
              <a:rPr lang="en-US"/>
              <a:t>One of the largest grocery retailers in the U.S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BDA79-BA46-2C4F-0BB7-89A3E81CB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BA85B7-D885-4A01-A411-839B0396FA48}" type="datetime1">
              <a:rPr lang="en-US"/>
              <a:pPr>
                <a:spcAft>
                  <a:spcPts val="600"/>
                </a:spcAft>
              </a:pPr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52011-291B-959A-62F9-E7EC956D8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5F48D-C522-C3B0-2A6F-537CDBD7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30AF5A0-43BB-4336-8627-9123B9144D80}" type="slidenum">
              <a:rPr lang="en-US" dirty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/>
          </a:p>
        </p:txBody>
      </p:sp>
      <p:pic>
        <p:nvPicPr>
          <p:cNvPr id="12" name="内容占位符 11" descr="图形用户界面, 图表&#10;&#10;AI 生成的内容可能不正确。">
            <a:extLst>
              <a:ext uri="{FF2B5EF4-FFF2-40B4-BE49-F238E27FC236}">
                <a16:creationId xmlns:a16="http://schemas.microsoft.com/office/drawing/2014/main" id="{7B761D61-38E7-38C4-7BDF-F8C5B38E15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1775" y="1338975"/>
            <a:ext cx="3130840" cy="4412450"/>
          </a:xfrm>
          <a:prstGeom prst="rect">
            <a:avLst/>
          </a:prstGeom>
        </p:spPr>
      </p:pic>
      <p:pic>
        <p:nvPicPr>
          <p:cNvPr id="13" name="图片 12" descr="图表, 饼图&#10;&#10;AI 生成的内容可能不正确。">
            <a:extLst>
              <a:ext uri="{FF2B5EF4-FFF2-40B4-BE49-F238E27FC236}">
                <a16:creationId xmlns:a16="http://schemas.microsoft.com/office/drawing/2014/main" id="{72FC826B-C7FF-0CB9-408C-FCC67A24C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500" y="3752850"/>
            <a:ext cx="3202998" cy="237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80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7426A-631C-08F6-BB0B-BC79E77D6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79CC6-A7A6-FAED-87B6-2781B3EC7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78" y="955964"/>
            <a:ext cx="7428521" cy="13175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KROGER- Business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74931-24AC-5B30-D41A-758CBC812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>
                <a:ea typeface="+mn-lt"/>
                <a:cs typeface="+mn-lt"/>
              </a:rPr>
              <a:t>Growth Drivers</a:t>
            </a:r>
            <a:endParaRPr lang="zh-CN" alt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Undervalued vs peers with stable cash flows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Private-label + digital initiatives expand margins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Loyalty data enhances pricing &amp; retention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Risks</a:t>
            </a:r>
            <a:endParaRPr lang="en-US"/>
          </a:p>
          <a:p>
            <a:pPr marL="285750" indent="-285750">
              <a:buChar char="•"/>
            </a:pPr>
            <a:r>
              <a:rPr lang="en-US">
                <a:ea typeface="+mn-lt"/>
                <a:cs typeface="+mn-lt"/>
              </a:rPr>
              <a:t>Intense pricing competition limits margin expansion</a:t>
            </a:r>
          </a:p>
          <a:p>
            <a:pPr marL="285750" indent="-285750">
              <a:buChar char="•"/>
            </a:pPr>
            <a:r>
              <a:rPr lang="en-US">
                <a:ea typeface="+mn-lt"/>
                <a:cs typeface="+mn-lt"/>
              </a:rPr>
              <a:t>Higher labor and operating costs pressure profitability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967F3-5019-5E22-4B41-A55B78BC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85B7-D885-4A01-A411-839B0396FA48}" type="datetime1">
              <a:rPr lang="en-US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E85D1-EEE5-EA51-27F4-FF3CC2D3B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E8C80-9F44-AC43-E977-4BBCE1C5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18</a:t>
            </a:fld>
            <a:endParaRPr 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5716857-4713-96EC-3A13-C63A2F1B2A35}"/>
              </a:ext>
            </a:extLst>
          </p:cNvPr>
          <p:cNvSpPr txBox="1"/>
          <p:nvPr/>
        </p:nvSpPr>
        <p:spPr>
          <a:xfrm>
            <a:off x="5479472" y="4745181"/>
            <a:ext cx="5652654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zh-CN" sz="1500">
                <a:ea typeface="+mn-lt"/>
                <a:cs typeface="+mn-lt"/>
              </a:rPr>
              <a:t>Kroger’s weaker performance is largely due to the blocked Albertsons merger, which removed expected cost synergies and created regulatory uncertainty</a:t>
            </a:r>
            <a:endParaRPr lang="zh-CN" altLang="en-US" sz="1500">
              <a:ea typeface="+mn-lt"/>
              <a:cs typeface="+mn-lt"/>
            </a:endParaRPr>
          </a:p>
        </p:txBody>
      </p:sp>
      <p:pic>
        <p:nvPicPr>
          <p:cNvPr id="14" name="图片 13" descr="A Look Inside Kroger's Digital Marketplace Digs">
            <a:extLst>
              <a:ext uri="{FF2B5EF4-FFF2-40B4-BE49-F238E27FC236}">
                <a16:creationId xmlns:a16="http://schemas.microsoft.com/office/drawing/2014/main" id="{261DF531-3E06-2123-F651-83B20FE1B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619" y="1976004"/>
            <a:ext cx="3602182" cy="2143991"/>
          </a:xfrm>
          <a:prstGeom prst="rect">
            <a:avLst/>
          </a:prstGeom>
        </p:spPr>
      </p:pic>
      <p:pic>
        <p:nvPicPr>
          <p:cNvPr id="15" name="图片 14" descr="Kroger, Albertsons long-pending $24.6B merger blocked by Oregon and  Washington courts">
            <a:extLst>
              <a:ext uri="{FF2B5EF4-FFF2-40B4-BE49-F238E27FC236}">
                <a16:creationId xmlns:a16="http://schemas.microsoft.com/office/drawing/2014/main" id="{52E618B3-103B-98BF-BE92-02D5AF5F1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855" y="2137930"/>
            <a:ext cx="3546763" cy="199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5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977E7-F620-CD33-0451-A8EACE104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025E3-2001-0562-2BF4-73C68BFB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 anchor="t">
            <a:normAutofit/>
          </a:bodyPr>
          <a:lstStyle/>
          <a:p>
            <a:r>
              <a:rPr lang="en-US"/>
              <a:t>KROGER- Financial Analysis</a:t>
            </a:r>
            <a:endParaRPr lang="ru-RU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A9E2064-B9BB-595A-8F69-8333A41A6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>
                <a:ea typeface="+mn-lt"/>
                <a:cs typeface="+mn-lt"/>
              </a:rPr>
              <a:t>Revenue remains stable with modest growth through 2028E, reflecting resilient demand in the grocery sector.</a:t>
            </a:r>
            <a:endParaRPr lang="en-US" sz="1500"/>
          </a:p>
          <a:p>
            <a:r>
              <a:rPr lang="en-US" sz="1500">
                <a:ea typeface="+mn-lt"/>
                <a:cs typeface="+mn-lt"/>
              </a:rPr>
              <a:t>Operating margins hold around ~2.5%, showing solid cost discipline despite labor and logistics pressure</a:t>
            </a:r>
            <a:endParaRPr lang="en-US" sz="1500"/>
          </a:p>
          <a:p>
            <a:endParaRPr lang="en-US"/>
          </a:p>
        </p:txBody>
      </p:sp>
      <p:pic>
        <p:nvPicPr>
          <p:cNvPr id="8" name="图片占位符 7" descr="图表, 条形图&#10;&#10;AI 生成的内容可能不正确。">
            <a:extLst>
              <a:ext uri="{FF2B5EF4-FFF2-40B4-BE49-F238E27FC236}">
                <a16:creationId xmlns:a16="http://schemas.microsoft.com/office/drawing/2014/main" id="{75971C69-0806-D53C-20F9-23B3817818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/>
        </p:blipFill>
        <p:spPr>
          <a:xfrm>
            <a:off x="6740237" y="1630149"/>
            <a:ext cx="4000500" cy="2416937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5AD55-470C-EC27-DC29-EF31BA0311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B9F5ED8-F789-4D8F-BC39-034CC94EE410}" type="datetime1">
              <a:rPr lang="en-US"/>
              <a:pPr>
                <a:spcAft>
                  <a:spcPts val="600"/>
                </a:spcAft>
              </a:pPr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434B7-4EE8-6924-BD3A-D65D7EBE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54474-BB9D-27D7-30C9-09AE3AB27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30AF5A0-43BB-4336-8627-9123B9144D80}" type="slidenum">
              <a:rPr lang="en-US" dirty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6EDFDEBF-EC8B-20D7-97A6-0DBEF3E5F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112869"/>
              </p:ext>
            </p:extLst>
          </p:nvPr>
        </p:nvGraphicFramePr>
        <p:xfrm>
          <a:off x="796635" y="4384963"/>
          <a:ext cx="594491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982">
                  <a:extLst>
                    <a:ext uri="{9D8B030D-6E8A-4147-A177-3AD203B41FA5}">
                      <a16:colId xmlns:a16="http://schemas.microsoft.com/office/drawing/2014/main" val="2467530845"/>
                    </a:ext>
                  </a:extLst>
                </a:gridCol>
                <a:gridCol w="1188982">
                  <a:extLst>
                    <a:ext uri="{9D8B030D-6E8A-4147-A177-3AD203B41FA5}">
                      <a16:colId xmlns:a16="http://schemas.microsoft.com/office/drawing/2014/main" val="3912709369"/>
                    </a:ext>
                  </a:extLst>
                </a:gridCol>
                <a:gridCol w="1188982">
                  <a:extLst>
                    <a:ext uri="{9D8B030D-6E8A-4147-A177-3AD203B41FA5}">
                      <a16:colId xmlns:a16="http://schemas.microsoft.com/office/drawing/2014/main" val="1258567189"/>
                    </a:ext>
                  </a:extLst>
                </a:gridCol>
                <a:gridCol w="1188982">
                  <a:extLst>
                    <a:ext uri="{9D8B030D-6E8A-4147-A177-3AD203B41FA5}">
                      <a16:colId xmlns:a16="http://schemas.microsoft.com/office/drawing/2014/main" val="2481337080"/>
                    </a:ext>
                  </a:extLst>
                </a:gridCol>
                <a:gridCol w="1188982">
                  <a:extLst>
                    <a:ext uri="{9D8B030D-6E8A-4147-A177-3AD203B41FA5}">
                      <a16:colId xmlns:a16="http://schemas.microsoft.com/office/drawing/2014/main" val="4180727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Ticker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P/E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P/S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P/B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P/CF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694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/>
                        <a:t>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zh-CN" sz="1800" b="0" i="0" u="none" strike="noStrike" noProof="0">
                          <a:solidFill>
                            <a:srgbClr val="000000"/>
                          </a:solidFill>
                          <a:latin typeface="Calisto MT"/>
                        </a:rPr>
                        <a:t>14.7812</a:t>
                      </a:r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zh-CN" sz="1800" b="0" i="0" u="none" strike="noStrike" noProof="0">
                          <a:solidFill>
                            <a:srgbClr val="000000"/>
                          </a:solidFill>
                          <a:latin typeface="Calisto MT"/>
                        </a:rPr>
                        <a:t>0.3091</a:t>
                      </a:r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zh-CN" sz="1800" b="0" i="0" u="none" strike="noStrike" noProof="0">
                          <a:solidFill>
                            <a:srgbClr val="000000"/>
                          </a:solidFill>
                          <a:latin typeface="Calisto MT"/>
                        </a:rPr>
                        <a:t>4.7650</a:t>
                      </a:r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zh-CN" sz="1800" b="0" i="0" u="none" strike="noStrike" noProof="0">
                          <a:solidFill>
                            <a:srgbClr val="000000"/>
                          </a:solidFill>
                          <a:latin typeface="Calisto MT"/>
                        </a:rPr>
                        <a:t>7.5010</a:t>
                      </a:r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172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26.97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7.66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17.69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604231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6AB20DF0-3753-6441-D98B-395666B4DD0D}"/>
              </a:ext>
            </a:extLst>
          </p:cNvPr>
          <p:cNvSpPr txBox="1"/>
          <p:nvPr/>
        </p:nvSpPr>
        <p:spPr>
          <a:xfrm>
            <a:off x="7065818" y="4502727"/>
            <a:ext cx="4849092" cy="10618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500" baseline="0">
                <a:latin typeface="Calisto MT"/>
              </a:rPr>
              <a:t>W</a:t>
            </a:r>
            <a:r>
              <a:rPr lang="zh-CN" sz="1500" baseline="0">
                <a:ea typeface="Calisto MT"/>
              </a:rPr>
              <a:t>h</a:t>
            </a:r>
            <a:r>
              <a:rPr lang="en-US" sz="1500" baseline="0">
                <a:latin typeface="Calisto MT"/>
              </a:rPr>
              <a:t>ile</a:t>
            </a:r>
            <a:r>
              <a:rPr lang="zh-CN" sz="1500" baseline="0">
                <a:ea typeface="Calisto MT"/>
              </a:rPr>
              <a:t> the sector </a:t>
            </a:r>
            <a:r>
              <a:rPr lang="en-US" sz="1500" baseline="0">
                <a:latin typeface="Calisto MT"/>
              </a:rPr>
              <a:t>t</a:t>
            </a:r>
            <a:r>
              <a:rPr lang="zh-CN" sz="1500" baseline="0">
                <a:ea typeface="Calisto MT"/>
              </a:rPr>
              <a:t>rades </a:t>
            </a:r>
            <a:r>
              <a:rPr lang="en-US" sz="1500" baseline="0">
                <a:latin typeface="Calisto MT"/>
              </a:rPr>
              <a:t>a</a:t>
            </a:r>
            <a:r>
              <a:rPr lang="zh-CN" sz="1500" baseline="0">
                <a:ea typeface="Calisto MT"/>
              </a:rPr>
              <a:t>t ele</a:t>
            </a:r>
            <a:r>
              <a:rPr lang="en-US" sz="1500" baseline="0">
                <a:latin typeface="Calisto MT"/>
              </a:rPr>
              <a:t>v</a:t>
            </a:r>
            <a:r>
              <a:rPr lang="zh-CN" sz="1500" baseline="0">
                <a:ea typeface="Calisto MT"/>
              </a:rPr>
              <a:t>a</a:t>
            </a:r>
            <a:r>
              <a:rPr lang="en-US" sz="1500" baseline="0">
                <a:latin typeface="Calisto MT"/>
              </a:rPr>
              <a:t>ted</a:t>
            </a:r>
            <a:r>
              <a:rPr lang="zh-CN" sz="1500" baseline="0">
                <a:ea typeface="Calisto MT"/>
              </a:rPr>
              <a:t> </a:t>
            </a:r>
            <a:r>
              <a:rPr lang="en-US" sz="1500" baseline="0">
                <a:latin typeface="Calisto MT"/>
              </a:rPr>
              <a:t>mult</a:t>
            </a:r>
            <a:r>
              <a:rPr lang="zh-CN" sz="1500" baseline="0">
                <a:ea typeface="Calisto MT"/>
              </a:rPr>
              <a:t>i</a:t>
            </a:r>
            <a:r>
              <a:rPr lang="en-US" sz="1500" baseline="0">
                <a:latin typeface="Calisto MT"/>
              </a:rPr>
              <a:t>ple</a:t>
            </a:r>
            <a:r>
              <a:rPr lang="zh-CN" sz="1500" baseline="0">
                <a:ea typeface="Calisto MT"/>
              </a:rPr>
              <a:t>s</a:t>
            </a:r>
            <a:r>
              <a:rPr lang="en-US" sz="1500" baseline="0">
                <a:latin typeface="Calisto MT"/>
              </a:rPr>
              <a:t>,</a:t>
            </a:r>
            <a:r>
              <a:rPr lang="zh-CN" sz="1500" baseline="0">
                <a:ea typeface="Calisto MT"/>
              </a:rPr>
              <a:t> Kroger r</a:t>
            </a:r>
            <a:r>
              <a:rPr lang="en-US" sz="1500" baseline="0">
                <a:latin typeface="Calisto MT"/>
              </a:rPr>
              <a:t>em</a:t>
            </a:r>
            <a:r>
              <a:rPr lang="zh-CN" sz="1500" baseline="0">
                <a:ea typeface="Calisto MT"/>
              </a:rPr>
              <a:t>a</a:t>
            </a:r>
            <a:r>
              <a:rPr lang="en-US" sz="1500" baseline="0">
                <a:latin typeface="Calisto MT"/>
              </a:rPr>
              <a:t>in</a:t>
            </a:r>
            <a:r>
              <a:rPr lang="zh-CN" sz="1500" baseline="0">
                <a:ea typeface="Calisto MT"/>
              </a:rPr>
              <a:t>s at a </a:t>
            </a:r>
            <a:r>
              <a:rPr lang="en-US" sz="1500" baseline="0">
                <a:latin typeface="Calisto MT"/>
              </a:rPr>
              <a:t>me</a:t>
            </a:r>
            <a:r>
              <a:rPr lang="zh-CN" sz="1500" baseline="0">
                <a:ea typeface="Calisto MT"/>
              </a:rPr>
              <a:t>ani</a:t>
            </a:r>
            <a:r>
              <a:rPr lang="en-US" sz="1500" baseline="0">
                <a:latin typeface="Calisto MT"/>
              </a:rPr>
              <a:t>ngfu</a:t>
            </a:r>
            <a:r>
              <a:rPr lang="zh-CN" sz="1500" baseline="0">
                <a:ea typeface="Calisto MT"/>
              </a:rPr>
              <a:t>l discount </a:t>
            </a:r>
            <a:r>
              <a:rPr lang="en-US" sz="1500" baseline="0">
                <a:latin typeface="Calisto MT"/>
              </a:rPr>
              <a:t>du</a:t>
            </a:r>
            <a:r>
              <a:rPr lang="zh-CN" sz="1500" baseline="0">
                <a:ea typeface="Calisto MT"/>
              </a:rPr>
              <a:t>e t</a:t>
            </a:r>
            <a:r>
              <a:rPr lang="en-US" sz="1500" baseline="0">
                <a:latin typeface="Calisto MT"/>
              </a:rPr>
              <a:t>o</a:t>
            </a:r>
            <a:r>
              <a:rPr lang="zh-CN" sz="1500" baseline="0">
                <a:ea typeface="Calisto MT"/>
              </a:rPr>
              <a:t> </a:t>
            </a:r>
            <a:r>
              <a:rPr lang="en-US" sz="1500" baseline="0">
                <a:latin typeface="Calisto MT"/>
              </a:rPr>
              <a:t>s</a:t>
            </a:r>
            <a:r>
              <a:rPr lang="zh-CN" sz="1500" baseline="0">
                <a:ea typeface="Calisto MT"/>
              </a:rPr>
              <a:t>lower growth and margin pressure</a:t>
            </a:r>
            <a:endParaRPr lang="zh-CN" altLang="en-US"/>
          </a:p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04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1A387-34D3-31A2-ECD5-FC28FFABD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E1EE-19A1-4705-4AE6-FED576C4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Sector Presentation Recap- Underweight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2A2259-13F7-270F-CB9F-6CC0F496BAD9}"/>
              </a:ext>
            </a:extLst>
          </p:cNvPr>
          <p:cNvGraphicFramePr>
            <a:graphicFrameLocks noGrp="1"/>
          </p:cNvGraphicFramePr>
          <p:nvPr/>
        </p:nvGraphicFramePr>
        <p:xfrm>
          <a:off x="837170" y="1713601"/>
          <a:ext cx="4207766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119">
                  <a:extLst>
                    <a:ext uri="{9D8B030D-6E8A-4147-A177-3AD203B41FA5}">
                      <a16:colId xmlns:a16="http://schemas.microsoft.com/office/drawing/2014/main" val="2271460045"/>
                    </a:ext>
                  </a:extLst>
                </a:gridCol>
                <a:gridCol w="1755394">
                  <a:extLst>
                    <a:ext uri="{9D8B030D-6E8A-4147-A177-3AD203B41FA5}">
                      <a16:colId xmlns:a16="http://schemas.microsoft.com/office/drawing/2014/main" val="1937578393"/>
                    </a:ext>
                  </a:extLst>
                </a:gridCol>
                <a:gridCol w="1119253">
                  <a:extLst>
                    <a:ext uri="{9D8B030D-6E8A-4147-A177-3AD203B41FA5}">
                      <a16:colId xmlns:a16="http://schemas.microsoft.com/office/drawing/2014/main" val="3373613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SIM Weight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S&amp;P 500 Weight from SIM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+/-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7.14%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4.85%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-1.12%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34313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BA14011-B5B3-8761-E06D-09AEF996EB9C}"/>
              </a:ext>
            </a:extLst>
          </p:cNvPr>
          <p:cNvSpPr txBox="1"/>
          <p:nvPr/>
        </p:nvSpPr>
        <p:spPr>
          <a:xfrm>
            <a:off x="456492" y="3127508"/>
            <a:ext cx="5433282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>
              <a:lnSpc>
                <a:spcPct val="200000"/>
              </a:lnSpc>
              <a:buFont typeface="Arial"/>
              <a:buNone/>
            </a:pPr>
            <a:r>
              <a:rPr lang="en-US" b="1"/>
              <a:t>Overweight</a:t>
            </a:r>
            <a:r>
              <a:rPr lang="en-US" sz="1800" b="1"/>
              <a:t>: </a:t>
            </a:r>
            <a:endParaRPr lang="en-US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/>
              <a:t>Food and essentials retailing (Walmart, Kroger) due to strong market position and stable demand.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/>
              <a:t>Select staples producers with pricing power and strong cash flow such as branded alcohol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73935-84FE-88F2-4949-96831A2A8CF1}"/>
              </a:ext>
            </a:extLst>
          </p:cNvPr>
          <p:cNvSpPr txBox="1"/>
          <p:nvPr/>
        </p:nvSpPr>
        <p:spPr>
          <a:xfrm>
            <a:off x="5871451" y="3268772"/>
            <a:ext cx="6035781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>
              <a:buFont typeface="Arial"/>
              <a:buNone/>
            </a:pPr>
            <a:r>
              <a:rPr lang="en-US" b="1"/>
              <a:t>Underweight:</a:t>
            </a:r>
            <a:endParaRPr lang="en-US" sz="1800" b="1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/>
              <a:t>Tobacco stocks given regulatory and structural challenges.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/>
              <a:t>Household products and personal care where margin pressures are pronounced and consumer preferences shift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81BAB3-5D34-CE00-9605-22B17097722A}"/>
              </a:ext>
            </a:extLst>
          </p:cNvPr>
          <p:cNvSpPr txBox="1"/>
          <p:nvPr/>
        </p:nvSpPr>
        <p:spPr>
          <a:xfrm>
            <a:off x="5709031" y="1720587"/>
            <a:ext cx="6379720" cy="1298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b="1"/>
              <a:t>Conclusion: </a:t>
            </a:r>
            <a:r>
              <a:rPr lang="en-US"/>
              <a:t>Given relative sector underperformance against the broader market of the S&amp;P500, right now it is best to keep an </a:t>
            </a:r>
            <a:r>
              <a:rPr lang="en-US" b="1"/>
              <a:t>underweighting</a:t>
            </a:r>
            <a:r>
              <a:rPr lang="en-US"/>
              <a:t> in the consumer staples sector </a:t>
            </a:r>
          </a:p>
        </p:txBody>
      </p:sp>
    </p:spTree>
    <p:extLst>
      <p:ext uri="{BB962C8B-B14F-4D97-AF65-F5344CB8AC3E}">
        <p14:creationId xmlns:p14="http://schemas.microsoft.com/office/powerpoint/2010/main" val="15429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0A447-7EFD-18E5-DF18-16B7041DE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E8FE8-BD0B-A0AB-5D55-DD15AA292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D86F7D0-DEE8-4ABD-9C9F-A02A79000CAF}" type="datetime1">
              <a:rPr lang="en-US"/>
              <a:pPr>
                <a:spcAft>
                  <a:spcPts val="600"/>
                </a:spcAft>
              </a:pPr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5981C-BAB9-14DB-1BEA-394CC68B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97A83-3C50-2A74-95EC-0328091F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30AF5A0-43BB-4336-8627-9123B9144D80}" type="slidenum">
              <a:rPr lang="en-US" dirty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/>
          </a:p>
        </p:txBody>
      </p:sp>
      <p:pic>
        <p:nvPicPr>
          <p:cNvPr id="8" name="图片占位符 7" descr="用户上传的图片">
            <a:extLst>
              <a:ext uri="{FF2B5EF4-FFF2-40B4-BE49-F238E27FC236}">
                <a16:creationId xmlns:a16="http://schemas.microsoft.com/office/drawing/2014/main" id="{A1E37D73-5A49-7CBA-2181-BB3D0A3D81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677" b="5677"/>
          <a:stretch/>
        </p:blipFill>
        <p:spPr>
          <a:xfrm>
            <a:off x="5617864" y="929390"/>
            <a:ext cx="5748466" cy="489815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759225C-1606-C345-A146-259D08214FC7}"/>
              </a:ext>
            </a:extLst>
          </p:cNvPr>
          <p:cNvSpPr txBox="1">
            <a:spLocks/>
          </p:cNvSpPr>
          <p:nvPr/>
        </p:nvSpPr>
        <p:spPr>
          <a:xfrm>
            <a:off x="717071" y="931889"/>
            <a:ext cx="5196463" cy="12800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Kroger - Valuation Analysis</a:t>
            </a:r>
            <a:br>
              <a:rPr lang="en-US" dirty="0"/>
            </a:br>
            <a:endParaRPr 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26FF589-A96D-D0AC-E0D0-DE0CE4D42F81}"/>
              </a:ext>
            </a:extLst>
          </p:cNvPr>
          <p:cNvSpPr txBox="1"/>
          <p:nvPr/>
        </p:nvSpPr>
        <p:spPr>
          <a:xfrm>
            <a:off x="802882" y="2159605"/>
            <a:ext cx="4488872" cy="30931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zh-CN" sz="1500">
                <a:ea typeface="+mn-lt"/>
                <a:cs typeface="+mn-lt"/>
              </a:rPr>
              <a:t>DCF-implied target price is $79.23, offering +23% upside from the current $64.44</a:t>
            </a:r>
          </a:p>
          <a:p>
            <a:pPr marL="285750" indent="-285750">
              <a:buFont typeface="Arial"/>
              <a:buChar char="•"/>
            </a:pPr>
            <a:endParaRPr lang="en-US" altLang="zh-CN" sz="15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altLang="zh-CN" sz="1500">
                <a:ea typeface="+mn-lt"/>
                <a:cs typeface="+mn-lt"/>
              </a:rPr>
              <a:t>7.3%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WACC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and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2.3%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terminal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FCF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growth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yield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a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total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equity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value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of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$54.8B</a:t>
            </a:r>
            <a:endParaRPr lang="zh-CN" altLang="en-US" sz="15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altLang="zh-CN" sz="15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altLang="zh-CN" sz="1500">
                <a:ea typeface="+mn-lt"/>
                <a:cs typeface="+mn-lt"/>
              </a:rPr>
              <a:t>Relative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valuation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suggests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future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multiple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expansion,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supported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by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stable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margins,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strong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cash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flow,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and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below-market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trading</a:t>
            </a:r>
            <a:r>
              <a:rPr lang="zh-CN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multiples</a:t>
            </a:r>
            <a:endParaRPr lang="zh-CN" altLang="en-US" sz="15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altLang="zh-CN" sz="15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altLang="zh-CN" sz="1500">
                <a:ea typeface="+mn-lt"/>
                <a:cs typeface="+mn-lt"/>
              </a:rPr>
              <a:t>Technical</a:t>
            </a:r>
            <a:r>
              <a:rPr lang="zh-CN" altLang="en-US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trend</a:t>
            </a:r>
            <a:r>
              <a:rPr lang="zh-CN" altLang="en-US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shows</a:t>
            </a:r>
            <a:r>
              <a:rPr lang="zh-CN" altLang="en-US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steady</a:t>
            </a:r>
            <a:r>
              <a:rPr lang="zh-CN" altLang="en-US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long-term</a:t>
            </a:r>
            <a:r>
              <a:rPr lang="zh-CN" altLang="en-US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support</a:t>
            </a:r>
            <a:r>
              <a:rPr lang="zh-CN" altLang="en-US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around</a:t>
            </a:r>
            <a:r>
              <a:rPr lang="zh-CN" altLang="en-US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the</a:t>
            </a:r>
            <a:r>
              <a:rPr lang="zh-CN" altLang="en-US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low</a:t>
            </a:r>
            <a:r>
              <a:rPr lang="zh-CN" altLang="en-US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$60s,</a:t>
            </a:r>
            <a:r>
              <a:rPr lang="zh-CN" altLang="en-US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consistent</a:t>
            </a:r>
            <a:r>
              <a:rPr lang="zh-CN" altLang="en-US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with</a:t>
            </a:r>
            <a:r>
              <a:rPr lang="zh-CN" altLang="en-US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limited</a:t>
            </a:r>
            <a:r>
              <a:rPr lang="zh-CN" altLang="en-US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downside</a:t>
            </a:r>
            <a:r>
              <a:rPr lang="zh-CN" altLang="en-US" sz="1500">
                <a:ea typeface="+mn-lt"/>
                <a:cs typeface="+mn-lt"/>
              </a:rPr>
              <a:t> </a:t>
            </a:r>
            <a:r>
              <a:rPr lang="en-US" altLang="zh-CN" sz="1500">
                <a:ea typeface="+mn-lt"/>
                <a:cs typeface="+mn-lt"/>
              </a:rPr>
              <a:t>risk</a:t>
            </a:r>
            <a:endParaRPr lang="zh-CN" sz="15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5043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B12FF-B871-752D-BA56-A93F7C37C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522" y="923144"/>
            <a:ext cx="7632364" cy="13175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Kroger Recommendation - Buy</a:t>
            </a:r>
            <a:br>
              <a:rPr lang="en-US"/>
            </a:b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F3C05-4563-8118-E7F4-E0107B83B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5637" y="2240405"/>
            <a:ext cx="4615594" cy="33162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/>
              <a:t>Why Buy?</a:t>
            </a:r>
          </a:p>
          <a:p>
            <a:pPr marL="285750" indent="-285750">
              <a:buChar char="•"/>
            </a:pPr>
            <a:r>
              <a:rPr lang="en-US">
                <a:ea typeface="+mn-lt"/>
                <a:cs typeface="+mn-lt"/>
              </a:rPr>
              <a:t>Meaningful valuation discount vs peers</a:t>
            </a:r>
          </a:p>
          <a:p>
            <a:pPr marL="285750" indent="-285750">
              <a:buChar char="•"/>
            </a:pPr>
            <a:r>
              <a:rPr lang="en-US">
                <a:ea typeface="+mn-lt"/>
                <a:cs typeface="+mn-lt"/>
              </a:rPr>
              <a:t>Stable revenue and consistent 2.5% operating margin</a:t>
            </a:r>
          </a:p>
          <a:p>
            <a:pPr marL="285750" indent="-285750">
              <a:buChar char="•"/>
            </a:pPr>
            <a:r>
              <a:rPr lang="en-US">
                <a:ea typeface="+mn-lt"/>
                <a:cs typeface="+mn-lt"/>
              </a:rPr>
              <a:t>Strong private-label margin expansion, digital growth, and loyalty data (84.51°) driving long-term cash flow</a:t>
            </a:r>
          </a:p>
          <a:p>
            <a:pPr marL="285750" indent="-285750">
              <a:buChar char="•"/>
            </a:pPr>
            <a:r>
              <a:rPr lang="en-US">
                <a:ea typeface="+mn-lt"/>
                <a:cs typeface="+mn-lt"/>
              </a:rPr>
              <a:t>DCF-implied value of $79.23/share suggests attractive upside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54420-15DC-583A-6142-61851C8C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3BD5-19BD-4992-8E33-CD04A00A4B2A}" type="datetime1">
              <a:rPr lang="ru-RU"/>
              <a:t>18.11.2025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30381-882A-BB09-3901-148FA174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CBCC5-763A-D9AB-1B9A-5158F4558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21</a:t>
            </a:fld>
            <a:endParaRPr 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7EF314F-5E35-B602-3BB1-BE245C1857FC}"/>
              </a:ext>
            </a:extLst>
          </p:cNvPr>
          <p:cNvSpPr txBox="1"/>
          <p:nvPr/>
        </p:nvSpPr>
        <p:spPr>
          <a:xfrm>
            <a:off x="6336410" y="2307576"/>
            <a:ext cx="4856018" cy="2339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/>
              <a:t>Risks</a:t>
            </a:r>
          </a:p>
          <a:p>
            <a:pPr marL="285750" indent="-285750">
              <a:buFont typeface="Arial"/>
              <a:buChar char="•"/>
            </a:pPr>
            <a:r>
              <a:rPr lang="zh-CN" sz="1600">
                <a:ea typeface="+mn-lt"/>
                <a:cs typeface="+mn-lt"/>
              </a:rPr>
              <a:t>Pricing pressure from Walmart, Costco, Target, and Aldi could limit margin expansion</a:t>
            </a:r>
          </a:p>
          <a:p>
            <a:pPr marL="285750" indent="-285750">
              <a:buFont typeface="Arial"/>
              <a:buChar char="•"/>
            </a:pPr>
            <a:endParaRPr lang="zh-CN" altLang="en-US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altLang="zh-CN" sz="1600">
                <a:ea typeface="+mn-lt"/>
                <a:cs typeface="+mn-lt"/>
              </a:rPr>
              <a:t>labor</a:t>
            </a:r>
            <a:r>
              <a:rPr lang="zh-CN" altLang="en-US" sz="1600">
                <a:ea typeface="+mn-lt"/>
                <a:cs typeface="+mn-lt"/>
              </a:rPr>
              <a:t> </a:t>
            </a:r>
            <a:r>
              <a:rPr lang="en-US" altLang="zh-CN" sz="1600">
                <a:ea typeface="+mn-lt"/>
                <a:cs typeface="+mn-lt"/>
              </a:rPr>
              <a:t>and</a:t>
            </a:r>
            <a:r>
              <a:rPr lang="zh-CN" altLang="en-US" sz="1600">
                <a:ea typeface="+mn-lt"/>
                <a:cs typeface="+mn-lt"/>
              </a:rPr>
              <a:t> </a:t>
            </a:r>
            <a:r>
              <a:rPr lang="en-US" altLang="zh-CN" sz="1600">
                <a:ea typeface="+mn-lt"/>
                <a:cs typeface="+mn-lt"/>
              </a:rPr>
              <a:t>logistics</a:t>
            </a:r>
            <a:r>
              <a:rPr lang="zh-CN" altLang="en-US" sz="1600">
                <a:ea typeface="+mn-lt"/>
                <a:cs typeface="+mn-lt"/>
              </a:rPr>
              <a:t> </a:t>
            </a:r>
            <a:r>
              <a:rPr lang="en-US" altLang="zh-CN" sz="1600">
                <a:ea typeface="+mn-lt"/>
                <a:cs typeface="+mn-lt"/>
              </a:rPr>
              <a:t>cost</a:t>
            </a:r>
            <a:r>
              <a:rPr lang="zh-CN" altLang="en-US" sz="1600">
                <a:ea typeface="+mn-lt"/>
                <a:cs typeface="+mn-lt"/>
              </a:rPr>
              <a:t> </a:t>
            </a:r>
            <a:r>
              <a:rPr lang="en-US" altLang="zh-CN" sz="1600">
                <a:ea typeface="+mn-lt"/>
                <a:cs typeface="+mn-lt"/>
              </a:rPr>
              <a:t>inflation</a:t>
            </a:r>
            <a:r>
              <a:rPr lang="zh-CN" altLang="en-US" sz="1600">
                <a:ea typeface="+mn-lt"/>
                <a:cs typeface="+mn-lt"/>
              </a:rPr>
              <a:t> </a:t>
            </a:r>
            <a:r>
              <a:rPr lang="en-US" altLang="zh-CN" sz="1600">
                <a:ea typeface="+mn-lt"/>
                <a:cs typeface="+mn-lt"/>
              </a:rPr>
              <a:t>may</a:t>
            </a:r>
            <a:r>
              <a:rPr lang="zh-CN" altLang="en-US" sz="1600">
                <a:ea typeface="+mn-lt"/>
                <a:cs typeface="+mn-lt"/>
              </a:rPr>
              <a:t> </a:t>
            </a:r>
            <a:r>
              <a:rPr lang="en-US" altLang="zh-CN" sz="1600">
                <a:ea typeface="+mn-lt"/>
                <a:cs typeface="+mn-lt"/>
              </a:rPr>
              <a:t>weigh</a:t>
            </a:r>
            <a:r>
              <a:rPr lang="zh-CN" altLang="en-US" sz="1600">
                <a:ea typeface="+mn-lt"/>
                <a:cs typeface="+mn-lt"/>
              </a:rPr>
              <a:t> </a:t>
            </a:r>
            <a:r>
              <a:rPr lang="en-US" altLang="zh-CN" sz="1600">
                <a:ea typeface="+mn-lt"/>
                <a:cs typeface="+mn-lt"/>
              </a:rPr>
              <a:t>on</a:t>
            </a:r>
            <a:r>
              <a:rPr lang="zh-CN" altLang="en-US" sz="1600">
                <a:ea typeface="+mn-lt"/>
                <a:cs typeface="+mn-lt"/>
              </a:rPr>
              <a:t> </a:t>
            </a:r>
            <a:r>
              <a:rPr lang="en-US" altLang="zh-CN" sz="1600">
                <a:ea typeface="+mn-lt"/>
                <a:cs typeface="+mn-lt"/>
              </a:rPr>
              <a:t>earnings</a:t>
            </a:r>
          </a:p>
          <a:p>
            <a:pPr marL="285750" indent="-285750">
              <a:buFont typeface="Arial"/>
              <a:buChar char="•"/>
            </a:pPr>
            <a:endParaRPr lang="en-US" altLang="zh-CN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Regulatory uncertainty following the blocked Albertsons merger removes expected synergies</a:t>
            </a:r>
            <a:endParaRPr lang="en-US" altLang="zh-CN" sz="1600"/>
          </a:p>
        </p:txBody>
      </p:sp>
    </p:spTree>
    <p:extLst>
      <p:ext uri="{BB962C8B-B14F-4D97-AF65-F5344CB8AC3E}">
        <p14:creationId xmlns:p14="http://schemas.microsoft.com/office/powerpoint/2010/main" val="1957658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22E1-8C5B-F1F5-7145-630F013F4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 anchor="t">
            <a:normAutofit/>
          </a:bodyPr>
          <a:lstStyle/>
          <a:p>
            <a:r>
              <a:rPr lang="en-US"/>
              <a:t>Brown-Forman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C3585-382D-4301-9016-C49F1883E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076" y="1834578"/>
            <a:ext cx="5023561" cy="384441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/>
              <a:t>Production and distribution of alcoholic beverages including whiskey, tequila, vodka, and wine</a:t>
            </a:r>
          </a:p>
          <a:p>
            <a:pPr>
              <a:lnSpc>
                <a:spcPct val="150000"/>
              </a:lnSpc>
            </a:pPr>
            <a:r>
              <a:rPr lang="en-US" sz="1800"/>
              <a:t>Sells products in over 165 countries and is the largest U.S. based spirits company by global sales</a:t>
            </a:r>
          </a:p>
          <a:p>
            <a:pPr>
              <a:lnSpc>
                <a:spcPct val="150000"/>
              </a:lnSpc>
            </a:pPr>
            <a:r>
              <a:rPr lang="en-US" sz="1800"/>
              <a:t>Headquartered in Louisville, Kentucky</a:t>
            </a:r>
          </a:p>
          <a:p>
            <a:pPr>
              <a:lnSpc>
                <a:spcPct val="150000"/>
              </a:lnSpc>
            </a:pPr>
            <a:r>
              <a:rPr lang="en-US" sz="1800"/>
              <a:t>Well-known brands include Jack Daniel's, Woodford Reserve, Old Forester, Herradura</a:t>
            </a:r>
          </a:p>
          <a:p>
            <a:pPr>
              <a:lnSpc>
                <a:spcPct val="100000"/>
              </a:lnSpc>
            </a:pPr>
            <a:endParaRPr lang="en-US" sz="17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DA6E6-2AA6-E4C3-E789-D5114113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DF415D-4D93-4D30-BEF4-964678E00B6B}" type="datetime1">
              <a:rPr lang="en-US"/>
              <a:pPr>
                <a:spcAft>
                  <a:spcPts val="600"/>
                </a:spcAft>
              </a:pPr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05EB0-0235-8F99-9819-19887E76E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8C43B-8DE2-F701-F918-E55186275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30AF5A0-43BB-4336-8627-9123B9144D80}" type="slidenum">
              <a:rPr lang="en-US" dirty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/>
          </a:p>
        </p:txBody>
      </p:sp>
      <p:pic>
        <p:nvPicPr>
          <p:cNvPr id="9" name="Picture 8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436E73BC-69AD-D437-06F3-B9C892141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483" y="2791523"/>
            <a:ext cx="4460040" cy="1273008"/>
          </a:xfrm>
          <a:prstGeom prst="rect">
            <a:avLst/>
          </a:prstGeom>
        </p:spPr>
      </p:pic>
      <p:pic>
        <p:nvPicPr>
          <p:cNvPr id="17" name="Content Placeholder 1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04F53993-5550-D683-CDAF-410E1471B0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61651" y="4062268"/>
            <a:ext cx="4437289" cy="1510910"/>
          </a:xfrm>
          <a:prstGeom prst="rect">
            <a:avLst/>
          </a:prstGeom>
        </p:spPr>
      </p:pic>
      <p:pic>
        <p:nvPicPr>
          <p:cNvPr id="18" name="Picture 17" descr="A logo for a wine company&#10;&#10;AI-generated content may be incorrect.">
            <a:extLst>
              <a:ext uri="{FF2B5EF4-FFF2-40B4-BE49-F238E27FC236}">
                <a16:creationId xmlns:a16="http://schemas.microsoft.com/office/drawing/2014/main" id="{79C924A2-1007-4C23-F2D2-EBD3CED82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792" y="1178693"/>
            <a:ext cx="2936810" cy="131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11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704DC-AED2-C19A-FC9D-4E4E0F1B7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C722-A389-08A7-6BFC-DA893FA52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710" y="1026694"/>
            <a:ext cx="8000325" cy="689208"/>
          </a:xfrm>
        </p:spPr>
        <p:txBody>
          <a:bodyPr/>
          <a:lstStyle/>
          <a:p>
            <a:r>
              <a:rPr lang="en-US"/>
              <a:t>Brown-Forman Business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C9875-98DD-2148-2A35-937A17D8B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3394" y="1911016"/>
            <a:ext cx="5767801" cy="405823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500" b="1" u="sng"/>
              <a:t>Key Growth Drivers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1500"/>
              <a:t>Iconic brand portfolio gives consumer loyalty and pricing power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1500"/>
              <a:t>Organic sales growth in emerging markets (Brazil and Mexico) 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1500"/>
              <a:t>Global expansion for Jack Daniel’s into markets such as India and Mexico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1500"/>
              <a:t>Ready-to Drink segment (Jack &amp; Coke) caters to younger consumers 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1500"/>
              <a:t>Extensive global distribution network to bring its premium spirits to consumers worldwide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1500"/>
              <a:t>Strong dividend history gives the stock investor appeal</a:t>
            </a:r>
          </a:p>
          <a:p>
            <a:pPr marL="285750" indent="-285750">
              <a:buChar char="•"/>
            </a:pPr>
            <a:endParaRPr lang="en-US" sz="15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C818D-AE73-A5D8-A642-FBBD8A01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85B7-D885-4A01-A411-839B0396FA48}" type="datetime1">
              <a:rPr lang="en-US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445D8-B1E9-CD60-7FFE-19248E1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A536F-29F6-F198-8E34-64DE5ABD5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23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73F20F1-B4C4-9600-7B45-2A50951CFD93}"/>
              </a:ext>
            </a:extLst>
          </p:cNvPr>
          <p:cNvSpPr txBox="1">
            <a:spLocks/>
          </p:cNvSpPr>
          <p:nvPr/>
        </p:nvSpPr>
        <p:spPr>
          <a:xfrm>
            <a:off x="6276688" y="1782679"/>
            <a:ext cx="5767801" cy="40515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1500" b="1" u="sng"/>
              <a:t>Reasons for Poor Stock Performance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/>
              <a:t>Tariff uncertainties and retaliatory tariffs from trading partners. (EU and Canada tariffs)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/>
              <a:t>Slow consumer spending in premium category as the younger generation leans towards healthier trends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/>
              <a:t>Cautious company guidance for fiscal 2026 adds to investor anxiety and downward pressure</a:t>
            </a:r>
            <a:endParaRPr lang="en-US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/>
              <a:t>Higher input costs and foreign exchange impacts pressured gross margins and operating income</a:t>
            </a:r>
          </a:p>
          <a:p>
            <a:pPr marL="285750" indent="-285750">
              <a:lnSpc>
                <a:spcPct val="100000"/>
              </a:lnSpc>
              <a:buChar char="•"/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230981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1E09F-B27F-3358-36E7-130C82CAF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131" y="826168"/>
            <a:ext cx="7592589" cy="682523"/>
          </a:xfrm>
        </p:spPr>
        <p:txBody>
          <a:bodyPr/>
          <a:lstStyle/>
          <a:p>
            <a:r>
              <a:rPr lang="en-US"/>
              <a:t>Brown-Forman Financial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EEEBB-45D1-655D-99F7-63E571CE2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9131" y="1717175"/>
            <a:ext cx="4926663" cy="33162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en-US"/>
              <a:t>Model sales growth rate 2.5%- Consensus believes lower growth</a:t>
            </a:r>
          </a:p>
          <a:p>
            <a:pPr marL="285750" indent="-285750">
              <a:buChar char="•"/>
            </a:pPr>
            <a:r>
              <a:rPr lang="en-US"/>
              <a:t>Actual Gross Profit declining since 2021</a:t>
            </a:r>
          </a:p>
          <a:p>
            <a:pPr marL="285750" indent="-285750">
              <a:buChar char="•"/>
            </a:pPr>
            <a:r>
              <a:rPr lang="en-US"/>
              <a:t>Stock price dropped to hovering $28</a:t>
            </a:r>
          </a:p>
          <a:p>
            <a:pPr marL="285750" indent="-285750">
              <a:buChar char="•"/>
            </a:pPr>
            <a:r>
              <a:rPr lang="en-US"/>
              <a:t>EPS outlook increases slightly</a:t>
            </a:r>
          </a:p>
          <a:p>
            <a:pPr marL="285750" indent="-285750">
              <a:buChar char="•"/>
            </a:pPr>
            <a:r>
              <a:rPr lang="en-US"/>
              <a:t>Uncertain outlook for the future </a:t>
            </a:r>
          </a:p>
          <a:p>
            <a:pPr marL="285750" indent="-285750">
              <a:buChar char="•"/>
            </a:pPr>
            <a:endParaRPr lang="en-US"/>
          </a:p>
          <a:p>
            <a:pPr marL="285750" indent="-285750">
              <a:buChar char="•"/>
            </a:pP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A8444-D504-48F8-BCB8-CB58A4B8D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5ED8-F789-4D8F-BC39-034CC94EE410}" type="datetime1">
              <a:rPr lang="en-US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AE2B6-495B-D1B4-5493-B92FFE76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3FFCB-17D7-BF16-6E8D-C472613F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24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70190-E441-FC2B-DB2F-A5E5F32DC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465" y="2245084"/>
            <a:ext cx="6548688" cy="1852195"/>
          </a:xfrm>
          <a:prstGeom prst="rect">
            <a:avLst/>
          </a:prstGeom>
        </p:spPr>
      </p:pic>
      <p:pic>
        <p:nvPicPr>
          <p:cNvPr id="19" name="Picture 18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F8251B77-0407-7002-0D76-2386BD7C1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74" y="4098978"/>
            <a:ext cx="12011527" cy="18818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BC4A075-3736-4077-B5D6-70B4325E785C}"/>
              </a:ext>
            </a:extLst>
          </p:cNvPr>
          <p:cNvSpPr txBox="1"/>
          <p:nvPr/>
        </p:nvSpPr>
        <p:spPr>
          <a:xfrm>
            <a:off x="180473" y="5253788"/>
            <a:ext cx="11991473" cy="2406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23" name="Picture 22" descr="A grid of paper with dollar signs&#10;&#10;AI-generated content may be incorrect.">
            <a:extLst>
              <a:ext uri="{FF2B5EF4-FFF2-40B4-BE49-F238E27FC236}">
                <a16:creationId xmlns:a16="http://schemas.microsoft.com/office/drawing/2014/main" id="{74A49629-AB8E-E4B6-8EC4-9001C5AD2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788" y="1504725"/>
            <a:ext cx="6550526" cy="74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17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C9B6935-2D68-750D-90C4-67CB60EB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19" y="922096"/>
            <a:ext cx="10684581" cy="609030"/>
          </a:xfrm>
        </p:spPr>
        <p:txBody>
          <a:bodyPr>
            <a:normAutofit fontScale="90000"/>
          </a:bodyPr>
          <a:lstStyle/>
          <a:p>
            <a:r>
              <a:rPr lang="en-US"/>
              <a:t>Brown-Forman Ratios</a:t>
            </a:r>
          </a:p>
        </p:txBody>
      </p:sp>
      <p:pic>
        <p:nvPicPr>
          <p:cNvPr id="8" name="Picture Placeholder 7" descr="A screenshot of a graph&#10;&#10;AI-generated content may be incorrect.">
            <a:extLst>
              <a:ext uri="{FF2B5EF4-FFF2-40B4-BE49-F238E27FC236}">
                <a16:creationId xmlns:a16="http://schemas.microsoft.com/office/drawing/2014/main" id="{2F8538E7-9DD8-00D6-4D32-3F5FAE19A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755064" y="1531127"/>
            <a:ext cx="10682668" cy="4424825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1F1D7-1FF3-D938-E827-FC643113E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884D6AA-CB78-4C0E-9A5E-A6C15CAFA78E}" type="datetime1">
              <a:rPr lang="en-US"/>
              <a:pPr>
                <a:spcAft>
                  <a:spcPts val="600"/>
                </a:spcAft>
              </a:pPr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06385-84FC-14FB-46A0-09F2D800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7E0D3-AF2C-149C-98AE-E7E305A1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30AF5A0-43BB-4336-8627-9123B9144D80}" type="slidenum">
              <a:rPr lang="en-US" dirty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72D295-44B8-2B95-5B20-9E0BBA9230BF}"/>
              </a:ext>
            </a:extLst>
          </p:cNvPr>
          <p:cNvSpPr txBox="1"/>
          <p:nvPr/>
        </p:nvSpPr>
        <p:spPr>
          <a:xfrm>
            <a:off x="2620210" y="1530684"/>
            <a:ext cx="2446421" cy="44182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06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preadsheet with numbers and a number of numbers&#10;&#10;AI-generated content may be incorrect.">
            <a:extLst>
              <a:ext uri="{FF2B5EF4-FFF2-40B4-BE49-F238E27FC236}">
                <a16:creationId xmlns:a16="http://schemas.microsoft.com/office/drawing/2014/main" id="{98265EF0-4E15-B322-B5D1-98C7E217F6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/>
        </p:blipFill>
        <p:spPr>
          <a:xfrm>
            <a:off x="708673" y="1092112"/>
            <a:ext cx="7525018" cy="4979294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9F95C-7D47-0612-5651-2AF4DAD4A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D86F7D0-DEE8-4ABD-9C9F-A02A79000CAF}" type="datetime1">
              <a:rPr lang="en-US"/>
              <a:pPr>
                <a:spcAft>
                  <a:spcPts val="600"/>
                </a:spcAft>
              </a:pPr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B5DA3-3DB2-F846-AB9D-F69072299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825D5-CD0D-2C6F-4437-38BCFF25C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30AF5A0-43BB-4336-8627-9123B9144D80}" type="slidenum">
              <a:rPr lang="en-US" dirty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ECA316-D3BD-A85A-842C-F970D62CB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502" y="2149641"/>
            <a:ext cx="3700046" cy="466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497DBB-F9AB-2A25-C42A-3D625EB1FB45}"/>
              </a:ext>
            </a:extLst>
          </p:cNvPr>
          <p:cNvSpPr txBox="1"/>
          <p:nvPr/>
        </p:nvSpPr>
        <p:spPr>
          <a:xfrm>
            <a:off x="2713789" y="721894"/>
            <a:ext cx="37297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Discount Rate: 9.5% FCF: 3%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4CBE2-B20E-F380-58E2-9C65670E7078}"/>
              </a:ext>
            </a:extLst>
          </p:cNvPr>
          <p:cNvSpPr txBox="1"/>
          <p:nvPr/>
        </p:nvSpPr>
        <p:spPr>
          <a:xfrm>
            <a:off x="8381999" y="1717841"/>
            <a:ext cx="37297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Discount Rate: 8.5% FCF: 4%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198847-FF24-851A-1CFC-71AD24774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290" y="3775910"/>
            <a:ext cx="3862472" cy="4892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B58D7F-DD79-5F35-DA5C-F11F36C41A85}"/>
              </a:ext>
            </a:extLst>
          </p:cNvPr>
          <p:cNvSpPr txBox="1"/>
          <p:nvPr/>
        </p:nvSpPr>
        <p:spPr>
          <a:xfrm>
            <a:off x="8355262" y="3395577"/>
            <a:ext cx="37297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Discount Rate: 10% FCF: 2.5%</a:t>
            </a:r>
          </a:p>
        </p:txBody>
      </p:sp>
    </p:spTree>
    <p:extLst>
      <p:ext uri="{BB962C8B-B14F-4D97-AF65-F5344CB8AC3E}">
        <p14:creationId xmlns:p14="http://schemas.microsoft.com/office/powerpoint/2010/main" val="4026944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DDE29FE-BB53-697B-58A1-A4C561D4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22" y="826846"/>
            <a:ext cx="10851807" cy="381649"/>
          </a:xfrm>
        </p:spPr>
        <p:txBody>
          <a:bodyPr>
            <a:normAutofit fontScale="90000"/>
          </a:bodyPr>
          <a:lstStyle/>
          <a:p>
            <a:r>
              <a:rPr lang="en-US"/>
              <a:t>Brown-Forman Multiples &amp; Target Price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1A76D-F14F-2ED8-5269-56705BB70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08C89E-5586-4188-B58B-92EB573CECE6}" type="datetime1">
              <a:rPr lang="ru-RU"/>
              <a:pPr>
                <a:spcAft>
                  <a:spcPts val="600"/>
                </a:spcAft>
              </a:pPr>
              <a:t>18.11.2025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2EADB-A1D8-C063-BACD-8DAAE64D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F6F62-0F26-B3DD-BE14-E7769866D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30AF5A0-43BB-4336-8627-9123B9144D80}" type="slidenum">
              <a:rPr lang="en-US" dirty="0"/>
              <a:pPr>
                <a:lnSpc>
                  <a:spcPct val="90000"/>
                </a:lnSpc>
                <a:spcAft>
                  <a:spcPts val="600"/>
                </a:spcAft>
              </a:pPr>
              <a:t>27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3A8F9A8-7E41-BEBD-0C58-2CC0DE4C3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431405"/>
              </p:ext>
            </p:extLst>
          </p:nvPr>
        </p:nvGraphicFramePr>
        <p:xfrm>
          <a:off x="1443789" y="1497263"/>
          <a:ext cx="8966715" cy="242294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09153">
                  <a:extLst>
                    <a:ext uri="{9D8B030D-6E8A-4147-A177-3AD203B41FA5}">
                      <a16:colId xmlns:a16="http://schemas.microsoft.com/office/drawing/2014/main" val="1369724006"/>
                    </a:ext>
                  </a:extLst>
                </a:gridCol>
                <a:gridCol w="1618695">
                  <a:extLst>
                    <a:ext uri="{9D8B030D-6E8A-4147-A177-3AD203B41FA5}">
                      <a16:colId xmlns:a16="http://schemas.microsoft.com/office/drawing/2014/main" val="1707473592"/>
                    </a:ext>
                  </a:extLst>
                </a:gridCol>
                <a:gridCol w="1618695">
                  <a:extLst>
                    <a:ext uri="{9D8B030D-6E8A-4147-A177-3AD203B41FA5}">
                      <a16:colId xmlns:a16="http://schemas.microsoft.com/office/drawing/2014/main" val="2504530347"/>
                    </a:ext>
                  </a:extLst>
                </a:gridCol>
                <a:gridCol w="1853606">
                  <a:extLst>
                    <a:ext uri="{9D8B030D-6E8A-4147-A177-3AD203B41FA5}">
                      <a16:colId xmlns:a16="http://schemas.microsoft.com/office/drawing/2014/main" val="2024658925"/>
                    </a:ext>
                  </a:extLst>
                </a:gridCol>
                <a:gridCol w="1866566">
                  <a:extLst>
                    <a:ext uri="{9D8B030D-6E8A-4147-A177-3AD203B41FA5}">
                      <a16:colId xmlns:a16="http://schemas.microsoft.com/office/drawing/2014/main" val="129806376"/>
                    </a:ext>
                  </a:extLst>
                </a:gridCol>
              </a:tblGrid>
              <a:tr h="47124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9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cap="none" spc="0">
                          <a:solidFill>
                            <a:schemeClr val="bg1"/>
                          </a:solidFill>
                          <a:effectLst/>
                        </a:rPr>
                        <a:t>Absolute Basis </a:t>
                      </a:r>
                    </a:p>
                  </a:txBody>
                  <a:tcPr marL="192882" marR="92732" marT="148371" marB="148371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9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cap="none" spc="0">
                          <a:solidFill>
                            <a:schemeClr val="bg1"/>
                          </a:solidFill>
                          <a:effectLst/>
                        </a:rPr>
                        <a:t>High </a:t>
                      </a:r>
                    </a:p>
                  </a:txBody>
                  <a:tcPr marL="192882" marR="92732" marT="148371" marB="148371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9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cap="none" spc="0">
                          <a:solidFill>
                            <a:schemeClr val="bg1"/>
                          </a:solidFill>
                          <a:effectLst/>
                        </a:rPr>
                        <a:t>Low </a:t>
                      </a:r>
                    </a:p>
                  </a:txBody>
                  <a:tcPr marL="192882" marR="92732" marT="148371" marB="148371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9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cap="none" spc="0">
                          <a:solidFill>
                            <a:schemeClr val="bg1"/>
                          </a:solidFill>
                          <a:effectLst/>
                        </a:rPr>
                        <a:t>Average </a:t>
                      </a:r>
                    </a:p>
                  </a:txBody>
                  <a:tcPr marL="192882" marR="92732" marT="148371" marB="148371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9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cap="none" spc="0">
                          <a:solidFill>
                            <a:schemeClr val="bg1"/>
                          </a:solidFill>
                          <a:effectLst/>
                        </a:rPr>
                        <a:t>Current </a:t>
                      </a:r>
                    </a:p>
                  </a:txBody>
                  <a:tcPr marL="192882" marR="92732" marT="148371" marB="148371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532196"/>
                  </a:ext>
                </a:extLst>
              </a:tr>
              <a:tr h="43404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9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cap="none" spc="0">
                          <a:solidFill>
                            <a:srgbClr val="000000"/>
                          </a:solidFill>
                          <a:effectLst/>
                        </a:rPr>
                        <a:t>P/E </a:t>
                      </a:r>
                    </a:p>
                  </a:txBody>
                  <a:tcPr marL="192882" marR="92732" marT="148371" marB="148371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9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cap="none" spc="0">
                          <a:solidFill>
                            <a:srgbClr val="000000"/>
                          </a:solidFill>
                          <a:effectLst/>
                        </a:rPr>
                        <a:t>44.4 </a:t>
                      </a:r>
                    </a:p>
                  </a:txBody>
                  <a:tcPr marL="192882" marR="92732" marT="148371" marB="148371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9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cap="none" spc="0">
                          <a:solidFill>
                            <a:srgbClr val="000000"/>
                          </a:solidFill>
                          <a:effectLst/>
                        </a:rPr>
                        <a:t>14.25 </a:t>
                      </a:r>
                    </a:p>
                  </a:txBody>
                  <a:tcPr marL="192882" marR="92732" marT="148371" marB="148371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9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cap="none" spc="0">
                          <a:solidFill>
                            <a:srgbClr val="000000"/>
                          </a:solidFill>
                          <a:effectLst/>
                        </a:rPr>
                        <a:t>31.69 </a:t>
                      </a:r>
                    </a:p>
                  </a:txBody>
                  <a:tcPr marL="192882" marR="92732" marT="148371" marB="148371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9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cap="none" spc="0">
                          <a:solidFill>
                            <a:srgbClr val="000000"/>
                          </a:solidFill>
                          <a:effectLst/>
                        </a:rPr>
                        <a:t>15.75 </a:t>
                      </a:r>
                    </a:p>
                  </a:txBody>
                  <a:tcPr marL="192882" marR="92732" marT="148371" marB="148371"/>
                </a:tc>
                <a:extLst>
                  <a:ext uri="{0D108BD9-81ED-4DB2-BD59-A6C34878D82A}">
                    <a16:rowId xmlns:a16="http://schemas.microsoft.com/office/drawing/2014/main" val="4005018654"/>
                  </a:ext>
                </a:extLst>
              </a:tr>
              <a:tr h="43404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9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cap="none" spc="0">
                          <a:solidFill>
                            <a:srgbClr val="000000"/>
                          </a:solidFill>
                          <a:effectLst/>
                        </a:rPr>
                        <a:t>P/B </a:t>
                      </a:r>
                    </a:p>
                  </a:txBody>
                  <a:tcPr marL="192882" marR="92732" marT="148371" marB="148371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9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cap="none" spc="0">
                          <a:solidFill>
                            <a:srgbClr val="000000"/>
                          </a:solidFill>
                          <a:effectLst/>
                        </a:rPr>
                        <a:t>3.75 </a:t>
                      </a:r>
                    </a:p>
                  </a:txBody>
                  <a:tcPr marL="192882" marR="92732" marT="148371" marB="148371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9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cap="none" spc="0">
                          <a:solidFill>
                            <a:srgbClr val="000000"/>
                          </a:solidFill>
                          <a:effectLst/>
                        </a:rPr>
                        <a:t>3.3 </a:t>
                      </a:r>
                    </a:p>
                  </a:txBody>
                  <a:tcPr marL="192882" marR="92732" marT="148371" marB="148371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9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cap="none" spc="0">
                          <a:solidFill>
                            <a:srgbClr val="000000"/>
                          </a:solidFill>
                          <a:effectLst/>
                        </a:rPr>
                        <a:t> 3.34 </a:t>
                      </a:r>
                    </a:p>
                  </a:txBody>
                  <a:tcPr marL="192882" marR="92732" marT="148371" marB="148371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9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cap="none" spc="0">
                          <a:solidFill>
                            <a:srgbClr val="000000"/>
                          </a:solidFill>
                          <a:effectLst/>
                        </a:rPr>
                        <a:t>3.45 </a:t>
                      </a:r>
                    </a:p>
                  </a:txBody>
                  <a:tcPr marL="192882" marR="92732" marT="148371" marB="148371"/>
                </a:tc>
                <a:extLst>
                  <a:ext uri="{0D108BD9-81ED-4DB2-BD59-A6C34878D82A}">
                    <a16:rowId xmlns:a16="http://schemas.microsoft.com/office/drawing/2014/main" val="2342797832"/>
                  </a:ext>
                </a:extLst>
              </a:tr>
              <a:tr h="43404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9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cap="none" spc="0">
                          <a:solidFill>
                            <a:srgbClr val="000000"/>
                          </a:solidFill>
                          <a:effectLst/>
                        </a:rPr>
                        <a:t>P/S </a:t>
                      </a:r>
                    </a:p>
                  </a:txBody>
                  <a:tcPr marL="192882" marR="92732" marT="148371" marB="148371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9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cap="none" spc="0">
                          <a:solidFill>
                            <a:srgbClr val="000000"/>
                          </a:solidFill>
                          <a:effectLst/>
                        </a:rPr>
                        <a:t>3.87 </a:t>
                      </a:r>
                    </a:p>
                  </a:txBody>
                  <a:tcPr marL="192882" marR="92732" marT="148371" marB="148371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9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cap="none" spc="0">
                          <a:solidFill>
                            <a:srgbClr val="000000"/>
                          </a:solidFill>
                          <a:effectLst/>
                        </a:rPr>
                        <a:t>3.38 </a:t>
                      </a:r>
                    </a:p>
                  </a:txBody>
                  <a:tcPr marL="192882" marR="92732" marT="148371" marB="148371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9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cap="none" spc="0">
                          <a:solidFill>
                            <a:srgbClr val="000000"/>
                          </a:solidFill>
                          <a:effectLst/>
                        </a:rPr>
                        <a:t>3.49 </a:t>
                      </a:r>
                    </a:p>
                  </a:txBody>
                  <a:tcPr marL="192882" marR="92732" marT="148371" marB="148371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9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cap="none" spc="0">
                          <a:solidFill>
                            <a:srgbClr val="000000"/>
                          </a:solidFill>
                          <a:effectLst/>
                        </a:rPr>
                        <a:t>3.56 </a:t>
                      </a:r>
                    </a:p>
                  </a:txBody>
                  <a:tcPr marL="192882" marR="92732" marT="148371" marB="148371"/>
                </a:tc>
                <a:extLst>
                  <a:ext uri="{0D108BD9-81ED-4DB2-BD59-A6C34878D82A}">
                    <a16:rowId xmlns:a16="http://schemas.microsoft.com/office/drawing/2014/main" val="3352158292"/>
                  </a:ext>
                </a:extLst>
              </a:tr>
              <a:tr h="43404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9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cap="none" spc="0">
                          <a:solidFill>
                            <a:srgbClr val="000000"/>
                          </a:solidFill>
                          <a:effectLst/>
                        </a:rPr>
                        <a:t>P/EBITDA </a:t>
                      </a:r>
                    </a:p>
                  </a:txBody>
                  <a:tcPr marL="192882" marR="92732" marT="148371" marB="148371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9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cap="none" spc="0">
                          <a:solidFill>
                            <a:srgbClr val="000000"/>
                          </a:solidFill>
                          <a:effectLst/>
                        </a:rPr>
                        <a:t>15.54 </a:t>
                      </a:r>
                    </a:p>
                  </a:txBody>
                  <a:tcPr marL="192882" marR="92732" marT="148371" marB="148371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9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cap="none" spc="0">
                          <a:solidFill>
                            <a:srgbClr val="000000"/>
                          </a:solidFill>
                          <a:effectLst/>
                        </a:rPr>
                        <a:t>13.45 </a:t>
                      </a:r>
                    </a:p>
                  </a:txBody>
                  <a:tcPr marL="192882" marR="92732" marT="148371" marB="148371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9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cap="none" spc="0">
                          <a:solidFill>
                            <a:srgbClr val="000000"/>
                          </a:solidFill>
                          <a:effectLst/>
                        </a:rPr>
                        <a:t>14.5 </a:t>
                      </a:r>
                    </a:p>
                  </a:txBody>
                  <a:tcPr marL="192882" marR="92732" marT="148371" marB="148371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9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cap="none" spc="0">
                          <a:solidFill>
                            <a:srgbClr val="000000"/>
                          </a:solidFill>
                          <a:effectLst/>
                        </a:rPr>
                        <a:t>14.54 </a:t>
                      </a:r>
                    </a:p>
                  </a:txBody>
                  <a:tcPr marL="192882" marR="92732" marT="148371" marB="148371"/>
                </a:tc>
                <a:extLst>
                  <a:ext uri="{0D108BD9-81ED-4DB2-BD59-A6C34878D82A}">
                    <a16:rowId xmlns:a16="http://schemas.microsoft.com/office/drawing/2014/main" val="111941377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E58FBE-3BE1-A5FC-733B-97A7303F4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318030"/>
              </p:ext>
            </p:extLst>
          </p:nvPr>
        </p:nvGraphicFramePr>
        <p:xfrm>
          <a:off x="1176421" y="3863473"/>
          <a:ext cx="10081143" cy="2224487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1722837">
                  <a:extLst>
                    <a:ext uri="{9D8B030D-6E8A-4147-A177-3AD203B41FA5}">
                      <a16:colId xmlns:a16="http://schemas.microsoft.com/office/drawing/2014/main" val="3867017324"/>
                    </a:ext>
                  </a:extLst>
                </a:gridCol>
                <a:gridCol w="1398738">
                  <a:extLst>
                    <a:ext uri="{9D8B030D-6E8A-4147-A177-3AD203B41FA5}">
                      <a16:colId xmlns:a16="http://schemas.microsoft.com/office/drawing/2014/main" val="4079642007"/>
                    </a:ext>
                  </a:extLst>
                </a:gridCol>
                <a:gridCol w="1396574">
                  <a:extLst>
                    <a:ext uri="{9D8B030D-6E8A-4147-A177-3AD203B41FA5}">
                      <a16:colId xmlns:a16="http://schemas.microsoft.com/office/drawing/2014/main" val="1325117618"/>
                    </a:ext>
                  </a:extLst>
                </a:gridCol>
                <a:gridCol w="1417957">
                  <a:extLst>
                    <a:ext uri="{9D8B030D-6E8A-4147-A177-3AD203B41FA5}">
                      <a16:colId xmlns:a16="http://schemas.microsoft.com/office/drawing/2014/main" val="1982476438"/>
                    </a:ext>
                  </a:extLst>
                </a:gridCol>
                <a:gridCol w="1313447">
                  <a:extLst>
                    <a:ext uri="{9D8B030D-6E8A-4147-A177-3AD203B41FA5}">
                      <a16:colId xmlns:a16="http://schemas.microsoft.com/office/drawing/2014/main" val="3349738718"/>
                    </a:ext>
                  </a:extLst>
                </a:gridCol>
                <a:gridCol w="1415795">
                  <a:extLst>
                    <a:ext uri="{9D8B030D-6E8A-4147-A177-3AD203B41FA5}">
                      <a16:colId xmlns:a16="http://schemas.microsoft.com/office/drawing/2014/main" val="1908118195"/>
                    </a:ext>
                  </a:extLst>
                </a:gridCol>
                <a:gridCol w="1415795">
                  <a:extLst>
                    <a:ext uri="{9D8B030D-6E8A-4147-A177-3AD203B41FA5}">
                      <a16:colId xmlns:a16="http://schemas.microsoft.com/office/drawing/2014/main" val="3052231677"/>
                    </a:ext>
                  </a:extLst>
                </a:gridCol>
              </a:tblGrid>
              <a:tr h="48126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Absolute Valuation </a:t>
                      </a:r>
                    </a:p>
                  </a:txBody>
                  <a:tcPr marL="66675" marR="6667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Current Stock Price </a:t>
                      </a:r>
                    </a:p>
                  </a:txBody>
                  <a:tcPr marL="66675" marR="6667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Current </a:t>
                      </a:r>
                    </a:p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Multiple</a:t>
                      </a:r>
                    </a:p>
                  </a:txBody>
                  <a:tcPr marL="66675" marR="6667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Your Target Multiple </a:t>
                      </a:r>
                    </a:p>
                  </a:txBody>
                  <a:tcPr marL="66675" marR="6667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Target/ </a:t>
                      </a:r>
                    </a:p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Current  </a:t>
                      </a:r>
                    </a:p>
                  </a:txBody>
                  <a:tcPr marL="66675" marR="6667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Target Price</a:t>
                      </a:r>
                    </a:p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endParaRPr lang="en-US" sz="16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6675" marR="6667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Implied Return # </a:t>
                      </a:r>
                    </a:p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endParaRPr lang="en-US" sz="16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6675" marR="66675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863786"/>
                  </a:ext>
                </a:extLst>
              </a:tr>
              <a:tr h="39022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P/E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28.65 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16 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17 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1.06 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30.36 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1.06 </a:t>
                      </a:r>
                    </a:p>
                  </a:txBody>
                  <a:tcPr marL="66675" marR="66675" anchor="ctr"/>
                </a:tc>
                <a:extLst>
                  <a:ext uri="{0D108BD9-81ED-4DB2-BD59-A6C34878D82A}">
                    <a16:rowId xmlns:a16="http://schemas.microsoft.com/office/drawing/2014/main" val="3785014230"/>
                  </a:ext>
                </a:extLst>
              </a:tr>
              <a:tr h="39022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P/B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28.65 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3.34 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3.45 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1.03 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29.59 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1.03 </a:t>
                      </a:r>
                    </a:p>
                  </a:txBody>
                  <a:tcPr marL="66675" marR="66675" anchor="ctr"/>
                </a:tc>
                <a:extLst>
                  <a:ext uri="{0D108BD9-81ED-4DB2-BD59-A6C34878D82A}">
                    <a16:rowId xmlns:a16="http://schemas.microsoft.com/office/drawing/2014/main" val="838014967"/>
                  </a:ext>
                </a:extLst>
              </a:tr>
              <a:tr h="39022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P/S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28.65 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3.56 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3.2 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0.89 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25.6 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0.89 </a:t>
                      </a:r>
                    </a:p>
                  </a:txBody>
                  <a:tcPr marL="66675" marR="66675" anchor="ctr"/>
                </a:tc>
                <a:extLst>
                  <a:ext uri="{0D108BD9-81ED-4DB2-BD59-A6C34878D82A}">
                    <a16:rowId xmlns:a16="http://schemas.microsoft.com/office/drawing/2014/main" val="3007142063"/>
                  </a:ext>
                </a:extLst>
              </a:tr>
              <a:tr h="39022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P/EBITDA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28.65 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12.5 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12.86 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1.02 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29.47 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1.02 </a:t>
                      </a:r>
                    </a:p>
                  </a:txBody>
                  <a:tcPr marL="66675" marR="66675" anchor="ctr"/>
                </a:tc>
                <a:extLst>
                  <a:ext uri="{0D108BD9-81ED-4DB2-BD59-A6C34878D82A}">
                    <a16:rowId xmlns:a16="http://schemas.microsoft.com/office/drawing/2014/main" val="2673307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314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D1414-0822-00A6-C1FB-A6A875663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3514" y="1979291"/>
            <a:ext cx="7138063" cy="39713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/>
          </a:p>
          <a:p>
            <a:pPr algn="ctr"/>
            <a:r>
              <a:rPr lang="en-US"/>
              <a:t>WHY?</a:t>
            </a:r>
          </a:p>
          <a:p>
            <a:pPr marL="285750" indent="-285750">
              <a:buChar char="•"/>
            </a:pPr>
            <a:r>
              <a:rPr lang="en-US"/>
              <a:t>Consumers are pulling back on high-priced goods, and distributors are cutting back on inventory</a:t>
            </a:r>
          </a:p>
          <a:p>
            <a:pPr marL="285750" indent="-285750">
              <a:buChar char="•"/>
            </a:pPr>
            <a:r>
              <a:rPr lang="en-US"/>
              <a:t>New opportunities with RTD products and global expansion</a:t>
            </a:r>
          </a:p>
          <a:p>
            <a:pPr marL="285750" indent="-285750">
              <a:buChar char="•"/>
            </a:pPr>
            <a:r>
              <a:rPr lang="en-US"/>
              <a:t>Focused, premium strategy, but it will still be a challenging environment for at least the next 12-18 months</a:t>
            </a:r>
          </a:p>
          <a:p>
            <a:pPr marL="285750" indent="-285750">
              <a:buChar char="•"/>
            </a:pPr>
            <a:r>
              <a:rPr lang="en-US"/>
              <a:t>Undervalued</a:t>
            </a:r>
          </a:p>
          <a:p>
            <a:pPr marL="285750" indent="-285750">
              <a:buChar char="•"/>
            </a:pPr>
            <a:r>
              <a:rPr lang="en-US"/>
              <a:t>Optimistic future guidance, for now analysts remain uncertain</a:t>
            </a:r>
          </a:p>
          <a:p>
            <a:pPr marL="285750" indent="-285750">
              <a:buChar char="•"/>
            </a:pPr>
            <a:r>
              <a:rPr lang="en-US"/>
              <a:t>Execution of plan by Lawson Whiting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33623-06E0-7274-81D6-2433E0D6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828F4-4881-3765-C961-7A8A3488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28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2D667-E183-8F45-D951-F9E62529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26" y="1066800"/>
            <a:ext cx="7973588" cy="662471"/>
          </a:xfrm>
        </p:spPr>
        <p:txBody>
          <a:bodyPr>
            <a:normAutofit/>
          </a:bodyPr>
          <a:lstStyle/>
          <a:p>
            <a:r>
              <a:rPr lang="en-US"/>
              <a:t>Brown Forman Recommendation- HOLD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9CDE9-7AB8-9194-19A0-7479EA764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9334-997A-4743-BDE8-187D38559433}" type="datetime1">
              <a:rPr lang="en-US"/>
              <a:t>11/18/2025</a:t>
            </a:fld>
            <a:endParaRPr lang="en-US"/>
          </a:p>
        </p:txBody>
      </p:sp>
      <p:pic>
        <p:nvPicPr>
          <p:cNvPr id="3" name="Picture 2" descr="Ready-to-Drink (RTD) | Brown Forman">
            <a:extLst>
              <a:ext uri="{FF2B5EF4-FFF2-40B4-BE49-F238E27FC236}">
                <a16:creationId xmlns:a16="http://schemas.microsoft.com/office/drawing/2014/main" id="{EE938B01-6AF1-43ED-48F6-66DF69A8B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781" y="1064640"/>
            <a:ext cx="2951914" cy="2918493"/>
          </a:xfrm>
          <a:prstGeom prst="rect">
            <a:avLst/>
          </a:prstGeom>
        </p:spPr>
      </p:pic>
      <p:pic>
        <p:nvPicPr>
          <p:cNvPr id="8" name="Picture 7" descr="Biography of Lawson E. Whiting">
            <a:extLst>
              <a:ext uri="{FF2B5EF4-FFF2-40B4-BE49-F238E27FC236}">
                <a16:creationId xmlns:a16="http://schemas.microsoft.com/office/drawing/2014/main" id="{17A5208B-063A-629A-B0F7-EF9C32BED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032" y="3307347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4B4A0-4065-BAF5-0CF2-578140924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</p:spPr>
        <p:txBody>
          <a:bodyPr anchor="t">
            <a:normAutofit/>
          </a:bodyPr>
          <a:lstStyle/>
          <a:p>
            <a:r>
              <a:rPr lang="en-US"/>
              <a:t>Final Recommendation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64D38-61C1-0E66-FE84-233B978C9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5D60B27-EC59-47D6-825E-685BFE62FEFD}" type="datetime1">
              <a:rPr lang="en-US"/>
              <a:pPr>
                <a:spcAft>
                  <a:spcPts val="600"/>
                </a:spcAft>
              </a:pPr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2FCB7-307B-03CB-84E1-14DFC9097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6BC52-938D-8A96-E266-3AF12C82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30AF5A0-43BB-4336-8627-9123B9144D80}" type="slidenum">
              <a:rPr lang="en-US" dirty="0"/>
              <a:pPr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29CDCDE-3E4D-DAF8-4489-CCCE1BF83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831147"/>
              </p:ext>
            </p:extLst>
          </p:nvPr>
        </p:nvGraphicFramePr>
        <p:xfrm>
          <a:off x="514684" y="2025315"/>
          <a:ext cx="11373069" cy="368883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10631">
                  <a:extLst>
                    <a:ext uri="{9D8B030D-6E8A-4147-A177-3AD203B41FA5}">
                      <a16:colId xmlns:a16="http://schemas.microsoft.com/office/drawing/2014/main" val="1355692222"/>
                    </a:ext>
                  </a:extLst>
                </a:gridCol>
                <a:gridCol w="1191433">
                  <a:extLst>
                    <a:ext uri="{9D8B030D-6E8A-4147-A177-3AD203B41FA5}">
                      <a16:colId xmlns:a16="http://schemas.microsoft.com/office/drawing/2014/main" val="1664506114"/>
                    </a:ext>
                  </a:extLst>
                </a:gridCol>
                <a:gridCol w="1081841">
                  <a:extLst>
                    <a:ext uri="{9D8B030D-6E8A-4147-A177-3AD203B41FA5}">
                      <a16:colId xmlns:a16="http://schemas.microsoft.com/office/drawing/2014/main" val="4799206"/>
                    </a:ext>
                  </a:extLst>
                </a:gridCol>
                <a:gridCol w="1791368">
                  <a:extLst>
                    <a:ext uri="{9D8B030D-6E8A-4147-A177-3AD203B41FA5}">
                      <a16:colId xmlns:a16="http://schemas.microsoft.com/office/drawing/2014/main" val="1569343251"/>
                    </a:ext>
                  </a:extLst>
                </a:gridCol>
                <a:gridCol w="2348702">
                  <a:extLst>
                    <a:ext uri="{9D8B030D-6E8A-4147-A177-3AD203B41FA5}">
                      <a16:colId xmlns:a16="http://schemas.microsoft.com/office/drawing/2014/main" val="1010070278"/>
                    </a:ext>
                  </a:extLst>
                </a:gridCol>
                <a:gridCol w="1159331">
                  <a:extLst>
                    <a:ext uri="{9D8B030D-6E8A-4147-A177-3AD203B41FA5}">
                      <a16:colId xmlns:a16="http://schemas.microsoft.com/office/drawing/2014/main" val="1637186786"/>
                    </a:ext>
                  </a:extLst>
                </a:gridCol>
                <a:gridCol w="2289763">
                  <a:extLst>
                    <a:ext uri="{9D8B030D-6E8A-4147-A177-3AD203B41FA5}">
                      <a16:colId xmlns:a16="http://schemas.microsoft.com/office/drawing/2014/main" val="1274026458"/>
                    </a:ext>
                  </a:extLst>
                </a:gridCol>
              </a:tblGrid>
              <a:tr h="922032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50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FFFFFF"/>
                          </a:solidFill>
                          <a:effectLst/>
                        </a:rPr>
                        <a:t>Current Price</a:t>
                      </a:r>
                      <a:endParaRPr lang="en-US" sz="250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FFFFFF"/>
                          </a:solidFill>
                          <a:effectLst/>
                        </a:rPr>
                        <a:t>Target Price</a:t>
                      </a:r>
                      <a:endParaRPr lang="en-US" sz="250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FFFFFF"/>
                          </a:solidFill>
                          <a:effectLst/>
                        </a:rPr>
                        <a:t>Expected Return</a:t>
                      </a:r>
                      <a:endParaRPr lang="en-US" sz="250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FFFFFF"/>
                          </a:solidFill>
                          <a:effectLst/>
                        </a:rPr>
                        <a:t>Recommendation</a:t>
                      </a:r>
                      <a:endParaRPr lang="en-US" sz="250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FFFFFF"/>
                          </a:solidFill>
                          <a:effectLst/>
                        </a:rPr>
                        <a:t>SIM Weight</a:t>
                      </a:r>
                      <a:endParaRPr lang="en-US" sz="250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FFFFFF"/>
                          </a:solidFill>
                          <a:effectLst/>
                        </a:rPr>
                        <a:t>Recommended Weighting</a:t>
                      </a:r>
                      <a:endParaRPr lang="en-US" sz="250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424103"/>
                  </a:ext>
                </a:extLst>
              </a:tr>
              <a:tr h="504508"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effectLst/>
                        </a:rPr>
                        <a:t>Kroger</a:t>
                      </a:r>
                      <a:endParaRPr lang="en-US" sz="25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effectLst/>
                        </a:rPr>
                        <a:t>$64.44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effectLst/>
                        </a:rPr>
                        <a:t>$79.23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effectLst/>
                        </a:rPr>
                        <a:t>23%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effectLst/>
                        </a:rPr>
                        <a:t>Buy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effectLst/>
                        </a:rPr>
                        <a:t>1.42%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effectLst/>
                        </a:rPr>
                        <a:t>2.25%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6833827"/>
                  </a:ext>
                </a:extLst>
              </a:tr>
              <a:tr h="869841"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effectLst/>
                        </a:rPr>
                        <a:t>Brown-Forman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effectLst/>
                        </a:rPr>
                        <a:t>$27.85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effectLst/>
                        </a:rPr>
                        <a:t>$29-30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effectLst/>
                        </a:rPr>
                        <a:t>12%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effectLst/>
                        </a:rPr>
                        <a:t>Hold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effectLst/>
                        </a:rPr>
                        <a:t>1.82%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effectLst/>
                        </a:rPr>
                        <a:t>0.90%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8555707"/>
                  </a:ext>
                </a:extLst>
              </a:tr>
              <a:tr h="504508"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effectLst/>
                        </a:rPr>
                        <a:t>Phillip Morris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effectLst/>
                        </a:rPr>
                        <a:t>$155.07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effectLst/>
                        </a:rPr>
                        <a:t>$186.33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effectLst/>
                        </a:rPr>
                        <a:t>20.16%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effectLst/>
                        </a:rPr>
                        <a:t>Buy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effectLst/>
                        </a:rPr>
                        <a:t>1.57%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effectLst/>
                        </a:rPr>
                        <a:t>2.1%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7391324"/>
                  </a:ext>
                </a:extLst>
              </a:tr>
              <a:tr h="721894"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effectLst/>
                        </a:rPr>
                        <a:t>Target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effectLst/>
                        </a:rPr>
                        <a:t>$89.43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effectLst/>
                        </a:rPr>
                        <a:t>$120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effectLst/>
                        </a:rPr>
                        <a:t>34%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effectLst/>
                        </a:rPr>
                        <a:t>Hold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22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Calisto MT"/>
                        </a:rPr>
                        <a:t>0.92%</a:t>
                      </a:r>
                      <a:endParaRPr lang="ru-RU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effectLst/>
                        </a:rPr>
                        <a:t>0.92%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0025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31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927DF5F-A973-3077-DACD-275C31D87D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755428"/>
              </p:ext>
            </p:extLst>
          </p:nvPr>
        </p:nvGraphicFramePr>
        <p:xfrm>
          <a:off x="700088" y="2083707"/>
          <a:ext cx="1069181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362">
                  <a:extLst>
                    <a:ext uri="{9D8B030D-6E8A-4147-A177-3AD203B41FA5}">
                      <a16:colId xmlns:a16="http://schemas.microsoft.com/office/drawing/2014/main" val="4138007180"/>
                    </a:ext>
                  </a:extLst>
                </a:gridCol>
                <a:gridCol w="2138362">
                  <a:extLst>
                    <a:ext uri="{9D8B030D-6E8A-4147-A177-3AD203B41FA5}">
                      <a16:colId xmlns:a16="http://schemas.microsoft.com/office/drawing/2014/main" val="370417602"/>
                    </a:ext>
                  </a:extLst>
                </a:gridCol>
                <a:gridCol w="2138362">
                  <a:extLst>
                    <a:ext uri="{9D8B030D-6E8A-4147-A177-3AD203B41FA5}">
                      <a16:colId xmlns:a16="http://schemas.microsoft.com/office/drawing/2014/main" val="2247415259"/>
                    </a:ext>
                  </a:extLst>
                </a:gridCol>
                <a:gridCol w="2138362">
                  <a:extLst>
                    <a:ext uri="{9D8B030D-6E8A-4147-A177-3AD203B41FA5}">
                      <a16:colId xmlns:a16="http://schemas.microsoft.com/office/drawing/2014/main" val="462760891"/>
                    </a:ext>
                  </a:extLst>
                </a:gridCol>
                <a:gridCol w="2138362">
                  <a:extLst>
                    <a:ext uri="{9D8B030D-6E8A-4147-A177-3AD203B41FA5}">
                      <a16:colId xmlns:a16="http://schemas.microsoft.com/office/drawing/2014/main" val="81041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to SP500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51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P/E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sto MT"/>
                        </a:rPr>
                        <a:t>0.78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629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P/B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1.99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276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P/S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31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P/CF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41014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611C8-3EF7-6416-6497-1D5EE734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8113-95F6-4BBA-8541-2A1CA4B67F6F}" type="datetime1"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47644-EFB9-EE3F-4888-6E0C6D27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0D724-0ED8-240D-5361-57CAC9694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3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925D04-61F0-D58C-35E4-0B92DC8C6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</p:spPr>
        <p:txBody>
          <a:bodyPr/>
          <a:lstStyle/>
          <a:p>
            <a:r>
              <a:rPr lang="en-US" dirty="0"/>
              <a:t>Consumer Staples - Valuation Analysis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04ADDB-C2AC-C183-E41E-252F8189FA3E}"/>
              </a:ext>
            </a:extLst>
          </p:cNvPr>
          <p:cNvSpPr txBox="1">
            <a:spLocks/>
          </p:cNvSpPr>
          <p:nvPr/>
        </p:nvSpPr>
        <p:spPr>
          <a:xfrm>
            <a:off x="700635" y="4443054"/>
            <a:ext cx="10691265" cy="1486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Cheap relative to SP500 on price, however in current bull market, consumer staples has weak growth and macro conditions favoring growth sectors like technology</a:t>
            </a:r>
          </a:p>
          <a:p>
            <a:r>
              <a:rPr lang="en-US"/>
              <a:t>P/S, P/B, and P/CF showed the investors have low confidence on its future</a:t>
            </a:r>
          </a:p>
        </p:txBody>
      </p:sp>
    </p:spTree>
    <p:extLst>
      <p:ext uri="{BB962C8B-B14F-4D97-AF65-F5344CB8AC3E}">
        <p14:creationId xmlns:p14="http://schemas.microsoft.com/office/powerpoint/2010/main" val="2911425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0B342-2CB8-9AC5-CF57-BF9D3D71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64" y="3085632"/>
            <a:ext cx="10691265" cy="1371030"/>
          </a:xfrm>
        </p:spPr>
        <p:txBody>
          <a:bodyPr/>
          <a:lstStyle/>
          <a:p>
            <a:pPr algn="ctr"/>
            <a:r>
              <a:rPr lang="en-US"/>
              <a:t>Questions? 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33DF7-D6DE-FD0C-7170-8D84907E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5562-D843-46CB-9E4F-B96DCBCBDE79}" type="datetime1"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FD5FB-C0C2-391B-A262-7E641DAA0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2ABAFB-9A27-2C99-8F6F-2B5FFCE8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3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3A49C-9409-FC08-7024-948862800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staples - valuation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50778-6E1A-990D-15B4-2970746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4724268"/>
            <a:ext cx="10691265" cy="12049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sto MT"/>
                <a:ea typeface="Lato"/>
                <a:cs typeface="Lato"/>
              </a:rPr>
              <a:t>These variations demonstrate how business concepts and growth prospects generate valuation disparities in the sector.</a:t>
            </a:r>
          </a:p>
          <a:p>
            <a:r>
              <a:rPr lang="en-US">
                <a:ea typeface="+mn-lt"/>
                <a:cs typeface="+mn-lt"/>
              </a:rPr>
              <a:t>Significant premiums due to strong brand equity and defensive positioning</a:t>
            </a:r>
            <a:endParaRPr lang="en-US">
              <a:latin typeface="Calisto MT"/>
              <a:ea typeface="Lato"/>
              <a:cs typeface="Lato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C5A09-B464-C173-03CD-020A475A8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8F2B-E821-4767-9BF3-5867AE88E840}" type="datetime1"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046F6-C483-D112-1EC2-9881D445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7F5BB-5EA3-5E10-56A4-077B5A668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4</a:t>
            </a:fld>
            <a:endParaRPr lang="en-US"/>
          </a:p>
        </p:txBody>
      </p:sp>
      <p:graphicFrame>
        <p:nvGraphicFramePr>
          <p:cNvPr id="9" name="Content Placeholder 10">
            <a:extLst>
              <a:ext uri="{FF2B5EF4-FFF2-40B4-BE49-F238E27FC236}">
                <a16:creationId xmlns:a16="http://schemas.microsoft.com/office/drawing/2014/main" id="{0D429B30-DFF6-2A2C-3BFE-FD194161E1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973564"/>
              </p:ext>
            </p:extLst>
          </p:nvPr>
        </p:nvGraphicFramePr>
        <p:xfrm>
          <a:off x="700088" y="2083707"/>
          <a:ext cx="10691810" cy="2494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362">
                  <a:extLst>
                    <a:ext uri="{9D8B030D-6E8A-4147-A177-3AD203B41FA5}">
                      <a16:colId xmlns:a16="http://schemas.microsoft.com/office/drawing/2014/main" val="4138007180"/>
                    </a:ext>
                  </a:extLst>
                </a:gridCol>
                <a:gridCol w="2138362">
                  <a:extLst>
                    <a:ext uri="{9D8B030D-6E8A-4147-A177-3AD203B41FA5}">
                      <a16:colId xmlns:a16="http://schemas.microsoft.com/office/drawing/2014/main" val="370417602"/>
                    </a:ext>
                  </a:extLst>
                </a:gridCol>
                <a:gridCol w="2138362">
                  <a:extLst>
                    <a:ext uri="{9D8B030D-6E8A-4147-A177-3AD203B41FA5}">
                      <a16:colId xmlns:a16="http://schemas.microsoft.com/office/drawing/2014/main" val="2247415259"/>
                    </a:ext>
                  </a:extLst>
                </a:gridCol>
                <a:gridCol w="2138362">
                  <a:extLst>
                    <a:ext uri="{9D8B030D-6E8A-4147-A177-3AD203B41FA5}">
                      <a16:colId xmlns:a16="http://schemas.microsoft.com/office/drawing/2014/main" val="462760891"/>
                    </a:ext>
                  </a:extLst>
                </a:gridCol>
                <a:gridCol w="2138362">
                  <a:extLst>
                    <a:ext uri="{9D8B030D-6E8A-4147-A177-3AD203B41FA5}">
                      <a16:colId xmlns:a16="http://schemas.microsoft.com/office/drawing/2014/main" val="81041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Company Comparison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P/E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P/B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P/S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P/CF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51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COST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51.9230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14.2271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1.5101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sto MT"/>
                        </a:rPr>
                        <a:t>22.3100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629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WMT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42.3257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9.4742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1.2376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226.8000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27645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en-US"/>
                        <a:t>KO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23.5079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10.3049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6.2617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20.2730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31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21.5707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6.9631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4.2803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31.1675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41014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KR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14.7812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4.7650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0.3091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7.5010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15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02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2AB3-AEA0-02BA-9994-4D2BADF57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Portfolio- SIM allocation</a:t>
            </a:r>
          </a:p>
        </p:txBody>
      </p:sp>
      <p:pic>
        <p:nvPicPr>
          <p:cNvPr id="7" name="Content Placeholder 6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5323BAC0-F22A-F992-3F5F-843C82403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108" y="2901389"/>
            <a:ext cx="8775581" cy="314145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3A204-4066-AF1B-6E22-35E7661B1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8001-C8E7-4D7C-A29C-26753A9A386A}" type="datetime1">
              <a:rPr lang="en-US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96248-41E5-289D-61AE-CFF5453B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04B92-5E6E-5A91-6AB2-91D6A33AE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5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49631BA-D995-D6B9-54D3-D42C6BBB5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850027"/>
              </p:ext>
            </p:extLst>
          </p:nvPr>
        </p:nvGraphicFramePr>
        <p:xfrm>
          <a:off x="3569368" y="1604210"/>
          <a:ext cx="3967122" cy="1091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877">
                  <a:extLst>
                    <a:ext uri="{9D8B030D-6E8A-4147-A177-3AD203B41FA5}">
                      <a16:colId xmlns:a16="http://schemas.microsoft.com/office/drawing/2014/main" val="2271460045"/>
                    </a:ext>
                  </a:extLst>
                </a:gridCol>
                <a:gridCol w="1655002">
                  <a:extLst>
                    <a:ext uri="{9D8B030D-6E8A-4147-A177-3AD203B41FA5}">
                      <a16:colId xmlns:a16="http://schemas.microsoft.com/office/drawing/2014/main" val="1937578393"/>
                    </a:ext>
                  </a:extLst>
                </a:gridCol>
                <a:gridCol w="1055243">
                  <a:extLst>
                    <a:ext uri="{9D8B030D-6E8A-4147-A177-3AD203B41FA5}">
                      <a16:colId xmlns:a16="http://schemas.microsoft.com/office/drawing/2014/main" val="3373613630"/>
                    </a:ext>
                  </a:extLst>
                </a:gridCol>
              </a:tblGrid>
              <a:tr h="725327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SIM Weight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S&amp;P 500 Weight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+/-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934"/>
                  </a:ext>
                </a:extLst>
              </a:tr>
              <a:tr h="29013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6.78%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4.68%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2.10%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3431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D15A06-22A7-5C42-66F9-B7C49F2290EC}"/>
              </a:ext>
            </a:extLst>
          </p:cNvPr>
          <p:cNvSpPr txBox="1"/>
          <p:nvPr/>
        </p:nvSpPr>
        <p:spPr>
          <a:xfrm>
            <a:off x="1537368" y="4224420"/>
            <a:ext cx="8729578" cy="2272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7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D866B-AEB5-A388-E495-7B68D1F82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6DC59-D2A2-2DA8-93A6-FFA41E45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 anchor="t">
            <a:normAutofit/>
          </a:bodyPr>
          <a:lstStyle/>
          <a:p>
            <a:r>
              <a:rPr lang="en-US" dirty="0"/>
              <a:t>Target-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A31F9-B6D4-6842-5C38-669FA14AD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076" y="1834578"/>
            <a:ext cx="5397924" cy="410132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/>
              <a:t>Operates a nationwide network of discount retail stores offering apparel, home goods, groceries, beauty products, and household essentials</a:t>
            </a:r>
          </a:p>
          <a:p>
            <a:pPr>
              <a:lnSpc>
                <a:spcPct val="150000"/>
              </a:lnSpc>
            </a:pPr>
            <a:r>
              <a:rPr lang="en-US" sz="1800"/>
              <a:t>Serves customers across all 50 U.S. states with more than 1,950 stores and a strong digital/omnichannel presence</a:t>
            </a:r>
          </a:p>
          <a:p>
            <a:pPr>
              <a:lnSpc>
                <a:spcPct val="150000"/>
              </a:lnSpc>
            </a:pPr>
            <a:r>
              <a:rPr lang="en-US" sz="1800"/>
              <a:t>Headquartered in Minneapolis, Minnesota</a:t>
            </a:r>
          </a:p>
          <a:p>
            <a:pPr>
              <a:lnSpc>
                <a:spcPct val="150000"/>
              </a:lnSpc>
            </a:pPr>
            <a:r>
              <a:rPr lang="en-US" sz="1800"/>
              <a:t>Known for its affordable style, popular owned brands, customer-friendly shopping experience</a:t>
            </a:r>
          </a:p>
          <a:p>
            <a:pPr>
              <a:lnSpc>
                <a:spcPct val="150000"/>
              </a:lnSpc>
            </a:pPr>
            <a:endParaRPr lang="en-US" sz="17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28211-D937-BCEC-1086-A819D06C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DF415D-4D93-4D30-BEF4-964678E00B6B}" type="datetime1">
              <a:rPr lang="en-US"/>
              <a:pPr>
                <a:spcAft>
                  <a:spcPts val="600"/>
                </a:spcAft>
              </a:pPr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E916F-5600-0416-293E-8D587C3F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C18B9-8922-8ACE-D09F-E44E78347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30AF5A0-43BB-4336-8627-9123B9144D80}" type="slidenum">
              <a:rPr lang="en-US" dirty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14" name="Picture 13" descr="A red and white target logo&#10;&#10;AI-generated content may be incorrect.">
            <a:extLst>
              <a:ext uri="{FF2B5EF4-FFF2-40B4-BE49-F238E27FC236}">
                <a16:creationId xmlns:a16="http://schemas.microsoft.com/office/drawing/2014/main" id="{64B9F2A5-96F1-78B0-F288-6D4ED5FAE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006" y="804504"/>
            <a:ext cx="1320553" cy="1753966"/>
          </a:xfrm>
          <a:prstGeom prst="rect">
            <a:avLst/>
          </a:prstGeom>
        </p:spPr>
      </p:pic>
      <p:pic>
        <p:nvPicPr>
          <p:cNvPr id="22" name="Picture 21" descr="A screenshot of a stock price list&#10;&#10;AI-generated content may be incorrect.">
            <a:extLst>
              <a:ext uri="{FF2B5EF4-FFF2-40B4-BE49-F238E27FC236}">
                <a16:creationId xmlns:a16="http://schemas.microsoft.com/office/drawing/2014/main" id="{3BF8C980-68AB-7F5B-A87C-3944AB8B0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19" y="2522868"/>
            <a:ext cx="3553326" cy="355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45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926F3-E11D-07A4-C5B6-22ADAEC7B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D23C9-AC6F-C146-7D21-4664B20A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710" y="1026694"/>
            <a:ext cx="8000325" cy="689208"/>
          </a:xfrm>
        </p:spPr>
        <p:txBody>
          <a:bodyPr/>
          <a:lstStyle/>
          <a:p>
            <a:r>
              <a:rPr lang="en-US" dirty="0"/>
              <a:t>Target- Business Analysis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8E11E-D6BA-74B9-3757-34DD77D4B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85B7-D885-4A01-A411-839B0396FA48}" type="datetime1">
              <a:rPr lang="en-US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8A9ED-6382-39CB-A282-858444CE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F1DDC-A7B2-98B5-0CC8-406ECEB8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7</a:t>
            </a:fld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78704C8-E22D-DCD6-2465-553490F5B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57" y="1722491"/>
            <a:ext cx="607954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u="sng" dirty="0"/>
              <a:t>Key Growth Drivers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i="0" u="none" strike="noStrike" cap="none" normalizeH="0" baseline="0" dirty="0">
                <a:ln>
                  <a:noFill/>
                </a:ln>
                <a:effectLst/>
              </a:rPr>
              <a:t>Popular store brands like Good &amp; Gather, Up &amp; Up, and Cat &amp; Jack attract loyal shoppers</a:t>
            </a:r>
            <a:endParaRPr lang="en-US" altLang="en-US" sz="15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5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i="0" u="none" strike="noStrike" cap="none" normalizeH="0" baseline="0" dirty="0">
                <a:ln>
                  <a:noFill/>
                </a:ln>
                <a:effectLst/>
              </a:rPr>
              <a:t>Strong online and pickup options (Drive Up, Order Pickup, </a:t>
            </a:r>
            <a:r>
              <a:rPr lang="en-US" altLang="en-US" sz="1500" dirty="0"/>
              <a:t>Ship</a:t>
            </a:r>
            <a:r>
              <a:rPr kumimoji="0" lang="en-US" altLang="en-US" sz="1500" i="0" u="none" strike="noStrike" cap="none" normalizeH="0" baseline="0" dirty="0">
                <a:ln>
                  <a:noFill/>
                </a:ln>
                <a:effectLst/>
              </a:rPr>
              <a:t>) make shopping easy and fast</a:t>
            </a:r>
            <a:endParaRPr lang="en-US" altLang="en-US" sz="15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5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i="0" u="none" strike="noStrike" cap="none" normalizeH="0" baseline="0" dirty="0">
                <a:ln>
                  <a:noFill/>
                </a:ln>
                <a:effectLst/>
              </a:rPr>
              <a:t>Stores across the entire country give Target a huge customer base</a:t>
            </a:r>
            <a:endParaRPr lang="en-US" altLang="en-US" sz="15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i="0" u="none" strike="noStrike" cap="none" normalizeH="0" baseline="0" dirty="0">
                <a:ln>
                  <a:noFill/>
                </a:ln>
                <a:effectLst/>
              </a:rPr>
              <a:t>Grocery and essentials sales keep customers coming in even when the economy is slow</a:t>
            </a:r>
            <a:endParaRPr lang="en-US" altLang="en-US" sz="15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5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i="0" u="none" strike="noStrike" cap="none" normalizeH="0" baseline="0" dirty="0">
                <a:ln>
                  <a:noFill/>
                </a:ln>
                <a:effectLst/>
              </a:rPr>
              <a:t>Updated store layouts and better supply systems help Target run more smoothly</a:t>
            </a:r>
            <a:endParaRPr lang="en-US" altLang="en-US" sz="15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5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i="0" u="none" strike="noStrike" cap="none" normalizeH="0" baseline="0" dirty="0">
                <a:ln>
                  <a:noFill/>
                </a:ln>
                <a:effectLst/>
              </a:rPr>
              <a:t>Online sales continue to grow, adding more revenue</a:t>
            </a:r>
            <a:endParaRPr lang="en-US" altLang="en-US" sz="15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5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i="0" u="none" strike="noStrike" cap="none" normalizeH="0" baseline="0" dirty="0">
                <a:ln>
                  <a:noFill/>
                </a:ln>
                <a:effectLst/>
              </a:rPr>
              <a:t>Reliable dividend payments make Target attractive to long-term investors</a:t>
            </a:r>
            <a:endParaRPr lang="en-US" altLang="en-US" sz="15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147F7A2-6426-B4FD-E0F1-8CA2B11EBB5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357928" y="1745574"/>
            <a:ext cx="5834072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u="sng"/>
              <a:t>Reasons for Poor Stock Performance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5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High levels of theft have hurt profits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5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Customers are spending less on clothes and home items, which hurts key Target categories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5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Higher labor and product costs make it harder for Target to earn strong profits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5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Tough competition from Walmart, Amazon, and Costco puts pressure on prices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5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Economic uncertainty makes people more careful with their money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5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Investors are unsure because Target has had some uneven financial results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5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Past inventory problems still worry some investors</a:t>
            </a:r>
          </a:p>
        </p:txBody>
      </p:sp>
    </p:spTree>
    <p:extLst>
      <p:ext uri="{BB962C8B-B14F-4D97-AF65-F5344CB8AC3E}">
        <p14:creationId xmlns:p14="http://schemas.microsoft.com/office/powerpoint/2010/main" val="1731718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8C3A5-773C-0948-8815-7A8BD2A3B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4B8CD-2B89-6746-127D-F5BBB6083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131" y="826168"/>
            <a:ext cx="7592589" cy="682523"/>
          </a:xfrm>
        </p:spPr>
        <p:txBody>
          <a:bodyPr/>
          <a:lstStyle/>
          <a:p>
            <a:r>
              <a:rPr lang="en-US" dirty="0"/>
              <a:t>Target- Financial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D0231-816C-69F4-2DFE-74D0FAB70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9131" y="1717175"/>
            <a:ext cx="4103431" cy="33162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en-US"/>
              <a:t>Model sales growth rate 3.0%- Consensus believes lower growth</a:t>
            </a:r>
          </a:p>
          <a:p>
            <a:pPr marL="285750" indent="-285750">
              <a:buChar char="•"/>
            </a:pPr>
            <a:r>
              <a:rPr lang="en-US"/>
              <a:t>Actual Gross Profit has risen since 2023</a:t>
            </a:r>
          </a:p>
          <a:p>
            <a:pPr marL="285750" indent="-285750">
              <a:buChar char="•"/>
            </a:pPr>
            <a:r>
              <a:rPr lang="en-US"/>
              <a:t>Stock price dropped to under $100</a:t>
            </a:r>
          </a:p>
          <a:p>
            <a:pPr marL="285750" indent="-285750">
              <a:buChar char="•"/>
            </a:pPr>
            <a:r>
              <a:rPr lang="en-US"/>
              <a:t>EPS outlook decreases slightly</a:t>
            </a:r>
          </a:p>
          <a:p>
            <a:pPr marL="285750" indent="-285750">
              <a:buChar char="•"/>
            </a:pPr>
            <a:r>
              <a:rPr lang="en-US"/>
              <a:t>Uncertain outlook in future years </a:t>
            </a:r>
          </a:p>
          <a:p>
            <a:pPr marL="285750" indent="-285750">
              <a:buChar char="•"/>
            </a:pPr>
            <a:endParaRPr lang="en-US"/>
          </a:p>
          <a:p>
            <a:pPr marL="285750" indent="-285750">
              <a:buChar char="•"/>
            </a:pP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6D076-5F2D-4F66-A94B-AFC04E02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5ED8-F789-4D8F-BC39-034CC94EE410}" type="datetime1">
              <a:rPr lang="en-US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F5B02-B60A-ADC3-2692-0E49BE0CD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CBE8F-972D-F70A-0B33-0B131064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8</a:t>
            </a:fld>
            <a:endParaRPr lang="en-US"/>
          </a:p>
        </p:txBody>
      </p:sp>
      <p:pic>
        <p:nvPicPr>
          <p:cNvPr id="8" name="Picture 7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E69C3CEF-A972-35F5-9FCB-CEAC87460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3" y="4341936"/>
            <a:ext cx="11414545" cy="1427920"/>
          </a:xfrm>
          <a:prstGeom prst="rect">
            <a:avLst/>
          </a:prstGeom>
        </p:spPr>
      </p:pic>
      <p:pic>
        <p:nvPicPr>
          <p:cNvPr id="11" name="Picture 10" descr="A graph with red lines and numbers&#10;&#10;AI-generated content may be incorrect.">
            <a:extLst>
              <a:ext uri="{FF2B5EF4-FFF2-40B4-BE49-F238E27FC236}">
                <a16:creationId xmlns:a16="http://schemas.microsoft.com/office/drawing/2014/main" id="{8ED12F20-1B7E-7C83-80EB-AA02E940C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828" y="1167429"/>
            <a:ext cx="6319172" cy="331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2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935ED-878F-A2DD-B1F4-20C0D457C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4939F-350F-756A-1FCE-4F683AF212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D86F7D0-DEE8-4ABD-9C9F-A02A79000CAF}" type="datetime1">
              <a:rPr lang="en-US"/>
              <a:pPr>
                <a:spcAft>
                  <a:spcPts val="600"/>
                </a:spcAft>
              </a:pPr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65370-07A0-2C1E-00F9-35D9EFCCD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4AEDF-3A8C-428C-1266-F3706E63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30AF5A0-43BB-4336-8627-9123B9144D80}" type="slidenum">
              <a:rPr lang="en-US" dirty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2FBDCC-A6EA-41EC-5A42-9F297410A87C}"/>
              </a:ext>
            </a:extLst>
          </p:cNvPr>
          <p:cNvSpPr txBox="1">
            <a:spLocks/>
          </p:cNvSpPr>
          <p:nvPr/>
        </p:nvSpPr>
        <p:spPr>
          <a:xfrm>
            <a:off x="717071" y="931889"/>
            <a:ext cx="5196463" cy="12800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Target - Valuation Analysis</a:t>
            </a:r>
            <a:br>
              <a:rPr lang="en-US" dirty="0"/>
            </a:b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09507F-952A-8355-C4EB-81522D211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14" y="1713504"/>
            <a:ext cx="5196463" cy="420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DCF-implied target price is ~$120, offering +34–37% upside from the current ~$89.73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8.0% WACC and 3.0% terminal FCF growth generate a total equity value consistent with long-term recovery expectations</a:t>
            </a:r>
            <a:endParaRPr lang="en-US" altLang="en-US" sz="15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Relative valuation suggests modest multiple expansion, supported by stable grocery/essentials demand and improving inventory discipline</a:t>
            </a:r>
            <a:endParaRPr lang="en-US" altLang="en-US" sz="15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Technical trend shows support in the high-$80s, indicating limited downside if consumer spending softens</a:t>
            </a:r>
            <a:endParaRPr lang="en-US" altLang="en-US" sz="15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Consensus analyst price target: ~$106.11, reflecting moderate confidence in earnings stabilization and long-term margin improvement</a:t>
            </a:r>
            <a:endParaRPr lang="en-US" altLang="en-US" sz="15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A1A0696-844A-823A-1F84-675D84D6D8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538" b="3538"/>
          <a:stretch>
            <a:fillRect/>
          </a:stretch>
        </p:blipFill>
        <p:spPr>
          <a:xfrm>
            <a:off x="5822285" y="1233668"/>
            <a:ext cx="6172200" cy="479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88262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VTI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hronicleVTI">
      <a:majorFont>
        <a:latin typeface="Univers Condensed"/>
        <a:ea typeface=""/>
        <a:cs typeface=""/>
      </a:majorFont>
      <a:minorFont>
        <a:latin typeface="Calisto MT" panose="02040603050505030304"/>
        <a:ea typeface=""/>
        <a:cs typeface=""/>
      </a:minorFont>
    </a:fontScheme>
    <a:fmtScheme name="Chronicle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34FD3B1-53CD-4A5C-943C-C44DFF248C3E}" vid="{19A790DA-2E4D-4134-98A6-7DECB1A1B8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D684B1958F364A9842FF973F9B4A24" ma:contentTypeVersion="9" ma:contentTypeDescription="Create a new document." ma:contentTypeScope="" ma:versionID="e3f8dc26e7dbade9ecd957a1f7248dcd">
  <xsd:schema xmlns:xsd="http://www.w3.org/2001/XMLSchema" xmlns:xs="http://www.w3.org/2001/XMLSchema" xmlns:p="http://schemas.microsoft.com/office/2006/metadata/properties" xmlns:ns3="16fbd5b9-fd92-42f0-83aa-f39e946b3acc" targetNamespace="http://schemas.microsoft.com/office/2006/metadata/properties" ma:root="true" ma:fieldsID="da8ddb17b13d3ee81a71b5190bc36cea" ns3:_="">
    <xsd:import namespace="16fbd5b9-fd92-42f0-83aa-f39e946b3a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bd5b9-fd92-42f0-83aa-f39e946b3a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E4CFC5-3157-4D58-836B-997ED53AAB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B1B3EE-3767-41BF-BCDC-DD64F8DB7054}">
  <ds:schemaRefs>
    <ds:schemaRef ds:uri="16fbd5b9-fd92-42f0-83aa-f39e946b3ac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AE4B32C-407F-4488-B87A-1E21B2D45BFA}">
  <ds:schemaRefs>
    <ds:schemaRef ds:uri="16fbd5b9-fd92-42f0-83aa-f39e946b3a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ChronicleVTI</vt:lpstr>
      <vt:lpstr>PowerPoint Presentation</vt:lpstr>
      <vt:lpstr>Sector Presentation Recap- Underweight</vt:lpstr>
      <vt:lpstr>Consumer Staples - Valuation Analysis</vt:lpstr>
      <vt:lpstr>Consumer staples - valuation analysis</vt:lpstr>
      <vt:lpstr>Current Portfolio- SIM allocation</vt:lpstr>
      <vt:lpstr>Target- Overview</vt:lpstr>
      <vt:lpstr>Target- Business Analysis</vt:lpstr>
      <vt:lpstr>Target- Financial Analysis</vt:lpstr>
      <vt:lpstr>PowerPoint Presentation</vt:lpstr>
      <vt:lpstr>Target Recommendation - Hold </vt:lpstr>
      <vt:lpstr>Philip morris- overview</vt:lpstr>
      <vt:lpstr>Philip morris- Business Analysis</vt:lpstr>
      <vt:lpstr>Philip morris- Financial Analysis</vt:lpstr>
      <vt:lpstr>Philip morris - Valuation Analysis</vt:lpstr>
      <vt:lpstr>Phillip Morris DCF</vt:lpstr>
      <vt:lpstr>Philip morris Recommendation - BUY</vt:lpstr>
      <vt:lpstr>KROGER- OVERVIEW</vt:lpstr>
      <vt:lpstr>KROGER- Business Analysis</vt:lpstr>
      <vt:lpstr>KROGER- Financial Analysis</vt:lpstr>
      <vt:lpstr>PowerPoint Presentation</vt:lpstr>
      <vt:lpstr>Kroger Recommendation - Buy </vt:lpstr>
      <vt:lpstr>Brown-Forman Overview</vt:lpstr>
      <vt:lpstr>Brown-Forman Business Analysis</vt:lpstr>
      <vt:lpstr>Brown-Forman Financial Analysis</vt:lpstr>
      <vt:lpstr>Brown-Forman Ratios</vt:lpstr>
      <vt:lpstr>PowerPoint Presentation</vt:lpstr>
      <vt:lpstr>Brown-Forman Multiples &amp; Target Price</vt:lpstr>
      <vt:lpstr>Brown Forman Recommendation- HOLD</vt:lpstr>
      <vt:lpstr>Final Recommendation</vt:lpstr>
      <vt:lpstr>Questions?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Carter Evans</dc:creator>
  <cp:revision>134</cp:revision>
  <dcterms:created xsi:type="dcterms:W3CDTF">2025-11-14T19:04:57Z</dcterms:created>
  <dcterms:modified xsi:type="dcterms:W3CDTF">2025-11-18T23:02:36Z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0x01010017D684B1958F364A9842FF973F9B4A24</vt:lpwstr>
  </property>
</Properties>
</file>