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64" r:id="rId2"/>
    <p:sldId id="266" r:id="rId3"/>
    <p:sldId id="272" r:id="rId4"/>
    <p:sldId id="307" r:id="rId5"/>
    <p:sldId id="308" r:id="rId6"/>
    <p:sldId id="309" r:id="rId7"/>
    <p:sldId id="300" r:id="rId8"/>
    <p:sldId id="301" r:id="rId9"/>
    <p:sldId id="302" r:id="rId10"/>
    <p:sldId id="303" r:id="rId11"/>
    <p:sldId id="304" r:id="rId12"/>
    <p:sldId id="305" r:id="rId13"/>
    <p:sldId id="290" r:id="rId14"/>
    <p:sldId id="298" r:id="rId15"/>
    <p:sldId id="299" r:id="rId16"/>
    <p:sldId id="277" r:id="rId17"/>
    <p:sldId id="295" r:id="rId18"/>
    <p:sldId id="296" r:id="rId19"/>
    <p:sldId id="293" r:id="rId20"/>
    <p:sldId id="297" r:id="rId21"/>
    <p:sldId id="292" r:id="rId22"/>
    <p:sldId id="288" r:id="rId23"/>
    <p:sldId id="281" r:id="rId24"/>
    <p:sldId id="284" r:id="rId25"/>
    <p:sldId id="285" r:id="rId26"/>
    <p:sldId id="283" r:id="rId27"/>
    <p:sldId id="270" r:id="rId28"/>
    <p:sldId id="29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E6C89D-AA36-1968-B777-A1250BF1C3B8}" v="361" dt="2025-10-21T01:25:38.746"/>
    <p1510:client id="{472FEEFF-E939-D879-50FB-9702FB4CC23A}" v="346" dt="2025-10-21T21:28:19.119"/>
    <p1510:client id="{75477C75-F3B3-CDBD-4739-70020203F1E9}" v="851" dt="2025-10-21T21:42:33.220"/>
    <p1510:client id="{8632636E-26F9-A09F-F58B-F9F8FDFA320C}" v="36" dt="2025-10-20T22:50:26.093"/>
    <p1510:client id="{A89F6F74-3FD0-F981-02B1-122E3EC76712}" v="545" dt="2025-10-21T00:42:54.789"/>
    <p1510:client id="{ACDBDE4B-813C-CE48-81BD-5B7C749372C2}" v="102" dt="2025-10-20T22:37:50.518"/>
    <p1510:client id="{CD3A6F78-E154-F7BD-0C83-9398724E746A}" v="71" dt="2025-10-21T19:58:15.910"/>
    <p1510:client id="{EF605364-2588-4B4E-A8CA-8DE7EBC93453}" v="93" dt="2025-10-21T21:46:09.8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BE6E0-08A2-411D-8307-75B6F4B6FE43}" type="datetimeFigureOut"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2E8FC-25AC-4325-A008-D40F6CA992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2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22281-1DD0-C54B-B5FD-A74501CEBD71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8267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https://www.investopedia.com/articles/fundamental-analysis/09/recession-proof-industries.asp?utm_source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2E8FC-25AC-4325-A008-D40F6CA992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99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DengXian"/>
                <a:cs typeface="Calibri"/>
              </a:rPr>
              <a:t>Due to the inflation issue, during the past three year, the cost of production goes up a lot, but the price of the product didn't change a lot. Even though the price of the product rise a little so that it makes customer won't buy it, which make the whole industry PE is lower than the average. </a:t>
            </a:r>
            <a:endParaRPr lang="en-US" altLang="zh-CN">
              <a:cs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22281-1DD0-C54B-B5FD-A74501CEBD71}" type="slidenum">
              <a:rPr lang="uk-UA" smtClean="0"/>
              <a:pPr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602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0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3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5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4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9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8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1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6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0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5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1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EBF31-DEF0-A928-D1F3-1BF934A8B665}"/>
              </a:ext>
            </a:extLst>
          </p:cNvPr>
          <p:cNvSpPr txBox="1">
            <a:spLocks/>
          </p:cNvSpPr>
          <p:nvPr/>
        </p:nvSpPr>
        <p:spPr>
          <a:xfrm>
            <a:off x="1472608" y="1380564"/>
            <a:ext cx="4561369" cy="2346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kern="120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Consumer Staples</a:t>
            </a:r>
            <a:endParaRPr lang="en-US" sz="4000" b="1" kern="1200">
              <a:solidFill>
                <a:srgbClr val="FF0000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</a:rPr>
              <a:t>Sector Presentation</a:t>
            </a:r>
            <a:endParaRPr lang="en-US" sz="2800" b="1" kern="12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BE9194-C3C0-61A3-B607-B9D56A4B961F}"/>
              </a:ext>
            </a:extLst>
          </p:cNvPr>
          <p:cNvSpPr txBox="1"/>
          <p:nvPr/>
        </p:nvSpPr>
        <p:spPr>
          <a:xfrm>
            <a:off x="1132429" y="4040934"/>
            <a:ext cx="5405011" cy="13956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kern="1200">
                <a:latin typeface="+mn-lt"/>
                <a:ea typeface="+mn-ea"/>
                <a:cs typeface="+mn-cs"/>
              </a:rPr>
              <a:t>Anna Burns, Carter Evans</a:t>
            </a:r>
            <a:r>
              <a:rPr lang="en-US" sz="2000"/>
              <a:t>, Arthur, Zhao Chen</a:t>
            </a:r>
            <a:endParaRPr lang="en-US" sz="1400" kern="1200"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Fisher College of Business Parents and ...">
            <a:extLst>
              <a:ext uri="{FF2B5EF4-FFF2-40B4-BE49-F238E27FC236}">
                <a16:creationId xmlns:a16="http://schemas.microsoft.com/office/drawing/2014/main" id="{9BF77DB5-627B-32AC-3561-7D39A84FE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1567" y="1259364"/>
            <a:ext cx="4218956" cy="417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B5219D-2252-6E4F-B9F3-2B9920DFD1D6}"/>
              </a:ext>
            </a:extLst>
          </p:cNvPr>
          <p:cNvSpPr txBox="1"/>
          <p:nvPr/>
        </p:nvSpPr>
        <p:spPr>
          <a:xfrm>
            <a:off x="559069" y="1256632"/>
            <a:ext cx="6096000" cy="41575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65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9A60C-96EA-B285-D7F8-954761DC0D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9393238" cy="1330325"/>
          </a:xfrm>
        </p:spPr>
        <p:txBody>
          <a:bodyPr>
            <a:normAutofit/>
          </a:bodyPr>
          <a:lstStyle/>
          <a:p>
            <a:r>
              <a:rPr lang="en-US"/>
              <a:t>Economic Analysis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789C2A9-A08E-6BED-9C10-85D7A2B2480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0" y="2198688"/>
            <a:ext cx="4959350" cy="39179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+mj-lt"/>
              </a:rPr>
              <a:t>Low Economic Sensitivity: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j-lt"/>
              </a:rPr>
              <a:t> Demand remains steady across business cycles due to essential nature of products.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+mj-lt"/>
              </a:rPr>
              <a:t>Weak Correlation: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j-lt"/>
              </a:rPr>
              <a:t> Consumer Staples show </a:t>
            </a:r>
            <a:r>
              <a:rPr kumimoji="0" lang="en-US" altLang="en-US" sz="2000" i="0" u="none" strike="noStrike" cap="none" normalizeH="0" baseline="0">
                <a:ln>
                  <a:noFill/>
                </a:ln>
                <a:effectLst/>
                <a:latin typeface="+mj-lt"/>
              </a:rPr>
              <a:t>low correlation 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j-lt"/>
              </a:rPr>
              <a:t>with GDP growth, inflation, and employment trends compared to cyclical sectors.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+mj-lt"/>
              </a:rPr>
              <a:t>Regression Insight: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j-lt"/>
              </a:rPr>
              <a:t> Economic variables (like consumer income or inflation) have limited impact on sales staples are </a:t>
            </a:r>
            <a:r>
              <a:rPr kumimoji="0" lang="en-US" altLang="en-US" sz="2000" i="0" u="none" strike="noStrike" cap="none" normalizeH="0" baseline="0">
                <a:ln>
                  <a:noFill/>
                </a:ln>
                <a:effectLst/>
                <a:latin typeface="+mj-lt"/>
              </a:rPr>
              <a:t>defensive stocks 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j-lt"/>
              </a:rPr>
              <a:t>with stable earnings even in downturns.</a:t>
            </a:r>
          </a:p>
        </p:txBody>
      </p:sp>
      <p:pic>
        <p:nvPicPr>
          <p:cNvPr id="3074" name="Picture 2" descr="Consumer staples sector">
            <a:extLst>
              <a:ext uri="{FF2B5EF4-FFF2-40B4-BE49-F238E27FC236}">
                <a16:creationId xmlns:a16="http://schemas.microsoft.com/office/drawing/2014/main" id="{7257100B-296C-F45E-78EF-4CFAD4B1A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4849" y="2198688"/>
            <a:ext cx="6303024" cy="300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839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FFD1-C52E-79FE-0B48-DDE6E4437B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9393238" cy="1330325"/>
          </a:xfrm>
        </p:spPr>
        <p:txBody>
          <a:bodyPr>
            <a:normAutofit/>
          </a:bodyPr>
          <a:lstStyle/>
          <a:p>
            <a:r>
              <a:rPr lang="en-US"/>
              <a:t>Financial Analysis: Growth &amp; Profitability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05C9BAE-5623-C8CB-7C43-8E05663C026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788189" y="2184914"/>
            <a:ext cx="4959350" cy="39179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1" i="0" u="none" strike="noStrike" cap="none" normalizeH="0" baseline="0">
                <a:ln>
                  <a:noFill/>
                </a:ln>
                <a:effectLst/>
                <a:latin typeface="+mj-lt"/>
              </a:rPr>
              <a:t>Sales Growth:</a:t>
            </a:r>
            <a:r>
              <a:rPr kumimoji="0" lang="en-US" altLang="en-US" sz="1700" b="0" i="0" u="none" strike="noStrike" cap="none" normalizeH="0" baseline="0">
                <a:ln>
                  <a:noFill/>
                </a:ln>
                <a:effectLst/>
                <a:latin typeface="+mj-lt"/>
              </a:rPr>
              <a:t> Historically steady at </a:t>
            </a:r>
            <a:r>
              <a:rPr kumimoji="0" lang="en-US" altLang="en-US" sz="1700" b="1" i="0" u="none" strike="noStrike" cap="none" normalizeH="0" baseline="0">
                <a:ln>
                  <a:noFill/>
                </a:ln>
                <a:effectLst/>
                <a:latin typeface="+mj-lt"/>
              </a:rPr>
              <a:t>~3–5% annually</a:t>
            </a:r>
            <a:r>
              <a:rPr kumimoji="0" lang="en-US" altLang="en-US" sz="1700" b="0" i="0" u="none" strike="noStrike" cap="none" normalizeH="0" baseline="0">
                <a:ln>
                  <a:noFill/>
                </a:ln>
                <a:effectLst/>
                <a:latin typeface="+mj-lt"/>
              </a:rPr>
              <a:t>, slower than cyclical sectors but consistent.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1" i="0" u="none" strike="noStrike" cap="none" normalizeH="0" baseline="0">
                <a:ln>
                  <a:noFill/>
                </a:ln>
                <a:effectLst/>
                <a:latin typeface="+mj-lt"/>
              </a:rPr>
              <a:t>Earnings Growth:</a:t>
            </a:r>
            <a:r>
              <a:rPr kumimoji="0" lang="en-US" altLang="en-US" sz="1700" b="0" i="0" u="none" strike="noStrike" cap="none" normalizeH="0" baseline="0">
                <a:ln>
                  <a:noFill/>
                </a:ln>
                <a:effectLst/>
                <a:latin typeface="+mj-lt"/>
              </a:rPr>
              <a:t> Stable mid-single digits; driven by </a:t>
            </a:r>
            <a:r>
              <a:rPr kumimoji="0" lang="en-US" altLang="en-US" sz="1700" b="1" i="0" u="none" strike="noStrike" cap="none" normalizeH="0" baseline="0">
                <a:ln>
                  <a:noFill/>
                </a:ln>
                <a:effectLst/>
                <a:latin typeface="+mj-lt"/>
              </a:rPr>
              <a:t>cost control</a:t>
            </a:r>
            <a:r>
              <a:rPr kumimoji="0" lang="en-US" altLang="en-US" sz="1700" b="0" i="0" u="none" strike="noStrike" cap="none" normalizeH="0" baseline="0">
                <a:ln>
                  <a:noFill/>
                </a:ln>
                <a:effectLst/>
                <a:latin typeface="+mj-lt"/>
              </a:rPr>
              <a:t> and </a:t>
            </a:r>
            <a:r>
              <a:rPr kumimoji="0" lang="en-US" altLang="en-US" sz="1700" b="1" i="0" u="none" strike="noStrike" cap="none" normalizeH="0" baseline="0">
                <a:ln>
                  <a:noFill/>
                </a:ln>
                <a:effectLst/>
                <a:latin typeface="+mj-lt"/>
              </a:rPr>
              <a:t>brand strength</a:t>
            </a:r>
            <a:r>
              <a:rPr kumimoji="0" lang="en-US" altLang="en-US" sz="1700" b="0" i="0" u="none" strike="noStrike" cap="none" normalizeH="0" baseline="0">
                <a:ln>
                  <a:noFill/>
                </a:ln>
                <a:effectLst/>
                <a:latin typeface="+mj-lt"/>
              </a:rPr>
              <a:t> rather than volume expansion.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1" i="0" u="none" strike="noStrike" cap="none" normalizeH="0" baseline="0">
                <a:ln>
                  <a:noFill/>
                </a:ln>
                <a:effectLst/>
                <a:latin typeface="+mj-lt"/>
              </a:rPr>
              <a:t>Margins:</a:t>
            </a:r>
            <a:endParaRPr kumimoji="0" lang="en-US" altLang="en-US" sz="1700" b="0" i="0" u="none" strike="noStrike" cap="none" normalizeH="0" baseline="0">
              <a:ln>
                <a:noFill/>
              </a:ln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1" i="0" u="none" strike="noStrike" cap="none" normalizeH="0" baseline="0">
                <a:ln>
                  <a:noFill/>
                </a:ln>
                <a:effectLst/>
                <a:latin typeface="+mj-lt"/>
              </a:rPr>
              <a:t>Operating Margin:</a:t>
            </a:r>
            <a:r>
              <a:rPr kumimoji="0" lang="en-US" altLang="en-US" sz="1700" b="0" i="0" u="none" strike="noStrike" cap="none" normalizeH="0" baseline="0">
                <a:ln>
                  <a:noFill/>
                </a:ln>
                <a:effectLst/>
                <a:latin typeface="+mj-lt"/>
              </a:rPr>
              <a:t> ~10–20%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1" i="0" u="none" strike="noStrike" cap="none" normalizeH="0" baseline="0">
                <a:ln>
                  <a:noFill/>
                </a:ln>
                <a:effectLst/>
                <a:latin typeface="+mj-lt"/>
              </a:rPr>
              <a:t>Net Margin:</a:t>
            </a:r>
            <a:r>
              <a:rPr kumimoji="0" lang="en-US" altLang="en-US" sz="1700" b="0" i="0" u="none" strike="noStrike" cap="none" normalizeH="0" baseline="0">
                <a:ln>
                  <a:noFill/>
                </a:ln>
                <a:effectLst/>
                <a:latin typeface="+mj-lt"/>
              </a:rPr>
              <a:t> ~8–15%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1" i="0" u="none" strike="noStrike" cap="none" normalizeH="0" baseline="0">
                <a:ln>
                  <a:noFill/>
                </a:ln>
                <a:effectLst/>
                <a:latin typeface="+mj-lt"/>
              </a:rPr>
              <a:t>ROE:</a:t>
            </a:r>
            <a:r>
              <a:rPr kumimoji="0" lang="en-US" altLang="en-US" sz="1700" b="0" i="0" u="none" strike="noStrike" cap="none" normalizeH="0" baseline="0">
                <a:ln>
                  <a:noFill/>
                </a:ln>
                <a:effectLst/>
                <a:latin typeface="+mj-lt"/>
              </a:rPr>
              <a:t> Typically </a:t>
            </a:r>
            <a:r>
              <a:rPr kumimoji="0" lang="en-US" altLang="en-US" sz="1700" b="1" i="0" u="none" strike="noStrike" cap="none" normalizeH="0" baseline="0">
                <a:ln>
                  <a:noFill/>
                </a:ln>
                <a:effectLst/>
                <a:latin typeface="+mj-lt"/>
              </a:rPr>
              <a:t>20%+</a:t>
            </a:r>
            <a:r>
              <a:rPr kumimoji="0" lang="en-US" altLang="en-US" sz="1700" b="0" i="0" u="none" strike="noStrike" cap="none" normalizeH="0" baseline="0">
                <a:ln>
                  <a:noFill/>
                </a:ln>
                <a:effectLst/>
                <a:latin typeface="+mj-lt"/>
              </a:rPr>
              <a:t> for leading firms like P&amp;G or Nestlé.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1" i="0" u="none" strike="noStrike" cap="none" normalizeH="0" baseline="0">
                <a:ln>
                  <a:noFill/>
                </a:ln>
                <a:effectLst/>
                <a:latin typeface="+mj-lt"/>
              </a:rPr>
              <a:t>Comparison to History:</a:t>
            </a:r>
            <a:r>
              <a:rPr kumimoji="0" lang="en-US" altLang="en-US" sz="1700" b="0" i="0" u="none" strike="noStrike" cap="none" normalizeH="0" baseline="0">
                <a:ln>
                  <a:noFill/>
                </a:ln>
                <a:effectLst/>
                <a:latin typeface="+mj-lt"/>
              </a:rPr>
              <a:t> Margins have remained stable or slightly expanded post-pandemic due to pricing power and efficiency gains.</a:t>
            </a:r>
          </a:p>
        </p:txBody>
      </p:sp>
      <p:pic>
        <p:nvPicPr>
          <p:cNvPr id="5" name="Picture 4" descr="A graph of growth and increasing prices&#10;&#10;AI-generated content may be incorrect.">
            <a:extLst>
              <a:ext uri="{FF2B5EF4-FFF2-40B4-BE49-F238E27FC236}">
                <a16:creationId xmlns:a16="http://schemas.microsoft.com/office/drawing/2014/main" id="{C229B216-A804-B2D1-8CC1-3A2144AA9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462" y="1882262"/>
            <a:ext cx="5328438" cy="436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27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84F03-355C-0D16-A432-9349E38AF0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9393238" cy="1330325"/>
          </a:xfrm>
        </p:spPr>
        <p:txBody>
          <a:bodyPr>
            <a:normAutofit/>
          </a:bodyPr>
          <a:lstStyle/>
          <a:p>
            <a:r>
              <a:rPr lang="en-US"/>
              <a:t>Financial Analysis: Cash Flow &amp; Outlook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B7060E2-5035-EEA8-6D01-9E02EFF2D84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684128" y="2103896"/>
            <a:ext cx="4959350" cy="39179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+mj-lt"/>
              </a:rPr>
              <a:t>Cash Flow: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j-lt"/>
              </a:rPr>
              <a:t> Sector is a </a:t>
            </a:r>
            <a:r>
              <a:rPr kumimoji="0" lang="en-US" altLang="en-US" sz="2000" i="0" u="none" strike="noStrike" cap="none" normalizeH="0" baseline="0">
                <a:ln>
                  <a:noFill/>
                </a:ln>
                <a:effectLst/>
                <a:latin typeface="+mj-lt"/>
              </a:rPr>
              <a:t>strong generator of free cash flow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j-lt"/>
              </a:rPr>
              <a:t>, enabling consistent dividends and buybacks.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+mj-lt"/>
              </a:rPr>
              <a:t>R&amp;D &amp; </a:t>
            </a:r>
            <a:r>
              <a:rPr kumimoji="0" lang="en-US" altLang="en-US" sz="2000" b="1" i="0" u="none" strike="noStrike" cap="none" normalizeH="0" baseline="0" err="1">
                <a:ln>
                  <a:noFill/>
                </a:ln>
                <a:effectLst/>
                <a:latin typeface="+mj-lt"/>
              </a:rPr>
              <a:t>CapEx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+mj-lt"/>
              </a:rPr>
              <a:t>: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j-lt"/>
              </a:rPr>
              <a:t> Low relative to sales (~2–3%) focus on brand innovation and sustainability.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+mj-lt"/>
              </a:rPr>
              <a:t>Margin Trends: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j-lt"/>
              </a:rPr>
              <a:t> Expanding modestly vs. S&amp;P 500, supported by cost efficiencies and premium product growth.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+mj-lt"/>
              </a:rPr>
              <a:t>Financial Profile: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j-lt"/>
              </a:rPr>
              <a:t> High liquidity, low debt levels, and steady returns make it a </a:t>
            </a:r>
            <a:r>
              <a:rPr kumimoji="0" lang="en-US" altLang="en-US" sz="2000" i="0" u="none" strike="noStrike" cap="none" normalizeH="0" baseline="0">
                <a:ln>
                  <a:noFill/>
                </a:ln>
                <a:effectLst/>
                <a:latin typeface="+mj-lt"/>
              </a:rPr>
              <a:t>defensive, income-generating sector.</a:t>
            </a:r>
          </a:p>
        </p:txBody>
      </p:sp>
      <p:pic>
        <p:nvPicPr>
          <p:cNvPr id="5" name="Picture 4" descr="A screenshot of a screen&#10;&#10;AI-generated content may be incorrect.">
            <a:extLst>
              <a:ext uri="{FF2B5EF4-FFF2-40B4-BE49-F238E27FC236}">
                <a16:creationId xmlns:a16="http://schemas.microsoft.com/office/drawing/2014/main" id="{C86038F9-61F2-A80D-B9CA-D58D722D4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85" y="2443626"/>
            <a:ext cx="5897487" cy="271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40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B003-96B4-B8D5-19D6-44C851280B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9393238" cy="1330325"/>
          </a:xfrm>
        </p:spPr>
        <p:txBody>
          <a:bodyPr>
            <a:normAutofit/>
          </a:bodyPr>
          <a:lstStyle/>
          <a:p>
            <a:r>
              <a:rPr lang="en-US"/>
              <a:t>Consumer Staples Disruptions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BFA2D-4FD3-1CBF-26C9-65B7535A44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4128" y="2103896"/>
            <a:ext cx="4959350" cy="3917950"/>
          </a:xfrm>
        </p:spPr>
        <p:txBody>
          <a:bodyPr>
            <a:normAutofit/>
          </a:bodyPr>
          <a:lstStyle/>
          <a:p>
            <a:r>
              <a:rPr lang="en-US" sz="1900"/>
              <a:t>Growth of e-commerce</a:t>
            </a:r>
          </a:p>
          <a:p>
            <a:pPr lvl="1"/>
            <a:r>
              <a:rPr lang="en-US" sz="1900"/>
              <a:t>Gives small brands a place to compete</a:t>
            </a:r>
          </a:p>
          <a:p>
            <a:r>
              <a:rPr lang="en-US" sz="1900"/>
              <a:t>Focus on healthy alternatives</a:t>
            </a:r>
          </a:p>
          <a:p>
            <a:pPr lvl="1"/>
            <a:r>
              <a:rPr lang="en-US" sz="1900"/>
              <a:t>Traditional items in the food and beverage segments are being replaced by new, healthier options</a:t>
            </a:r>
          </a:p>
          <a:p>
            <a:r>
              <a:rPr lang="en-US" sz="1900"/>
              <a:t>Technology innovations</a:t>
            </a:r>
          </a:p>
          <a:p>
            <a:pPr lvl="1"/>
            <a:r>
              <a:rPr lang="en-US" sz="1900"/>
              <a:t>Major players moving away from product innovation to tech innovation</a:t>
            </a:r>
          </a:p>
          <a:p>
            <a:pPr lvl="2"/>
            <a:r>
              <a:rPr lang="en-US" sz="1900"/>
              <a:t>Shelf stocking and sorting robots, shopper data, inventory tracking, etc. </a:t>
            </a:r>
          </a:p>
        </p:txBody>
      </p:sp>
      <p:pic>
        <p:nvPicPr>
          <p:cNvPr id="7" name="Picture 6" descr="A graph of a market&#10;&#10;AI-generated content may be incorrect.">
            <a:extLst>
              <a:ext uri="{FF2B5EF4-FFF2-40B4-BE49-F238E27FC236}">
                <a16:creationId xmlns:a16="http://schemas.microsoft.com/office/drawing/2014/main" id="{6F69BCBE-3AFF-8697-FFF6-3E5027197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14" y="2317927"/>
            <a:ext cx="5843058" cy="2966013"/>
          </a:xfrm>
          <a:prstGeom prst="rect">
            <a:avLst/>
          </a:prstGeom>
        </p:spPr>
      </p:pic>
      <p:sp>
        <p:nvSpPr>
          <p:cNvPr id="4" name="AutoShape 2" descr="E-commerce Market Size, Share And Growth Report, 2030">
            <a:extLst>
              <a:ext uri="{FF2B5EF4-FFF2-40B4-BE49-F238E27FC236}">
                <a16:creationId xmlns:a16="http://schemas.microsoft.com/office/drawing/2014/main" id="{A7ED285E-F9AE-F978-E59F-3A6B53D954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19557" y="296635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63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08212-56F8-2CC3-FB95-E4234C853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78A5D-CEDA-AB7C-985F-08F6DC4DB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3659" y="595627"/>
            <a:ext cx="9524305" cy="1118711"/>
          </a:xfrm>
          <a:ln w="28575">
            <a:noFill/>
          </a:ln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dirty="0">
                <a:latin typeface="Aptos Display"/>
                <a:cs typeface="Arial"/>
              </a:rPr>
              <a:t>Financial Analysis: Sales &amp; Earnings</a:t>
            </a:r>
            <a:br>
              <a:rPr lang="en-US" sz="3900" dirty="0">
                <a:latin typeface="Arial"/>
                <a:cs typeface="Arial"/>
              </a:rPr>
            </a:br>
            <a:endParaRPr lang="en-US" sz="3900"/>
          </a:p>
        </p:txBody>
      </p:sp>
      <p:pic>
        <p:nvPicPr>
          <p:cNvPr id="6" name="Content Placeholder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0091CD03-EDDA-1E9D-9790-1B30755A3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27315" b="49646"/>
          <a:stretch>
            <a:fillRect/>
          </a:stretch>
        </p:blipFill>
        <p:spPr>
          <a:xfrm>
            <a:off x="425635" y="1404520"/>
            <a:ext cx="11386793" cy="3801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9EB682-057F-089F-D1EE-5F03EBD06DD9}"/>
              </a:ext>
            </a:extLst>
          </p:cNvPr>
          <p:cNvSpPr txBox="1"/>
          <p:nvPr/>
        </p:nvSpPr>
        <p:spPr>
          <a:xfrm>
            <a:off x="3988221" y="6302440"/>
            <a:ext cx="3233786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/>
              <a:t> Source: Bloomberg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2DC49E-446B-51A0-7DB9-E12EBE7D4C0C}"/>
              </a:ext>
            </a:extLst>
          </p:cNvPr>
          <p:cNvSpPr txBox="1"/>
          <p:nvPr/>
        </p:nvSpPr>
        <p:spPr>
          <a:xfrm>
            <a:off x="1461154" y="5231876"/>
            <a:ext cx="892404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Sales have increased to their highest in recent years for stability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Earnings decreased slightly in the last year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Sales are forecasted to decline possibly due to inflation and cost to the consumer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2F2DD0-F202-D865-A26D-A5097686482C}"/>
              </a:ext>
            </a:extLst>
          </p:cNvPr>
          <p:cNvSpPr txBox="1"/>
          <p:nvPr/>
        </p:nvSpPr>
        <p:spPr>
          <a:xfrm>
            <a:off x="427789" y="3047999"/>
            <a:ext cx="11369841" cy="2138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5F47DB-CA7F-8C10-9CF1-342A91EF061B}"/>
              </a:ext>
            </a:extLst>
          </p:cNvPr>
          <p:cNvSpPr txBox="1"/>
          <p:nvPr/>
        </p:nvSpPr>
        <p:spPr>
          <a:xfrm>
            <a:off x="441157" y="4231104"/>
            <a:ext cx="11369841" cy="2138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14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334CB-2BDC-BE31-D150-6E2DCB674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769D9-DFC3-8D7B-6515-65B67907D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33" y="595627"/>
            <a:ext cx="9524305" cy="1118711"/>
          </a:xfrm>
          <a:ln w="28575"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>
                <a:latin typeface="Aptos Display"/>
                <a:cs typeface="Arial"/>
              </a:rPr>
              <a:t>Financial Analysis: Operating Margin</a:t>
            </a:r>
            <a:br>
              <a:rPr lang="en-US" sz="4000">
                <a:latin typeface="Aptos Display"/>
                <a:cs typeface="Arial"/>
              </a:rPr>
            </a:br>
            <a:endParaRPr lang="en-US" sz="4000">
              <a:latin typeface="Aptos Display"/>
            </a:endParaRPr>
          </a:p>
        </p:txBody>
      </p:sp>
      <p:pic>
        <p:nvPicPr>
          <p:cNvPr id="7" name="Content Placeholder 6" descr="A screenshot of a graph&#10;&#10;AI-generated content may be incorrect.">
            <a:extLst>
              <a:ext uri="{FF2B5EF4-FFF2-40B4-BE49-F238E27FC236}">
                <a16:creationId xmlns:a16="http://schemas.microsoft.com/office/drawing/2014/main" id="{E042E6C9-361E-C3BA-3645-2FA178DE4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8725" t="15000" b="38"/>
          <a:stretch>
            <a:fillRect/>
          </a:stretch>
        </p:blipFill>
        <p:spPr>
          <a:xfrm>
            <a:off x="1104738" y="1221840"/>
            <a:ext cx="8957126" cy="40311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246B7F-1C64-83A6-FE6A-BB7A7E08A22B}"/>
              </a:ext>
            </a:extLst>
          </p:cNvPr>
          <p:cNvSpPr txBox="1"/>
          <p:nvPr/>
        </p:nvSpPr>
        <p:spPr>
          <a:xfrm>
            <a:off x="4108537" y="6185705"/>
            <a:ext cx="3233786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/>
              <a:t> Source: Bloomberg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1923CB-12F9-94BD-4BC2-D6B61C9F730D}"/>
              </a:ext>
            </a:extLst>
          </p:cNvPr>
          <p:cNvSpPr txBox="1"/>
          <p:nvPr/>
        </p:nvSpPr>
        <p:spPr>
          <a:xfrm>
            <a:off x="1140312" y="5392297"/>
            <a:ext cx="89240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Operating margins have decreased since 2021 due to input cost inflation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Remaining strong as of 2025 due to cost easing and innovation driven efficiencies</a:t>
            </a:r>
          </a:p>
        </p:txBody>
      </p:sp>
    </p:spTree>
    <p:extLst>
      <p:ext uri="{BB962C8B-B14F-4D97-AF65-F5344CB8AC3E}">
        <p14:creationId xmlns:p14="http://schemas.microsoft.com/office/powerpoint/2010/main" val="1074220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4EBFB-DA1F-AAE6-F014-A39F6E1B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14" y="751990"/>
            <a:ext cx="9524305" cy="1118711"/>
          </a:xfrm>
          <a:ln w="28575"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>
                <a:latin typeface="Aptos Display"/>
                <a:cs typeface="Arial"/>
              </a:rPr>
              <a:t>Financial Analysis: Peformance vs S&amp;P 500</a:t>
            </a:r>
            <a:br>
              <a:rPr lang="en-US" sz="4000">
                <a:latin typeface="Aptos Display"/>
                <a:cs typeface="Arial"/>
              </a:rPr>
            </a:br>
            <a:endParaRPr lang="en-US" sz="4000">
              <a:latin typeface="Aptos Display"/>
            </a:endParaRPr>
          </a:p>
        </p:txBody>
      </p:sp>
      <p:pic>
        <p:nvPicPr>
          <p:cNvPr id="16" name="Content Placeholder 15" descr="A graph of stock market&#10;&#10;AI-generated content may be incorrect.">
            <a:extLst>
              <a:ext uri="{FF2B5EF4-FFF2-40B4-BE49-F238E27FC236}">
                <a16:creationId xmlns:a16="http://schemas.microsoft.com/office/drawing/2014/main" id="{C4852547-2DE5-CEF6-AB28-88DA28075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312" y="1477472"/>
            <a:ext cx="9557209" cy="3468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0795E2-9F39-A3D2-FE0A-1E560ACA24E1}"/>
              </a:ext>
            </a:extLst>
          </p:cNvPr>
          <p:cNvSpPr txBox="1"/>
          <p:nvPr/>
        </p:nvSpPr>
        <p:spPr>
          <a:xfrm>
            <a:off x="4483091" y="6078639"/>
            <a:ext cx="3233786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/>
              <a:t> Source: S&amp;P Global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DDA605-80EF-C225-4DBF-77DA425D6EB7}"/>
              </a:ext>
            </a:extLst>
          </p:cNvPr>
          <p:cNvSpPr txBox="1"/>
          <p:nvPr/>
        </p:nvSpPr>
        <p:spPr>
          <a:xfrm>
            <a:off x="1461154" y="5231876"/>
            <a:ext cx="89240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Consumer Staples has lagged recently among the S&amp;P500 due to tech favoritism and elevated costs</a:t>
            </a:r>
          </a:p>
        </p:txBody>
      </p:sp>
    </p:spTree>
    <p:extLst>
      <p:ext uri="{BB962C8B-B14F-4D97-AF65-F5344CB8AC3E}">
        <p14:creationId xmlns:p14="http://schemas.microsoft.com/office/powerpoint/2010/main" val="2528776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9F271-3240-6A90-F7AF-4C493A60B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BA43-CA29-90B8-9C56-FB8568B4A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89" y="595507"/>
            <a:ext cx="9524305" cy="1118711"/>
          </a:xfrm>
          <a:ln w="28575">
            <a:noFill/>
          </a:ln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900">
                <a:latin typeface="Arial"/>
                <a:cs typeface="Arial"/>
              </a:rPr>
              <a:t>Financial Analysis: Profit Margin vs S&amp;P 500</a:t>
            </a:r>
            <a:br>
              <a:rPr lang="en-US" sz="3900">
                <a:latin typeface="Arial"/>
                <a:cs typeface="Arial"/>
              </a:rPr>
            </a:br>
            <a:endParaRPr lang="en-US" sz="3900"/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B3F3505-CB11-3D2C-7ED9-2E5B1DB87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433" t="15584"/>
          <a:stretch>
            <a:fillRect/>
          </a:stretch>
        </p:blipFill>
        <p:spPr>
          <a:xfrm>
            <a:off x="725722" y="1258949"/>
            <a:ext cx="9414416" cy="42306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C420E4-D3E5-A2DB-D64B-40D9EC9AF4C9}"/>
              </a:ext>
            </a:extLst>
          </p:cNvPr>
          <p:cNvSpPr txBox="1"/>
          <p:nvPr/>
        </p:nvSpPr>
        <p:spPr>
          <a:xfrm>
            <a:off x="5802984" y="6541281"/>
            <a:ext cx="3233786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/>
              <a:t> Source: Bloomberg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64DB26-938F-4EA3-0C26-1AEA6E206D15}"/>
              </a:ext>
            </a:extLst>
          </p:cNvPr>
          <p:cNvSpPr txBox="1"/>
          <p:nvPr/>
        </p:nvSpPr>
        <p:spPr>
          <a:xfrm>
            <a:off x="728278" y="5619560"/>
            <a:ext cx="1132510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Consumer Staples profit margin 7.24 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S&amp;P500 profit margin 14.5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While S&amp;P 500 margins are higher in stable times, consumer staples are more resilient during recessions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Higher fixed costs and tariff pressures</a:t>
            </a:r>
          </a:p>
        </p:txBody>
      </p:sp>
    </p:spTree>
    <p:extLst>
      <p:ext uri="{BB962C8B-B14F-4D97-AF65-F5344CB8AC3E}">
        <p14:creationId xmlns:p14="http://schemas.microsoft.com/office/powerpoint/2010/main" val="3434686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19312-4240-2F5F-7B96-1286C898E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9905-C33B-C487-6BC1-999E723F8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14" y="595507"/>
            <a:ext cx="10299673" cy="1118711"/>
          </a:xfrm>
          <a:ln w="28575"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latin typeface="Aptos Display"/>
                <a:cs typeface="Arial"/>
              </a:rPr>
              <a:t>Financial Analysis: Operating Margin vs S&amp;P 500</a:t>
            </a:r>
            <a:br>
              <a:rPr lang="en-US" sz="4000" dirty="0">
                <a:latin typeface="Aptos Display"/>
                <a:cs typeface="Arial"/>
              </a:rPr>
            </a:br>
            <a:endParaRPr lang="en-US" sz="3900"/>
          </a:p>
        </p:txBody>
      </p:sp>
      <p:pic>
        <p:nvPicPr>
          <p:cNvPr id="7" name="Content Placeholder 6" descr="A screenshot of a graph&#10;&#10;AI-generated content may be incorrect.">
            <a:extLst>
              <a:ext uri="{FF2B5EF4-FFF2-40B4-BE49-F238E27FC236}">
                <a16:creationId xmlns:a16="http://schemas.microsoft.com/office/drawing/2014/main" id="{78FA190D-1E3C-B960-C314-E1D36CE7A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9366" t="13730" r="74" b="343"/>
          <a:stretch>
            <a:fillRect/>
          </a:stretch>
        </p:blipFill>
        <p:spPr>
          <a:xfrm>
            <a:off x="827103" y="1157638"/>
            <a:ext cx="9555034" cy="42736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A39AF9-3F62-C9B6-B550-79929590BADC}"/>
              </a:ext>
            </a:extLst>
          </p:cNvPr>
          <p:cNvSpPr txBox="1"/>
          <p:nvPr/>
        </p:nvSpPr>
        <p:spPr>
          <a:xfrm>
            <a:off x="4309063" y="6583177"/>
            <a:ext cx="3233786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/>
              <a:t> Source: Bloomberg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757DA1-8840-B390-5A35-D4D771159F82}"/>
              </a:ext>
            </a:extLst>
          </p:cNvPr>
          <p:cNvSpPr txBox="1"/>
          <p:nvPr/>
        </p:nvSpPr>
        <p:spPr>
          <a:xfrm>
            <a:off x="1461154" y="5551883"/>
            <a:ext cx="892404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Consumer Staples operating margin 9.9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S&amp;P500 Operating margin 18.6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Consumer behavior shows reduced demand for processed foods</a:t>
            </a:r>
          </a:p>
        </p:txBody>
      </p:sp>
    </p:spTree>
    <p:extLst>
      <p:ext uri="{BB962C8B-B14F-4D97-AF65-F5344CB8AC3E}">
        <p14:creationId xmlns:p14="http://schemas.microsoft.com/office/powerpoint/2010/main" val="99201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5A5A7-E20D-890C-9F33-F3E47F856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53BF4-C6DB-8105-AE20-75E102DDC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4" y="806538"/>
            <a:ext cx="7712884" cy="1118711"/>
          </a:xfrm>
          <a:ln w="28575"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>
                <a:latin typeface="Aptos Display"/>
                <a:cs typeface="Arial"/>
              </a:rPr>
              <a:t>Financial Analysis: Price to Earnings</a:t>
            </a:r>
            <a:br>
              <a:rPr lang="en-US" sz="4000">
                <a:latin typeface="Aptos Display"/>
                <a:cs typeface="Arial"/>
              </a:rPr>
            </a:br>
            <a:endParaRPr lang="en-US" sz="4000">
              <a:latin typeface="Aptos Display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58BBBE-71D9-C3CC-070D-7D2CA3E39E17}"/>
              </a:ext>
            </a:extLst>
          </p:cNvPr>
          <p:cNvSpPr txBox="1"/>
          <p:nvPr/>
        </p:nvSpPr>
        <p:spPr>
          <a:xfrm>
            <a:off x="4367430" y="6146674"/>
            <a:ext cx="3233786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/>
              <a:t> Source: Bloomberg</a:t>
            </a:r>
          </a:p>
        </p:txBody>
      </p:sp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79539E1A-AF47-33D6-2AF2-7390EA9B82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49" r="24049" b="66801"/>
          <a:stretch>
            <a:fillRect/>
          </a:stretch>
        </p:blipFill>
        <p:spPr>
          <a:xfrm>
            <a:off x="46789" y="1534457"/>
            <a:ext cx="12073998" cy="24504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3A8B38-D287-D287-C1A1-E94C4C589E52}"/>
              </a:ext>
            </a:extLst>
          </p:cNvPr>
          <p:cNvSpPr txBox="1"/>
          <p:nvPr/>
        </p:nvSpPr>
        <p:spPr>
          <a:xfrm>
            <a:off x="588210" y="4184315"/>
            <a:ext cx="1078831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P/E ratio has been stable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Higher than what is expected</a:t>
            </a:r>
          </a:p>
          <a:p>
            <a:endParaRPr lang="en-US" b="1"/>
          </a:p>
          <a:p>
            <a:r>
              <a:rPr lang="en-US" b="1"/>
              <a:t>Explanations: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Suggests investors are optimistic and expecting higher future earnings growth than typical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Uncertain economic conditions, investors then move money into staples driving up the ratio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E6BEB7-9A1D-C865-6E1C-9C62842FA4E7}"/>
              </a:ext>
            </a:extLst>
          </p:cNvPr>
          <p:cNvSpPr txBox="1"/>
          <p:nvPr/>
        </p:nvSpPr>
        <p:spPr>
          <a:xfrm>
            <a:off x="46789" y="2981157"/>
            <a:ext cx="11363157" cy="1604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08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FFB16EF-F53E-A395-7897-388F0D7CC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BC6F3-4191-A3A6-8B2A-22060720C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b="1"/>
              <a:t>What are consumer staples?</a:t>
            </a:r>
          </a:p>
          <a:p>
            <a:r>
              <a:rPr lang="en-US" sz="2200">
                <a:ea typeface="+mn-lt"/>
                <a:cs typeface="+mn-lt"/>
              </a:rPr>
              <a:t>Everyday essentials people keep buying in any economy (food, beverages, household &amp; personal care)</a:t>
            </a:r>
          </a:p>
          <a:p>
            <a:r>
              <a:rPr lang="en-US" sz="2200">
                <a:ea typeface="+mn-lt"/>
                <a:cs typeface="+mn-lt"/>
              </a:rPr>
              <a:t>Non-cyclical businesses with demand that’s relatively insensitive to the economic cycle</a:t>
            </a:r>
            <a:endParaRPr lang="en-US" sz="2200"/>
          </a:p>
          <a:p>
            <a:r>
              <a:rPr lang="en-US" sz="2200">
                <a:ea typeface="+mn-lt"/>
                <a:cs typeface="+mn-lt"/>
              </a:rPr>
              <a:t>Typically steadier earnings and lower volatility, often with consistent dividend payouts</a:t>
            </a:r>
            <a:endParaRPr lang="en-US" sz="2200"/>
          </a:p>
        </p:txBody>
      </p:sp>
      <p:pic>
        <p:nvPicPr>
          <p:cNvPr id="2" name="Рисунок 1" descr="Coca Cola Logo SVG Vector Icon">
            <a:extLst>
              <a:ext uri="{FF2B5EF4-FFF2-40B4-BE49-F238E27FC236}">
                <a16:creationId xmlns:a16="http://schemas.microsoft.com/office/drawing/2014/main" id="{80BA8489-4CFC-5D05-0EF4-653714F7E9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" b="202"/>
          <a:stretch>
            <a:fillRect/>
          </a:stretch>
        </p:blipFill>
        <p:spPr>
          <a:xfrm>
            <a:off x="8150769" y="771415"/>
            <a:ext cx="3440358" cy="3429969"/>
          </a:xfrm>
          <a:prstGeom prst="rect">
            <a:avLst/>
          </a:prstGeom>
        </p:spPr>
      </p:pic>
      <p:pic>
        <p:nvPicPr>
          <p:cNvPr id="10" name="Рисунок 9" descr="Official Target Logo">
            <a:extLst>
              <a:ext uri="{FF2B5EF4-FFF2-40B4-BE49-F238E27FC236}">
                <a16:creationId xmlns:a16="http://schemas.microsoft.com/office/drawing/2014/main" id="{F98EB124-B31A-3DA9-9CB3-0B1D3820F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144" y="3664175"/>
            <a:ext cx="3868928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93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346B7-27CB-F9BD-B99E-343BC53E5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34BB9-ECA3-936C-5576-9AFDF266C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1" y="79375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latin typeface="Aptos Display"/>
                <a:cs typeface="Arial"/>
              </a:rPr>
              <a:t>Financial Analysis: Cash Flows</a:t>
            </a:r>
            <a:endParaRPr lang="en-US" sz="4000">
              <a:latin typeface="Aptos Display"/>
            </a:endParaRPr>
          </a:p>
        </p:txBody>
      </p:sp>
      <p:pic>
        <p:nvPicPr>
          <p:cNvPr id="9" name="Content Placeholder 8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81FCBD05-80FF-8503-D553-5D6A1D825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05" t="48822" r="17681" b="31743"/>
          <a:stretch>
            <a:fillRect/>
          </a:stretch>
        </p:blipFill>
        <p:spPr>
          <a:xfrm>
            <a:off x="193206" y="2432772"/>
            <a:ext cx="11805643" cy="1333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99D609-89C2-C3FA-BF11-81F65B3ADB56}"/>
              </a:ext>
            </a:extLst>
          </p:cNvPr>
          <p:cNvSpPr txBox="1"/>
          <p:nvPr/>
        </p:nvSpPr>
        <p:spPr>
          <a:xfrm>
            <a:off x="4049486" y="6284639"/>
            <a:ext cx="1866900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/>
              <a:t> Source: Bloomberg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84C8E-3D6F-34F6-BA46-5D8FEC646646}"/>
              </a:ext>
            </a:extLst>
          </p:cNvPr>
          <p:cNvSpPr txBox="1"/>
          <p:nvPr/>
        </p:nvSpPr>
        <p:spPr>
          <a:xfrm>
            <a:off x="620645" y="4151069"/>
            <a:ext cx="10948395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/>
              <a:t>Free cash flow yield shows:</a:t>
            </a:r>
          </a:p>
          <a:p>
            <a:pPr marL="742950" lvl="1" indent="-285750">
              <a:buFont typeface="Arial" panose="02070309020205020404" pitchFamily="49" charset="0"/>
              <a:buChar char="•"/>
            </a:pPr>
            <a:r>
              <a:rPr lang="en-US" sz="2000"/>
              <a:t>Efficient debt management</a:t>
            </a:r>
          </a:p>
          <a:p>
            <a:pPr marL="742950" lvl="1" indent="-285750">
              <a:buFont typeface="Arial" panose="02070309020205020404" pitchFamily="49" charset="0"/>
              <a:buChar char="•"/>
            </a:pPr>
            <a:r>
              <a:rPr lang="en-US" sz="2000"/>
              <a:t>Stable FCF generation</a:t>
            </a:r>
          </a:p>
          <a:p>
            <a:pPr marL="742950" lvl="1" indent="-285750">
              <a:buFont typeface="Arial" panose="02070309020205020404" pitchFamily="49" charset="0"/>
              <a:buChar char="•"/>
            </a:pPr>
            <a:r>
              <a:rPr lang="en-US" sz="2000"/>
              <a:t>Sufficient cash to support and grow dividends</a:t>
            </a:r>
          </a:p>
          <a:p>
            <a:pPr marL="742950" lvl="1" indent="-285750">
              <a:buFont typeface="Arial" panose="02070309020205020404" pitchFamily="49" charset="0"/>
              <a:buChar char="•"/>
            </a:pPr>
            <a:r>
              <a:rPr lang="en-US" sz="2000"/>
              <a:t>Investors may view sector as pricey but it is more stable and predictable</a:t>
            </a:r>
          </a:p>
        </p:txBody>
      </p:sp>
      <p:pic>
        <p:nvPicPr>
          <p:cNvPr id="10" name="Picture 9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5148F0BF-5C97-B881-595B-42A10A75C9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61" t="15366" r="26804" b="79670"/>
          <a:stretch>
            <a:fillRect/>
          </a:stretch>
        </p:blipFill>
        <p:spPr>
          <a:xfrm>
            <a:off x="413" y="2120011"/>
            <a:ext cx="10534527" cy="3100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876E90-BC4A-4908-55AB-8B589593F623}"/>
              </a:ext>
            </a:extLst>
          </p:cNvPr>
          <p:cNvSpPr txBox="1"/>
          <p:nvPr/>
        </p:nvSpPr>
        <p:spPr>
          <a:xfrm>
            <a:off x="213894" y="3074737"/>
            <a:ext cx="8582526" cy="1470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74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FE87A-C206-292D-990A-3E01B1E48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CC462-9F23-9EE5-5327-E689C442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3607" y="381732"/>
            <a:ext cx="11242147" cy="1118711"/>
          </a:xfrm>
          <a:ln w="28575"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>
                <a:latin typeface="Aptos Display"/>
                <a:cs typeface="Arial"/>
              </a:rPr>
              <a:t>Financial Analysis: Peformance vs Sectors</a:t>
            </a:r>
            <a:br>
              <a:rPr lang="en-US" sz="4000">
                <a:latin typeface="Aptos Display"/>
                <a:cs typeface="Arial"/>
              </a:rPr>
            </a:br>
            <a:endParaRPr lang="en-US" sz="4000">
              <a:latin typeface="Aptos Display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21F137-EADB-78BD-F302-5165056E92A1}"/>
              </a:ext>
            </a:extLst>
          </p:cNvPr>
          <p:cNvSpPr txBox="1"/>
          <p:nvPr/>
        </p:nvSpPr>
        <p:spPr>
          <a:xfrm>
            <a:off x="6093264" y="6092198"/>
            <a:ext cx="3233786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/>
              <a:t> Source: Yahoo Finance</a:t>
            </a:r>
          </a:p>
        </p:txBody>
      </p:sp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94E90BC3-A534-0F4B-D2DB-EC17988217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68" r="-1134"/>
          <a:stretch>
            <a:fillRect/>
          </a:stretch>
        </p:blipFill>
        <p:spPr>
          <a:xfrm>
            <a:off x="291990" y="954208"/>
            <a:ext cx="5326105" cy="57702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9F16C9-2440-9D6F-8AB4-FACC499FCA8B}"/>
              </a:ext>
            </a:extLst>
          </p:cNvPr>
          <p:cNvSpPr txBox="1"/>
          <p:nvPr/>
        </p:nvSpPr>
        <p:spPr>
          <a:xfrm>
            <a:off x="406772" y="4430873"/>
            <a:ext cx="4980357" cy="3960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323D1-BB9C-1FCD-F281-DEEE9CCB8881}"/>
              </a:ext>
            </a:extLst>
          </p:cNvPr>
          <p:cNvSpPr txBox="1"/>
          <p:nvPr/>
        </p:nvSpPr>
        <p:spPr>
          <a:xfrm>
            <a:off x="5936773" y="1725958"/>
            <a:ext cx="6002419" cy="2960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/>
              <a:t>Staples make up a lower percentage of the market weight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/>
              <a:t>Return has been the lowest YTD 2025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/>
              <a:t>Add for balance and moderate growth to protect in market downturns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/>
              <a:t>Do not offer the explosive, high-reward growth potential of sectors like technology. </a:t>
            </a:r>
          </a:p>
        </p:txBody>
      </p:sp>
    </p:spTree>
    <p:extLst>
      <p:ext uri="{BB962C8B-B14F-4D97-AF65-F5344CB8AC3E}">
        <p14:creationId xmlns:p14="http://schemas.microsoft.com/office/powerpoint/2010/main" val="2405728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5B2B5-4639-AE08-2A83-6B5F9F83A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89" y="-45954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>
                <a:latin typeface="Aptos Display"/>
                <a:cs typeface="Arial"/>
              </a:rPr>
              <a:t>Valuation Analysis: Company Comparison</a:t>
            </a:r>
            <a:endParaRPr lang="en-US" sz="4000">
              <a:latin typeface="Aptos Display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1D16B892-2A82-AB26-FA43-89E21C8DD99F}"/>
              </a:ext>
            </a:extLst>
          </p:cNvPr>
          <p:cNvSpPr/>
          <p:nvPr/>
        </p:nvSpPr>
        <p:spPr>
          <a:xfrm>
            <a:off x="1452161" y="5526066"/>
            <a:ext cx="8657039" cy="12672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zh-CN" sz="1400">
                <a:ea typeface="+mn-lt"/>
                <a:cs typeface="+mn-lt"/>
              </a:rPr>
              <a:t>Companies in the Consumer Staples </a:t>
            </a:r>
            <a:r>
              <a:rPr lang="en-US" altLang="zh-CN" sz="1400">
                <a:ea typeface="+mn-lt"/>
                <a:cs typeface="+mn-lt"/>
              </a:rPr>
              <a:t>se</a:t>
            </a:r>
            <a:r>
              <a:rPr lang="zh-CN" sz="1400">
                <a:ea typeface="+mn-lt"/>
                <a:cs typeface="+mn-lt"/>
              </a:rPr>
              <a:t>ctor</a:t>
            </a:r>
            <a:r>
              <a:rPr lang="zh-CN" altLang="en-US" sz="1400">
                <a:ea typeface="+mn-lt"/>
                <a:cs typeface="+mn-lt"/>
              </a:rPr>
              <a:t> </a:t>
            </a:r>
            <a:r>
              <a:rPr lang="zh-CN" sz="1400">
                <a:ea typeface="+mn-lt"/>
                <a:cs typeface="+mn-lt"/>
              </a:rPr>
              <a:t>have substantial valuation di</a:t>
            </a:r>
            <a:r>
              <a:rPr lang="en-US" altLang="zh-CN" sz="1400" err="1">
                <a:ea typeface="+mn-lt"/>
                <a:cs typeface="+mn-lt"/>
              </a:rPr>
              <a:t>ffe</a:t>
            </a:r>
            <a:r>
              <a:rPr lang="zh-CN" sz="1400">
                <a:ea typeface="+mn-lt"/>
                <a:cs typeface="+mn-lt"/>
              </a:rPr>
              <a:t>rences.</a:t>
            </a:r>
            <a:endParaRPr lang="en-US" altLang="zh-CN" sz="1400">
              <a:ea typeface="DengXian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sz="1400">
                <a:ea typeface="+mn-lt"/>
                <a:cs typeface="+mn-lt"/>
              </a:rPr>
              <a:t> Costco trades at a </a:t>
            </a:r>
            <a:r>
              <a:rPr lang="zh-CN" sz="1400" b="1">
                <a:ea typeface="+mn-lt"/>
                <a:cs typeface="+mn-lt"/>
              </a:rPr>
              <a:t>higher P/E and P/B</a:t>
            </a:r>
            <a:r>
              <a:rPr lang="zh-CN" sz="1400">
                <a:ea typeface="+mn-lt"/>
                <a:cs typeface="+mn-lt"/>
              </a:rPr>
              <a:t> ratios because to its efficient business strategy and robust cash flow, whil</a:t>
            </a:r>
            <a:r>
              <a:rPr lang="en-US" altLang="zh-CN" sz="1400">
                <a:ea typeface="+mn-lt"/>
                <a:cs typeface="+mn-lt"/>
              </a:rPr>
              <a:t>e</a:t>
            </a:r>
            <a:r>
              <a:rPr lang="zh-CN" sz="1400">
                <a:ea typeface="+mn-lt"/>
                <a:cs typeface="+mn-lt"/>
              </a:rPr>
              <a:t> Walmart and P&amp;G have more stable valuations reflecting their mature market positions.</a:t>
            </a:r>
            <a:endParaRPr lang="zh-CN" altLang="en-US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>
                <a:ea typeface="+mn-lt"/>
                <a:cs typeface="+mn-lt"/>
              </a:rPr>
              <a:t>These</a:t>
            </a:r>
            <a:r>
              <a:rPr lang="zh-CN" altLang="en-US" sz="1400">
                <a:ea typeface="+mn-lt"/>
                <a:cs typeface="+mn-lt"/>
              </a:rPr>
              <a:t> </a:t>
            </a:r>
            <a:r>
              <a:rPr lang="en-US" altLang="zh-CN" sz="1400">
                <a:ea typeface="+mn-lt"/>
                <a:cs typeface="+mn-lt"/>
              </a:rPr>
              <a:t>variations</a:t>
            </a:r>
            <a:r>
              <a:rPr lang="zh-CN" altLang="en-US" sz="1400">
                <a:ea typeface="+mn-lt"/>
                <a:cs typeface="+mn-lt"/>
              </a:rPr>
              <a:t> </a:t>
            </a:r>
            <a:r>
              <a:rPr lang="en-US" altLang="zh-CN" sz="1400">
                <a:ea typeface="+mn-lt"/>
                <a:cs typeface="+mn-lt"/>
              </a:rPr>
              <a:t>demonstrate</a:t>
            </a:r>
            <a:r>
              <a:rPr lang="zh-CN" altLang="en-US" sz="1400">
                <a:ea typeface="+mn-lt"/>
                <a:cs typeface="+mn-lt"/>
              </a:rPr>
              <a:t> </a:t>
            </a:r>
            <a:r>
              <a:rPr lang="en-US" altLang="zh-CN" sz="1400">
                <a:ea typeface="+mn-lt"/>
                <a:cs typeface="+mn-lt"/>
              </a:rPr>
              <a:t>how</a:t>
            </a:r>
            <a:r>
              <a:rPr lang="zh-CN" altLang="en-US" sz="1400">
                <a:ea typeface="+mn-lt"/>
                <a:cs typeface="+mn-lt"/>
              </a:rPr>
              <a:t> </a:t>
            </a:r>
            <a:r>
              <a:rPr lang="en-US" altLang="zh-CN" sz="1400">
                <a:ea typeface="+mn-lt"/>
                <a:cs typeface="+mn-lt"/>
              </a:rPr>
              <a:t>business</a:t>
            </a:r>
            <a:r>
              <a:rPr lang="zh-CN" altLang="en-US" sz="1400">
                <a:ea typeface="+mn-lt"/>
                <a:cs typeface="+mn-lt"/>
              </a:rPr>
              <a:t> </a:t>
            </a:r>
            <a:r>
              <a:rPr lang="en-US" altLang="zh-CN" sz="1400">
                <a:ea typeface="+mn-lt"/>
                <a:cs typeface="+mn-lt"/>
              </a:rPr>
              <a:t>concepts</a:t>
            </a:r>
            <a:r>
              <a:rPr lang="zh-CN" altLang="en-US" sz="1400">
                <a:ea typeface="+mn-lt"/>
                <a:cs typeface="+mn-lt"/>
              </a:rPr>
              <a:t> </a:t>
            </a:r>
            <a:r>
              <a:rPr lang="en-US" altLang="zh-CN" sz="1400">
                <a:ea typeface="+mn-lt"/>
                <a:cs typeface="+mn-lt"/>
              </a:rPr>
              <a:t>and</a:t>
            </a:r>
            <a:r>
              <a:rPr lang="zh-CN" altLang="en-US" sz="1400">
                <a:ea typeface="+mn-lt"/>
                <a:cs typeface="+mn-lt"/>
              </a:rPr>
              <a:t> </a:t>
            </a:r>
            <a:r>
              <a:rPr lang="en-US" altLang="zh-CN" sz="1400">
                <a:ea typeface="+mn-lt"/>
                <a:cs typeface="+mn-lt"/>
              </a:rPr>
              <a:t>growth</a:t>
            </a:r>
            <a:r>
              <a:rPr lang="zh-CN" altLang="en-US" sz="1400">
                <a:ea typeface="+mn-lt"/>
                <a:cs typeface="+mn-lt"/>
              </a:rPr>
              <a:t> </a:t>
            </a:r>
            <a:r>
              <a:rPr lang="en-US" altLang="zh-CN" sz="1400">
                <a:ea typeface="+mn-lt"/>
                <a:cs typeface="+mn-lt"/>
              </a:rPr>
              <a:t>prospects</a:t>
            </a:r>
            <a:r>
              <a:rPr lang="zh-CN" altLang="en-US" sz="1400">
                <a:ea typeface="+mn-lt"/>
                <a:cs typeface="+mn-lt"/>
              </a:rPr>
              <a:t> </a:t>
            </a:r>
            <a:r>
              <a:rPr lang="en-US" altLang="zh-CN" sz="1400">
                <a:ea typeface="+mn-lt"/>
                <a:cs typeface="+mn-lt"/>
              </a:rPr>
              <a:t>generate</a:t>
            </a:r>
            <a:r>
              <a:rPr lang="zh-CN" altLang="en-US" sz="1400">
                <a:ea typeface="+mn-lt"/>
                <a:cs typeface="+mn-lt"/>
              </a:rPr>
              <a:t> </a:t>
            </a:r>
            <a:r>
              <a:rPr lang="en-US" altLang="zh-CN" sz="1400">
                <a:ea typeface="+mn-lt"/>
                <a:cs typeface="+mn-lt"/>
              </a:rPr>
              <a:t>valuation</a:t>
            </a:r>
            <a:r>
              <a:rPr lang="zh-CN" altLang="en-US" sz="1400">
                <a:ea typeface="+mn-lt"/>
                <a:cs typeface="+mn-lt"/>
              </a:rPr>
              <a:t> </a:t>
            </a:r>
            <a:r>
              <a:rPr lang="en-US" altLang="zh-CN" sz="1400">
                <a:ea typeface="+mn-lt"/>
                <a:cs typeface="+mn-lt"/>
              </a:rPr>
              <a:t>disparities</a:t>
            </a:r>
            <a:r>
              <a:rPr lang="zh-CN" altLang="en-US" sz="1400">
                <a:ea typeface="+mn-lt"/>
                <a:cs typeface="+mn-lt"/>
              </a:rPr>
              <a:t> </a:t>
            </a:r>
            <a:r>
              <a:rPr lang="en-US" altLang="zh-CN" sz="1400">
                <a:ea typeface="+mn-lt"/>
                <a:cs typeface="+mn-lt"/>
              </a:rPr>
              <a:t>in</a:t>
            </a:r>
            <a:r>
              <a:rPr lang="zh-CN" altLang="en-US" sz="1400">
                <a:ea typeface="+mn-lt"/>
                <a:cs typeface="+mn-lt"/>
              </a:rPr>
              <a:t> </a:t>
            </a:r>
            <a:r>
              <a:rPr lang="en-US" altLang="zh-CN" sz="1400">
                <a:ea typeface="+mn-lt"/>
                <a:cs typeface="+mn-lt"/>
              </a:rPr>
              <a:t>the</a:t>
            </a:r>
            <a:r>
              <a:rPr lang="zh-CN" altLang="en-US" sz="1400">
                <a:ea typeface="+mn-lt"/>
                <a:cs typeface="+mn-lt"/>
              </a:rPr>
              <a:t> </a:t>
            </a:r>
            <a:r>
              <a:rPr lang="en-US" altLang="zh-CN" sz="1400">
                <a:ea typeface="+mn-lt"/>
                <a:cs typeface="+mn-lt"/>
              </a:rPr>
              <a:t>sector.</a:t>
            </a:r>
            <a:endParaRPr lang="zh-CN" altLang="en-US">
              <a:ea typeface="+mn-lt"/>
              <a:cs typeface="+mn-lt"/>
            </a:endParaRPr>
          </a:p>
        </p:txBody>
      </p:sp>
      <p:pic>
        <p:nvPicPr>
          <p:cNvPr id="7" name="图片 6" descr="图表&#10;&#10;AI 生成的内容可能不正确。">
            <a:extLst>
              <a:ext uri="{FF2B5EF4-FFF2-40B4-BE49-F238E27FC236}">
                <a16:creationId xmlns:a16="http://schemas.microsoft.com/office/drawing/2014/main" id="{4371E97B-2606-93A5-CEA9-2A81E0ECC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74" y="844438"/>
            <a:ext cx="10532645" cy="468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79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5B2B5-4639-AE08-2A83-6B5F9F83A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68" y="-238324"/>
            <a:ext cx="9953231" cy="16434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latin typeface="+mj-lt"/>
                <a:ea typeface="+mj-ea"/>
                <a:cs typeface="+mj-cs"/>
              </a:rPr>
              <a:t>Valuation Analysis: </a:t>
            </a:r>
            <a:r>
              <a:rPr lang="en-US" sz="4000" dirty="0"/>
              <a:t>Compared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dirty="0"/>
              <a:t>to the 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Market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0714A66-33C3-53E7-A22B-0762E0A1607F}"/>
              </a:ext>
            </a:extLst>
          </p:cNvPr>
          <p:cNvSpPr txBox="1"/>
          <p:nvPr/>
        </p:nvSpPr>
        <p:spPr>
          <a:xfrm>
            <a:off x="639349" y="1611983"/>
            <a:ext cx="3455821" cy="344783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600">
                <a:ea typeface="+mn-lt"/>
                <a:cs typeface="+mn-lt"/>
              </a:rPr>
              <a:t>With its defensive character </a:t>
            </a:r>
            <a:r>
              <a:rPr lang="en-US" sz="1600" dirty="0">
                <a:ea typeface="+mn-lt"/>
                <a:cs typeface="+mn-lt"/>
              </a:rPr>
              <a:t>and consistent cash flows, the sector is often </a:t>
            </a:r>
            <a:r>
              <a:rPr lang="en-US" sz="1600">
                <a:ea typeface="+mn-lt"/>
                <a:cs typeface="+mn-lt"/>
              </a:rPr>
              <a:t>underperformed than</a:t>
            </a:r>
            <a:r>
              <a:rPr lang="en-US" sz="1600" dirty="0">
                <a:ea typeface="+mn-lt"/>
                <a:cs typeface="+mn-lt"/>
              </a:rPr>
              <a:t> the S&amp;P 500.</a:t>
            </a:r>
            <a:endParaRPr lang="zh-CN" sz="1600" dirty="0">
              <a:ea typeface="+mn-lt"/>
              <a:cs typeface="+mn-lt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a typeface="+mn-lt"/>
                <a:cs typeface="+mn-lt"/>
              </a:rPr>
              <a:t> While market valuations fluctuate with economic cycles, </a:t>
            </a:r>
            <a:r>
              <a:rPr lang="en-US" sz="1600" b="1" dirty="0">
                <a:ea typeface="+mn-lt"/>
                <a:cs typeface="+mn-lt"/>
              </a:rPr>
              <a:t>Consumer Staples is more stable</a:t>
            </a:r>
            <a:r>
              <a:rPr lang="en-US" sz="1600" dirty="0">
                <a:ea typeface="+mn-lt"/>
                <a:cs typeface="+mn-lt"/>
              </a:rPr>
              <a:t> and provides downside protection.</a:t>
            </a:r>
            <a:endParaRPr lang="en-US" sz="1600" dirty="0"/>
          </a:p>
          <a:p>
            <a:pPr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+mn-lt"/>
                <a:cs typeface="+mn-lt"/>
              </a:rPr>
              <a:t> Going forward, </a:t>
            </a:r>
            <a:r>
              <a:rPr lang="en-US" sz="1600" b="1" dirty="0">
                <a:ea typeface="+mn-lt"/>
                <a:cs typeface="+mn-lt"/>
              </a:rPr>
              <a:t>values are projected to remain stable</a:t>
            </a:r>
            <a:r>
              <a:rPr lang="en-US" sz="1600" dirty="0">
                <a:ea typeface="+mn-lt"/>
                <a:cs typeface="+mn-lt"/>
              </a:rPr>
              <a:t> or somewhat lower as investors shift their focus to growth industries.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2000"/>
          </a:p>
        </p:txBody>
      </p:sp>
      <p:pic>
        <p:nvPicPr>
          <p:cNvPr id="5" name="图片 4" descr="图表&#10;&#10;AI 生成的内容可能不正确。">
            <a:extLst>
              <a:ext uri="{FF2B5EF4-FFF2-40B4-BE49-F238E27FC236}">
                <a16:creationId xmlns:a16="http://schemas.microsoft.com/office/drawing/2014/main" id="{14B040F3-05A3-074E-7F67-1F62E07FE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94" y="1815286"/>
            <a:ext cx="7961610" cy="440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65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5B2B5-4639-AE08-2A83-6B5F9F83A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89" y="-19489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latin typeface="Aptos Display"/>
                <a:cs typeface="Arial"/>
              </a:rPr>
              <a:t>Valuation</a:t>
            </a:r>
            <a:r>
              <a:rPr lang="en-US" sz="4000">
                <a:latin typeface="Arial"/>
                <a:cs typeface="Arial"/>
              </a:rPr>
              <a:t> Analysis- Absolute</a:t>
            </a:r>
            <a:endParaRPr lang="en-US" sz="400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FAAA677-F364-D0D9-E662-EDA3BB2B24A4}"/>
              </a:ext>
            </a:extLst>
          </p:cNvPr>
          <p:cNvSpPr/>
          <p:nvPr/>
        </p:nvSpPr>
        <p:spPr>
          <a:xfrm>
            <a:off x="1842656" y="5552063"/>
            <a:ext cx="8326437" cy="116449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zh-CN" sz="1600">
                <a:ea typeface="+mn-lt"/>
                <a:cs typeface="+mn-lt"/>
              </a:rPr>
              <a:t>Consumer Staples valuations are slightly higher than historical averages.</a:t>
            </a:r>
            <a:endParaRPr lang="zh-CN" altLang="en-US" sz="16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sz="1600">
                <a:ea typeface="+mn-lt"/>
                <a:cs typeface="+mn-lt"/>
              </a:rPr>
              <a:t>While P/E and P/S remain stable, P/B and P/CF are relatively high, indicating that investors value the se</a:t>
            </a:r>
            <a:r>
              <a:rPr lang="en-US" altLang="zh-CN" sz="1600">
                <a:ea typeface="+mn-lt"/>
                <a:cs typeface="+mn-lt"/>
              </a:rPr>
              <a:t>c</a:t>
            </a:r>
            <a:r>
              <a:rPr lang="zh-CN" sz="1600">
                <a:ea typeface="+mn-lt"/>
                <a:cs typeface="+mn-lt"/>
              </a:rPr>
              <a:t>tor's consistent cash flows and defensive profitability in unpr</a:t>
            </a:r>
            <a:r>
              <a:rPr lang="en-US" altLang="zh-CN" sz="1600">
                <a:ea typeface="+mn-lt"/>
                <a:cs typeface="+mn-lt"/>
              </a:rPr>
              <a:t>edictab</a:t>
            </a:r>
            <a:r>
              <a:rPr lang="zh-CN" sz="1600">
                <a:ea typeface="+mn-lt"/>
                <a:cs typeface="+mn-lt"/>
              </a:rPr>
              <a:t>l</a:t>
            </a:r>
            <a:r>
              <a:rPr lang="en-US" altLang="zh-CN" sz="1600">
                <a:ea typeface="+mn-lt"/>
                <a:cs typeface="+mn-lt"/>
              </a:rPr>
              <a:t>e</a:t>
            </a:r>
            <a:r>
              <a:rPr lang="zh-CN" altLang="en-US" sz="1600" dirty="0">
                <a:ea typeface="+mn-lt"/>
                <a:cs typeface="+mn-lt"/>
              </a:rPr>
              <a:t> </a:t>
            </a:r>
            <a:r>
              <a:rPr lang="en-US" altLang="zh-CN" sz="1600">
                <a:ea typeface="+mn-lt"/>
                <a:cs typeface="+mn-lt"/>
              </a:rPr>
              <a:t>environments.</a:t>
            </a:r>
            <a:endParaRPr lang="zh-CN" altLang="en-US" sz="1600">
              <a:ea typeface="+mn-lt"/>
              <a:cs typeface="+mn-lt"/>
            </a:endParaRPr>
          </a:p>
        </p:txBody>
      </p:sp>
      <p:pic>
        <p:nvPicPr>
          <p:cNvPr id="4" name="图片 3" descr="图表&#10;&#10;AI 生成的内容可能不正确。">
            <a:extLst>
              <a:ext uri="{FF2B5EF4-FFF2-40B4-BE49-F238E27FC236}">
                <a16:creationId xmlns:a16="http://schemas.microsoft.com/office/drawing/2014/main" id="{97A94D96-10E7-699C-4F88-62D260584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57" y="739200"/>
            <a:ext cx="10811040" cy="459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10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5B2B5-4639-AE08-2A83-6B5F9F83A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30834" y="8"/>
            <a:ext cx="10175631" cy="1111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Valuation Analysis- Relative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99C6F7F0-539A-FE1B-D41C-DA5C40A44971}"/>
              </a:ext>
            </a:extLst>
          </p:cNvPr>
          <p:cNvSpPr/>
          <p:nvPr/>
        </p:nvSpPr>
        <p:spPr>
          <a:xfrm>
            <a:off x="1008184" y="872341"/>
            <a:ext cx="10175630" cy="7679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>
                <a:solidFill>
                  <a:srgbClr val="FFFFFF"/>
                </a:solidFill>
                <a:ea typeface="+mn-lt"/>
                <a:cs typeface="+mn-lt"/>
              </a:rPr>
              <a:t>The Consumer Staples sector has a </a:t>
            </a:r>
            <a:r>
              <a:rPr lang="en-US" sz="1900" b="1">
                <a:solidFill>
                  <a:srgbClr val="FFFFFF"/>
                </a:solidFill>
                <a:ea typeface="+mn-lt"/>
                <a:cs typeface="+mn-lt"/>
              </a:rPr>
              <a:t>lower valuation</a:t>
            </a:r>
            <a:r>
              <a:rPr lang="en-US" sz="1900">
                <a:solidFill>
                  <a:srgbClr val="FFFFFF"/>
                </a:solidFill>
                <a:ea typeface="+mn-lt"/>
                <a:cs typeface="+mn-lt"/>
              </a:rPr>
              <a:t> than the broader market.</a:t>
            </a:r>
            <a:endParaRPr lang="en-US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>
                <a:solidFill>
                  <a:srgbClr val="FFFFFF"/>
                </a:solidFill>
                <a:ea typeface="+mn-lt"/>
                <a:cs typeface="+mn-lt"/>
              </a:rPr>
              <a:t>Its P/E, P/B, P/S, and P/CF ratios are al</a:t>
            </a:r>
            <a:r>
              <a:rPr lang="en-US" sz="1900" b="1">
                <a:solidFill>
                  <a:srgbClr val="FFFFFF"/>
                </a:solidFill>
                <a:ea typeface="+mn-lt"/>
                <a:cs typeface="+mn-lt"/>
              </a:rPr>
              <a:t>l lower than the S&amp;P 500 average</a:t>
            </a:r>
            <a:r>
              <a:rPr lang="en-US" sz="1900">
                <a:solidFill>
                  <a:srgbClr val="FFFFFF"/>
                </a:solidFill>
                <a:ea typeface="+mn-lt"/>
                <a:cs typeface="+mn-lt"/>
              </a:rPr>
              <a:t>, indicating that the sector is </a:t>
            </a:r>
            <a:r>
              <a:rPr lang="en-US" sz="1900" b="1">
                <a:solidFill>
                  <a:srgbClr val="FFFFFF"/>
                </a:solidFill>
                <a:ea typeface="+mn-lt"/>
                <a:cs typeface="+mn-lt"/>
              </a:rPr>
              <a:t>undervalued</a:t>
            </a:r>
            <a:r>
              <a:rPr lang="en-US" sz="1900">
                <a:solidFill>
                  <a:srgbClr val="FFFFFF"/>
                </a:solidFill>
                <a:ea typeface="+mn-lt"/>
                <a:cs typeface="+mn-lt"/>
              </a:rPr>
              <a:t> and may have defensive upside potential if market volatility rises.</a:t>
            </a:r>
            <a:endParaRPr lang="en-US">
              <a:solidFill>
                <a:srgbClr val="FFFFFF"/>
              </a:solidFill>
              <a:ea typeface="+mn-lt"/>
              <a:cs typeface="+mn-lt"/>
            </a:endParaRPr>
          </a:p>
        </p:txBody>
      </p:sp>
      <p:pic>
        <p:nvPicPr>
          <p:cNvPr id="3" name="图片 2" descr="图表&#10;&#10;AI 生成的内容可能不正确。">
            <a:extLst>
              <a:ext uri="{FF2B5EF4-FFF2-40B4-BE49-F238E27FC236}">
                <a16:creationId xmlns:a16="http://schemas.microsoft.com/office/drawing/2014/main" id="{9A568C2C-F24F-AE6D-FACD-E93EEB3DB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72" y="1790041"/>
            <a:ext cx="11057090" cy="469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35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表, 直方图&#10;&#10;AI 生成的内容可能不正确。">
            <a:extLst>
              <a:ext uri="{FF2B5EF4-FFF2-40B4-BE49-F238E27FC236}">
                <a16:creationId xmlns:a16="http://schemas.microsoft.com/office/drawing/2014/main" id="{ACF2CEFF-BFBC-DA82-01EA-BAC4E2CC5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105" y="882451"/>
            <a:ext cx="9605211" cy="403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5B2B5-4639-AE08-2A83-6B5F9F83A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308" y="216982"/>
            <a:ext cx="8722532" cy="668216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ptos Display"/>
                <a:cs typeface="Arial"/>
              </a:rPr>
              <a:t>Valuation Analysis- Technical Analysis</a:t>
            </a:r>
            <a:endParaRPr lang="en-US">
              <a:latin typeface="Aptos Display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215017F4-412E-EF26-A33C-7CBFD6AB382C}"/>
              </a:ext>
            </a:extLst>
          </p:cNvPr>
          <p:cNvSpPr/>
          <p:nvPr/>
        </p:nvSpPr>
        <p:spPr>
          <a:xfrm>
            <a:off x="1416673" y="2779706"/>
            <a:ext cx="1277054" cy="3739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CN" altLang="en-US" sz="1400">
                <a:ea typeface="DengXian"/>
                <a:cs typeface="Calibri"/>
              </a:rPr>
              <a:t>Golden Cross</a:t>
            </a:r>
            <a:endParaRPr lang="zh-CN" sz="1800"/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D8A78F9C-2873-EEB9-1207-C7D66E4880BC}"/>
              </a:ext>
            </a:extLst>
          </p:cNvPr>
          <p:cNvSpPr/>
          <p:nvPr/>
        </p:nvSpPr>
        <p:spPr>
          <a:xfrm rot="18720000">
            <a:off x="2696662" y="2401086"/>
            <a:ext cx="712611" cy="5009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EF863383-5932-BD3F-8C1E-9D60C0B9D674}"/>
              </a:ext>
            </a:extLst>
          </p:cNvPr>
          <p:cNvSpPr/>
          <p:nvPr/>
        </p:nvSpPr>
        <p:spPr>
          <a:xfrm>
            <a:off x="2693433" y="5159063"/>
            <a:ext cx="7856656" cy="13620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The MACD indicator has also shifted upward, indicating the rising momentum.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The 880-900 area provides short-term support, while around 920 may serve as the next resistance zone.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The previous uptrend</a:t>
            </a:r>
            <a:r>
              <a:rPr lang="en-US" sz="1400" b="1">
                <a:ea typeface="+mn-lt"/>
                <a:cs typeface="+mn-lt"/>
              </a:rPr>
              <a:t> is weakening</a:t>
            </a:r>
            <a:r>
              <a:rPr lang="en-US" sz="1400">
                <a:ea typeface="+mn-lt"/>
                <a:cs typeface="+mn-lt"/>
              </a:rPr>
              <a:t>. The market may </a:t>
            </a:r>
            <a:r>
              <a:rPr lang="en-US" sz="1400" b="1">
                <a:ea typeface="+mn-lt"/>
                <a:cs typeface="+mn-lt"/>
              </a:rPr>
              <a:t>enter a consolidation phase</a:t>
            </a:r>
            <a:r>
              <a:rPr lang="en-US" sz="1400">
                <a:ea typeface="+mn-lt"/>
                <a:cs typeface="+mn-lt"/>
              </a:rPr>
              <a:t> or even a </a:t>
            </a:r>
            <a:r>
              <a:rPr lang="en-US" sz="1400" b="1">
                <a:ea typeface="+mn-lt"/>
                <a:cs typeface="+mn-lt"/>
              </a:rPr>
              <a:t>mild correction</a:t>
            </a:r>
            <a:r>
              <a:rPr lang="en-US" sz="1400">
                <a:ea typeface="+mn-lt"/>
                <a:cs typeface="+mn-lt"/>
              </a:rPr>
              <a:t> rather than steady gains</a:t>
            </a:r>
            <a:endParaRPr 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BBDEFC17-7062-8025-1801-E6B89C31DC02}"/>
              </a:ext>
            </a:extLst>
          </p:cNvPr>
          <p:cNvSpPr/>
          <p:nvPr/>
        </p:nvSpPr>
        <p:spPr>
          <a:xfrm>
            <a:off x="9826382" y="2218595"/>
            <a:ext cx="1277054" cy="3739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CN" altLang="en-US" sz="1400">
                <a:ea typeface="DengXian"/>
                <a:cs typeface="Calibri"/>
              </a:rPr>
              <a:t>Golden Cross End</a:t>
            </a:r>
            <a:endParaRPr lang="zh-CN" sz="1800"/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398FA824-99A1-F61D-D6EC-BD8B4B11ABB6}"/>
              </a:ext>
            </a:extLst>
          </p:cNvPr>
          <p:cNvSpPr/>
          <p:nvPr/>
        </p:nvSpPr>
        <p:spPr>
          <a:xfrm rot="16920000">
            <a:off x="10697661" y="1500540"/>
            <a:ext cx="712611" cy="5009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403217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9C8A2-AA31-BD75-C63C-4F84E8B4D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Recommendations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A2070-AE2A-9D80-6A95-B21EB8354D39}"/>
              </a:ext>
            </a:extLst>
          </p:cNvPr>
          <p:cNvSpPr txBox="1"/>
          <p:nvPr/>
        </p:nvSpPr>
        <p:spPr>
          <a:xfrm>
            <a:off x="377935" y="3103941"/>
            <a:ext cx="5716086" cy="37572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>
              <a:buFont typeface="Arial"/>
              <a:buNone/>
            </a:pPr>
            <a:r>
              <a:rPr lang="en-US" b="1"/>
              <a:t>Positives</a:t>
            </a:r>
            <a:r>
              <a:rPr lang="en-US" sz="1800" b="1"/>
              <a:t>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Defensive characteristics provide protection in volatile or risk-off markets.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Income stability through dividend yields.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Exposure to essential consumer goods support steady returns.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Specific essentials holdings like Walmart and Kroger provide strong retail positions in staples.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F16CCF-C772-462B-34B7-582991B17A29}"/>
              </a:ext>
            </a:extLst>
          </p:cNvPr>
          <p:cNvSpPr txBox="1"/>
          <p:nvPr/>
        </p:nvSpPr>
        <p:spPr>
          <a:xfrm>
            <a:off x="6174665" y="2993823"/>
            <a:ext cx="6015371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>
              <a:buFont typeface="Arial"/>
              <a:buNone/>
            </a:pPr>
            <a:r>
              <a:rPr lang="en-US" sz="1800" b="1"/>
              <a:t>Risks:</a:t>
            </a:r>
            <a:endParaRPr lang="en-US" sz="18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Underperformance in bull markets where tech and growth stocks lead.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Inflation and cost pressures may hurt margins and earnings.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Slow earnings growth may drag on relative portfolio performance.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Overweight might limit growth during economic expansions.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EB9CE1-D71F-6B56-A083-679CB911AC3D}"/>
              </a:ext>
            </a:extLst>
          </p:cNvPr>
          <p:cNvSpPr txBox="1"/>
          <p:nvPr/>
        </p:nvSpPr>
        <p:spPr>
          <a:xfrm>
            <a:off x="5668210" y="1564105"/>
            <a:ext cx="6379720" cy="1298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b="1"/>
              <a:t>Conclusion: </a:t>
            </a:r>
            <a:r>
              <a:rPr lang="en-US"/>
              <a:t>Given relative sector underperformance against the broader market of the S&amp;P500, right now it is best to keep an underweighting in the consumer staples sector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8C8650-2134-A7A8-47E6-247D984E2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841184"/>
              </p:ext>
            </p:extLst>
          </p:nvPr>
        </p:nvGraphicFramePr>
        <p:xfrm>
          <a:off x="946027" y="1686387"/>
          <a:ext cx="4207766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119">
                  <a:extLst>
                    <a:ext uri="{9D8B030D-6E8A-4147-A177-3AD203B41FA5}">
                      <a16:colId xmlns:a16="http://schemas.microsoft.com/office/drawing/2014/main" val="2271460045"/>
                    </a:ext>
                  </a:extLst>
                </a:gridCol>
                <a:gridCol w="1755394">
                  <a:extLst>
                    <a:ext uri="{9D8B030D-6E8A-4147-A177-3AD203B41FA5}">
                      <a16:colId xmlns:a16="http://schemas.microsoft.com/office/drawing/2014/main" val="1937578393"/>
                    </a:ext>
                  </a:extLst>
                </a:gridCol>
                <a:gridCol w="1119253">
                  <a:extLst>
                    <a:ext uri="{9D8B030D-6E8A-4147-A177-3AD203B41FA5}">
                      <a16:colId xmlns:a16="http://schemas.microsoft.com/office/drawing/2014/main" val="3373613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SIM Weight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S&amp;P 500 Weight from SIM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+/-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4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7.14%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4.85%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-1.12%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343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2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CA7C3-C948-CDA3-DB16-6C82EB05D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FBD93-87FA-ECB7-FF51-E95A2407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Industry Over/Under Recommendations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FF2073-52B0-109C-D6C2-11BDB82CD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192907"/>
              </p:ext>
            </p:extLst>
          </p:nvPr>
        </p:nvGraphicFramePr>
        <p:xfrm>
          <a:off x="837170" y="1713601"/>
          <a:ext cx="4207766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119">
                  <a:extLst>
                    <a:ext uri="{9D8B030D-6E8A-4147-A177-3AD203B41FA5}">
                      <a16:colId xmlns:a16="http://schemas.microsoft.com/office/drawing/2014/main" val="2271460045"/>
                    </a:ext>
                  </a:extLst>
                </a:gridCol>
                <a:gridCol w="1755394">
                  <a:extLst>
                    <a:ext uri="{9D8B030D-6E8A-4147-A177-3AD203B41FA5}">
                      <a16:colId xmlns:a16="http://schemas.microsoft.com/office/drawing/2014/main" val="1937578393"/>
                    </a:ext>
                  </a:extLst>
                </a:gridCol>
                <a:gridCol w="1119253">
                  <a:extLst>
                    <a:ext uri="{9D8B030D-6E8A-4147-A177-3AD203B41FA5}">
                      <a16:colId xmlns:a16="http://schemas.microsoft.com/office/drawing/2014/main" val="3373613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SIM Weight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S&amp;P 500 Weight from SIM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+/-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4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7.14%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4.85%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-1.12%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34313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DCD6CA2-990D-9A2F-57B3-0878BE6B061B}"/>
              </a:ext>
            </a:extLst>
          </p:cNvPr>
          <p:cNvSpPr txBox="1"/>
          <p:nvPr/>
        </p:nvSpPr>
        <p:spPr>
          <a:xfrm>
            <a:off x="456492" y="3127508"/>
            <a:ext cx="5433282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>
              <a:lnSpc>
                <a:spcPct val="200000"/>
              </a:lnSpc>
              <a:buFont typeface="Arial"/>
              <a:buNone/>
            </a:pPr>
            <a:r>
              <a:rPr lang="en-US" b="1"/>
              <a:t>Overweight</a:t>
            </a:r>
            <a:r>
              <a:rPr lang="en-US" sz="1800" b="1"/>
              <a:t>: </a:t>
            </a:r>
            <a:endParaRPr lang="en-US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/>
              <a:t>Food and essentials retailing (Walmart, Kroger) due to strong market position and stable demand.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/>
              <a:t>Select staples producers with pricing power and strong cash flow such as branded alcohol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AF3179-04B0-996C-7135-B142CBF74860}"/>
              </a:ext>
            </a:extLst>
          </p:cNvPr>
          <p:cNvSpPr txBox="1"/>
          <p:nvPr/>
        </p:nvSpPr>
        <p:spPr>
          <a:xfrm>
            <a:off x="5891861" y="3268772"/>
            <a:ext cx="6015371" cy="36933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>
              <a:buFont typeface="Arial"/>
              <a:buNone/>
            </a:pPr>
            <a:r>
              <a:rPr lang="en-US" b="1"/>
              <a:t>Underweight:</a:t>
            </a:r>
            <a:endParaRPr lang="en-US" sz="1800" b="1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/>
              <a:t>Tobacco stocks given regulatory and structural challenges.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/>
              <a:t>Household products and personal care where margin pressures are pronounced and consumer preferences shift rapidly.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07E98-25EC-2D25-DC9D-9E55416E6936}"/>
              </a:ext>
            </a:extLst>
          </p:cNvPr>
          <p:cNvSpPr txBox="1"/>
          <p:nvPr/>
        </p:nvSpPr>
        <p:spPr>
          <a:xfrm>
            <a:off x="5709031" y="1720587"/>
            <a:ext cx="6379720" cy="1298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b="1"/>
              <a:t>Conclusion: </a:t>
            </a:r>
            <a:r>
              <a:rPr lang="en-US"/>
              <a:t>Given relative sector underperformance against the broader market of the S&amp;P500, right now it is best to keep an underweighting in the consumer staples sector </a:t>
            </a:r>
          </a:p>
        </p:txBody>
      </p:sp>
    </p:spTree>
    <p:extLst>
      <p:ext uri="{BB962C8B-B14F-4D97-AF65-F5344CB8AC3E}">
        <p14:creationId xmlns:p14="http://schemas.microsoft.com/office/powerpoint/2010/main" val="157581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2E1F1-DAB2-65F0-A308-D52E98EB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BC6F3-4191-A3A6-8B2A-22060720C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849" y="1443124"/>
            <a:ext cx="8673144" cy="21121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/>
              <a:t>Number in S&amp;P 500: </a:t>
            </a:r>
            <a:r>
              <a:rPr lang="en-US" sz="1800" b="1"/>
              <a:t>37</a:t>
            </a:r>
          </a:p>
          <a:p>
            <a:pPr marL="0" indent="0">
              <a:buNone/>
            </a:pPr>
            <a:r>
              <a:rPr lang="en-US" sz="1800"/>
              <a:t>Total Market Cap: </a:t>
            </a:r>
            <a:r>
              <a:rPr lang="en-US" sz="1800" b="1"/>
              <a:t>$3.3T</a:t>
            </a:r>
          </a:p>
          <a:p>
            <a:pPr marL="0" indent="0">
              <a:buNone/>
            </a:pPr>
            <a:r>
              <a:rPr lang="en-US" sz="1800"/>
              <a:t>Percent of S&amp;P 500:</a:t>
            </a:r>
            <a:r>
              <a:rPr lang="en-US" sz="1800" b="1"/>
              <a:t> 4.98%</a:t>
            </a:r>
          </a:p>
          <a:p>
            <a:pPr marL="0" indent="0">
              <a:buNone/>
            </a:pPr>
            <a:r>
              <a:rPr lang="en-US" sz="1800"/>
              <a:t>Average Market Cap: </a:t>
            </a:r>
            <a:r>
              <a:rPr lang="en-US" sz="1800" b="1"/>
              <a:t>$89.61B</a:t>
            </a:r>
          </a:p>
          <a:p>
            <a:pPr marL="0" indent="0">
              <a:buNone/>
            </a:pPr>
            <a:r>
              <a:rPr lang="en-US" sz="1800"/>
              <a:t>Average Dividend: </a:t>
            </a:r>
            <a:r>
              <a:rPr lang="en-US" sz="1800" b="1"/>
              <a:t>3.53%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E2F65B-3CED-6BC4-649D-4216AE52270B}"/>
              </a:ext>
            </a:extLst>
          </p:cNvPr>
          <p:cNvSpPr txBox="1"/>
          <p:nvPr/>
        </p:nvSpPr>
        <p:spPr>
          <a:xfrm>
            <a:off x="9945437" y="6461730"/>
            <a:ext cx="1866900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/>
              <a:t> Source: Bloomberg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383708-EA66-FF4A-A575-C688F4469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4397" y="1978408"/>
            <a:ext cx="1447800" cy="1447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A02F0D-43F0-3656-7512-0B1CC558EAF5}"/>
              </a:ext>
            </a:extLst>
          </p:cNvPr>
          <p:cNvSpPr/>
          <p:nvPr/>
        </p:nvSpPr>
        <p:spPr>
          <a:xfrm>
            <a:off x="904025" y="4182979"/>
            <a:ext cx="2620224" cy="213092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sz="1800" b="1">
                <a:solidFill>
                  <a:srgbClr val="215E99"/>
                </a:solidFill>
              </a:rPr>
              <a:t>Beverage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15E99"/>
                </a:solidFill>
              </a:rPr>
              <a:t>Pepsi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215E99"/>
                </a:solidFill>
              </a:rPr>
              <a:t>Coca-Cola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15E99"/>
                </a:solidFill>
              </a:rPr>
              <a:t>Brown Forman</a:t>
            </a:r>
            <a:endParaRPr lang="en-US" sz="1800">
              <a:solidFill>
                <a:srgbClr val="215E99"/>
              </a:solidFill>
            </a:endParaRPr>
          </a:p>
          <a:p>
            <a:pPr marL="171450" indent="-171450">
              <a:buFont typeface="Arial,Sans-Serif" panose="020B0604020202020204" pitchFamily="34" charset="0"/>
              <a:buChar char="•"/>
            </a:pPr>
            <a:r>
              <a:rPr lang="en-US">
                <a:solidFill>
                  <a:srgbClr val="215E99"/>
                </a:solidFill>
              </a:rPr>
              <a:t>Constellation Brands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35136D-2A08-C2DA-7312-B61B874D73D6}"/>
              </a:ext>
            </a:extLst>
          </p:cNvPr>
          <p:cNvSpPr/>
          <p:nvPr/>
        </p:nvSpPr>
        <p:spPr>
          <a:xfrm>
            <a:off x="3759848" y="4176295"/>
            <a:ext cx="2183731" cy="212424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sz="1800" b="1">
                <a:solidFill>
                  <a:srgbClr val="215E99"/>
                </a:solidFill>
              </a:rPr>
              <a:t>Food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215E99"/>
                </a:solidFill>
              </a:rPr>
              <a:t>Tyson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215E99"/>
                </a:solidFill>
              </a:rPr>
              <a:t>Hershey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15E99"/>
                </a:solidFill>
              </a:rPr>
              <a:t>Smucker's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215E99"/>
                </a:solidFill>
              </a:rPr>
              <a:t>General Mills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AC34B5-11B8-E0E4-8DFC-2D97C47F7D41}"/>
              </a:ext>
            </a:extLst>
          </p:cNvPr>
          <p:cNvSpPr/>
          <p:nvPr/>
        </p:nvSpPr>
        <p:spPr>
          <a:xfrm>
            <a:off x="6092282" y="4182979"/>
            <a:ext cx="2290678" cy="214429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sz="1800" b="1">
                <a:solidFill>
                  <a:srgbClr val="215E99"/>
                </a:solidFill>
              </a:rPr>
              <a:t>Household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215E99"/>
                </a:solidFill>
              </a:rPr>
              <a:t>P&amp;G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15E99"/>
                </a:solidFill>
              </a:rPr>
              <a:t>Target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15E99"/>
                </a:solidFill>
              </a:rPr>
              <a:t>Kroger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215E99"/>
                </a:solidFill>
              </a:rPr>
              <a:t>Dollar Tree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C9B977-BD1A-384D-9915-6D24CBFCBEB9}"/>
              </a:ext>
            </a:extLst>
          </p:cNvPr>
          <p:cNvSpPr/>
          <p:nvPr/>
        </p:nvSpPr>
        <p:spPr>
          <a:xfrm>
            <a:off x="8484876" y="4169611"/>
            <a:ext cx="2390941" cy="215097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sz="1800" b="1">
                <a:solidFill>
                  <a:srgbClr val="215E99"/>
                </a:solidFill>
              </a:rPr>
              <a:t>Personal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15E99"/>
                </a:solidFill>
              </a:rPr>
              <a:t>Altria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>
                <a:solidFill>
                  <a:srgbClr val="215E99"/>
                </a:solidFill>
                <a:ea typeface="+mn-lt"/>
                <a:cs typeface="+mn-lt"/>
              </a:rPr>
              <a:t>Kenvue</a:t>
            </a:r>
            <a:endParaRPr lang="en-US" err="1">
              <a:solidFill>
                <a:srgbClr val="215E9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15E99"/>
                </a:solidFill>
              </a:rPr>
              <a:t>Phillip Morris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215E99"/>
                </a:solidFill>
              </a:rPr>
              <a:t>Estee Lauder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4254B19-16A2-7A40-0FBB-5ECAC3149D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67" b="27037"/>
          <a:stretch/>
        </p:blipFill>
        <p:spPr>
          <a:xfrm>
            <a:off x="9656681" y="823392"/>
            <a:ext cx="1502255" cy="660714"/>
          </a:xfrm>
          <a:prstGeom prst="rect">
            <a:avLst/>
          </a:prstGeom>
        </p:spPr>
      </p:pic>
      <p:pic>
        <p:nvPicPr>
          <p:cNvPr id="4" name="Picture 3" descr="Jack Daniel's Old No.7 Whiskey double magnum bottle 3.0l | worldwidespirits">
            <a:extLst>
              <a:ext uri="{FF2B5EF4-FFF2-40B4-BE49-F238E27FC236}">
                <a16:creationId xmlns:a16="http://schemas.microsoft.com/office/drawing/2014/main" id="{F4AFDEA2-08D4-4728-5A89-BAEB3A6A8F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579" b="-915"/>
          <a:stretch>
            <a:fillRect/>
          </a:stretch>
        </p:blipFill>
        <p:spPr>
          <a:xfrm>
            <a:off x="7504382" y="696494"/>
            <a:ext cx="1467967" cy="2843835"/>
          </a:xfrm>
          <a:prstGeom prst="rect">
            <a:avLst/>
          </a:prstGeom>
        </p:spPr>
      </p:pic>
      <p:pic>
        <p:nvPicPr>
          <p:cNvPr id="7" name="Picture 6" descr="Philip Morris International (@InsidePMI ...">
            <a:extLst>
              <a:ext uri="{FF2B5EF4-FFF2-40B4-BE49-F238E27FC236}">
                <a16:creationId xmlns:a16="http://schemas.microsoft.com/office/drawing/2014/main" id="{8AAC7EEB-9802-3100-3EA0-03DF0AEE28A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2" t="2790" r="6230" b="6664"/>
          <a:stretch>
            <a:fillRect/>
          </a:stretch>
        </p:blipFill>
        <p:spPr>
          <a:xfrm>
            <a:off x="4710280" y="184756"/>
            <a:ext cx="2002922" cy="1940521"/>
          </a:xfrm>
          <a:prstGeom prst="rect">
            <a:avLst/>
          </a:prstGeom>
        </p:spPr>
      </p:pic>
      <p:pic>
        <p:nvPicPr>
          <p:cNvPr id="8" name="Picture 7" descr="Kroger | Logopedia | Fandom">
            <a:extLst>
              <a:ext uri="{FF2B5EF4-FFF2-40B4-BE49-F238E27FC236}">
                <a16:creationId xmlns:a16="http://schemas.microsoft.com/office/drawing/2014/main" id="{F2F45937-10E2-3477-B138-108814064C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438" y="1976438"/>
            <a:ext cx="1842336" cy="184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5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7167F-4FDB-43B6-2160-87AC5B533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Year-to-Date performance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1A20022C-07C1-23E8-A397-06265AC54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979" y="1714513"/>
            <a:ext cx="10133534" cy="44625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24DDD7-CD0E-6791-8F5C-50A2CA2FA03E}"/>
              </a:ext>
            </a:extLst>
          </p:cNvPr>
          <p:cNvSpPr txBox="1"/>
          <p:nvPr/>
        </p:nvSpPr>
        <p:spPr>
          <a:xfrm>
            <a:off x="9945437" y="6461730"/>
            <a:ext cx="1866900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/>
              <a:t> Source: Bloomberg</a:t>
            </a:r>
          </a:p>
        </p:txBody>
      </p:sp>
    </p:spTree>
    <p:extLst>
      <p:ext uri="{BB962C8B-B14F-4D97-AF65-F5344CB8AC3E}">
        <p14:creationId xmlns:p14="http://schemas.microsoft.com/office/powerpoint/2010/main" val="117187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ECBCD-2FD6-030A-A15B-8729579B8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46F76-0CFE-5843-0782-8B1A21DBB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Quarter-to-Date performance</a:t>
            </a:r>
          </a:p>
        </p:txBody>
      </p:sp>
      <p:pic>
        <p:nvPicPr>
          <p:cNvPr id="3" name="图片 2" descr="图片包含 图表&#10;&#10;AI 生成的内容可能不正确。">
            <a:extLst>
              <a:ext uri="{FF2B5EF4-FFF2-40B4-BE49-F238E27FC236}">
                <a16:creationId xmlns:a16="http://schemas.microsoft.com/office/drawing/2014/main" id="{FB586D55-82E6-2D9B-DE41-C81450BE3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34" y="1712864"/>
            <a:ext cx="9916039" cy="4405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10CE45-2E1D-EBC7-864A-50EA837AC5EA}"/>
              </a:ext>
            </a:extLst>
          </p:cNvPr>
          <p:cNvSpPr txBox="1"/>
          <p:nvPr/>
        </p:nvSpPr>
        <p:spPr>
          <a:xfrm>
            <a:off x="9945437" y="6461730"/>
            <a:ext cx="1866900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/>
              <a:t> Source: Bloomberg</a:t>
            </a:r>
          </a:p>
        </p:txBody>
      </p:sp>
    </p:spTree>
    <p:extLst>
      <p:ext uri="{BB962C8B-B14F-4D97-AF65-F5344CB8AC3E}">
        <p14:creationId xmlns:p14="http://schemas.microsoft.com/office/powerpoint/2010/main" val="483202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466D1-75F3-B45D-AB77-170A3C491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err="1"/>
              <a:t>Demand</a:t>
            </a:r>
            <a:r>
              <a:rPr lang="ru-RU"/>
              <a:t> Analysis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D5E3D2-89A9-F692-1E7C-77BFD3E75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err="1"/>
              <a:t>Mature</a:t>
            </a:r>
            <a:r>
              <a:rPr lang="ru-RU"/>
              <a:t> </a:t>
            </a:r>
            <a:r>
              <a:rPr lang="ru-RU" err="1"/>
              <a:t>sector</a:t>
            </a:r>
            <a:r>
              <a:rPr lang="ru-RU"/>
              <a:t> </a:t>
            </a:r>
            <a:r>
              <a:rPr lang="ru-RU" err="1"/>
              <a:t>with</a:t>
            </a:r>
            <a:r>
              <a:rPr lang="ru-RU"/>
              <a:t> </a:t>
            </a:r>
            <a:r>
              <a:rPr lang="ru-RU" err="1">
                <a:ea typeface="+mn-lt"/>
                <a:cs typeface="+mn-lt"/>
              </a:rPr>
              <a:t>low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single-digit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organic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growth</a:t>
            </a:r>
          </a:p>
          <a:p>
            <a:r>
              <a:rPr lang="ru-RU" err="1">
                <a:ea typeface="+mn-lt"/>
                <a:cs typeface="+mn-lt"/>
              </a:rPr>
              <a:t>Economy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influence</a:t>
            </a:r>
            <a:r>
              <a:rPr lang="ru-RU">
                <a:ea typeface="+mn-lt"/>
                <a:cs typeface="+mn-lt"/>
              </a:rPr>
              <a:t>: </a:t>
            </a:r>
            <a:endParaRPr lang="en-US">
              <a:ea typeface="+mn-lt"/>
              <a:cs typeface="+mn-lt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ru-RU">
                <a:ea typeface="+mn-lt"/>
                <a:cs typeface="+mn-lt"/>
              </a:rPr>
              <a:t>US: </a:t>
            </a:r>
            <a:r>
              <a:rPr lang="ru-RU" err="1">
                <a:ea typeface="+mn-lt"/>
                <a:cs typeface="+mn-lt"/>
              </a:rPr>
              <a:t>real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wage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growth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inflation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unemployment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ru-RU">
                <a:ea typeface="+mn-lt"/>
                <a:cs typeface="+mn-lt"/>
              </a:rPr>
              <a:t>Foreign: EM </a:t>
            </a:r>
            <a:r>
              <a:rPr lang="ru-RU" err="1">
                <a:ea typeface="+mn-lt"/>
                <a:cs typeface="+mn-lt"/>
              </a:rPr>
              <a:t>growth</a:t>
            </a:r>
            <a:endParaRPr lang="ru-RU"/>
          </a:p>
          <a:p>
            <a:r>
              <a:rPr lang="ru-RU" err="1">
                <a:ea typeface="+mn-lt"/>
                <a:cs typeface="+mn-lt"/>
              </a:rPr>
              <a:t>External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factors</a:t>
            </a:r>
            <a:r>
              <a:rPr lang="ru-RU">
                <a:ea typeface="+mn-lt"/>
                <a:cs typeface="+mn-lt"/>
              </a:rPr>
              <a:t>:</a:t>
            </a:r>
            <a:endParaRPr lang="en-US">
              <a:ea typeface="+mn-lt"/>
              <a:cs typeface="+mn-lt"/>
            </a:endParaRPr>
          </a:p>
          <a:p>
            <a:pPr lvl="1" indent="-285750">
              <a:buFont typeface="Courier New,monospace" panose="020B0604020202020204" pitchFamily="34" charset="0"/>
              <a:buChar char="o"/>
            </a:pPr>
            <a:r>
              <a:rPr lang="ru-RU" err="1"/>
              <a:t>Regulation</a:t>
            </a:r>
            <a:r>
              <a:rPr lang="ru-RU"/>
              <a:t> (</a:t>
            </a:r>
            <a:r>
              <a:rPr lang="ru-RU" err="1"/>
              <a:t>taxes</a:t>
            </a:r>
            <a:r>
              <a:rPr lang="ru-RU"/>
              <a:t>, FDA)</a:t>
            </a:r>
          </a:p>
          <a:p>
            <a:pPr lvl="1" indent="-285750">
              <a:buFont typeface="Courier New,monospace" panose="020B0604020202020204" pitchFamily="34" charset="0"/>
              <a:buChar char="o"/>
            </a:pPr>
            <a:r>
              <a:rPr lang="ru-RU" err="1"/>
              <a:t>Input</a:t>
            </a:r>
            <a:r>
              <a:rPr lang="ru-RU"/>
              <a:t> </a:t>
            </a:r>
            <a:r>
              <a:rPr lang="ru-RU" err="1"/>
              <a:t>Costs</a:t>
            </a:r>
            <a:r>
              <a:rPr lang="ru-RU"/>
              <a:t> (</a:t>
            </a:r>
            <a:r>
              <a:rPr lang="ru-RU" err="1"/>
              <a:t>packaging</a:t>
            </a:r>
            <a:r>
              <a:rPr lang="ru-RU"/>
              <a:t>, </a:t>
            </a:r>
            <a:r>
              <a:rPr lang="ru-RU" err="1"/>
              <a:t>energy</a:t>
            </a:r>
            <a:r>
              <a:rPr lang="ru-RU"/>
              <a:t>)</a:t>
            </a:r>
          </a:p>
          <a:p>
            <a:r>
              <a:rPr lang="ru-RU" err="1"/>
              <a:t>Users</a:t>
            </a:r>
            <a:r>
              <a:rPr lang="ru-RU"/>
              <a:t> </a:t>
            </a:r>
            <a:r>
              <a:rPr lang="ru-RU" err="1"/>
              <a:t>are</a:t>
            </a:r>
            <a:r>
              <a:rPr lang="ru-RU"/>
              <a:t> </a:t>
            </a:r>
            <a:r>
              <a:rPr lang="ru-RU" err="1"/>
              <a:t>everyday</a:t>
            </a:r>
            <a:r>
              <a:rPr lang="ru-RU"/>
              <a:t> </a:t>
            </a:r>
            <a:r>
              <a:rPr lang="ru-RU" err="1"/>
              <a:t>househlolds</a:t>
            </a:r>
          </a:p>
        </p:txBody>
      </p:sp>
      <p:pic>
        <p:nvPicPr>
          <p:cNvPr id="4" name="Рисунок 3" descr="Изображение выглядит как снимок экрана, дизайн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5E0229B-13F3-DB68-908A-BBAE32217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319" y="3448187"/>
            <a:ext cx="5090051" cy="340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55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1BC93-EA15-447E-4BDB-79B57A8F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/>
              <a:t>Profitability and Pricing (Market Dynamics)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A4B2F7A-2A4B-FA38-5739-A1719162E7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37034" y="2198362"/>
            <a:ext cx="4958966" cy="3917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+mj-lt"/>
              </a:rPr>
              <a:t>Stable Demand: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j-lt"/>
              </a:rPr>
              <a:t> Essential goods lead to consistent, inelastic demand even in recessions.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+mj-lt"/>
              </a:rPr>
              <a:t>Supply Factors: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j-lt"/>
              </a:rPr>
              <a:t> Costs tied to commodities and logistics can pressure margins.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+mj-lt"/>
              </a:rPr>
              <a:t>Product Segmentation: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j-lt"/>
              </a:rPr>
              <a:t> Premium and niche brands earn higher margins; value brands compete on volume.</a:t>
            </a:r>
          </a:p>
        </p:txBody>
      </p:sp>
      <p:pic>
        <p:nvPicPr>
          <p:cNvPr id="1026" name="Picture 2" descr="GitHub - samirsaci/product-segmentation ...">
            <a:extLst>
              <a:ext uri="{FF2B5EF4-FFF2-40B4-BE49-F238E27FC236}">
                <a16:creationId xmlns:a16="http://schemas.microsoft.com/office/drawing/2014/main" id="{E91C4E8D-2BE8-CE57-9AFA-B45B22CDC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367" y="2722090"/>
            <a:ext cx="4788505" cy="268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684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B91AE-846F-D3D6-81D3-4F9B73D81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/>
              <a:t>Profitability and Pricing (Industry Structure)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5B116-3E26-B894-A4F7-124E6DF7A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en-US" sz="2000" b="1"/>
              <a:t>Concentration:</a:t>
            </a:r>
            <a:r>
              <a:rPr lang="en-US" sz="2000"/>
              <a:t> Dominated by large global players (P&amp;G, Nestlé, Unilever) with strong scale advantages.</a:t>
            </a:r>
          </a:p>
          <a:p>
            <a:r>
              <a:rPr lang="en-US" sz="2000" b="1"/>
              <a:t>Ease of Entry:</a:t>
            </a:r>
            <a:r>
              <a:rPr lang="en-US" sz="2000"/>
              <a:t> High barriers from branding, distribution, and regulation; e-commerce slightly lowers entry costs.</a:t>
            </a:r>
          </a:p>
          <a:p>
            <a:r>
              <a:rPr lang="en-US" sz="2000" b="1"/>
              <a:t>Customer/Supplier Power:</a:t>
            </a:r>
            <a:r>
              <a:rPr lang="en-US" sz="2000"/>
              <a:t> Retail giants hold strong leverage; suppliers have moderate power.</a:t>
            </a:r>
          </a:p>
          <a:p>
            <a:endParaRPr lang="en-US" sz="2000"/>
          </a:p>
        </p:txBody>
      </p:sp>
      <p:pic>
        <p:nvPicPr>
          <p:cNvPr id="2050" name="Picture 2" descr="Barriers to Entry in Business: Key ...">
            <a:extLst>
              <a:ext uri="{FF2B5EF4-FFF2-40B4-BE49-F238E27FC236}">
                <a16:creationId xmlns:a16="http://schemas.microsoft.com/office/drawing/2014/main" id="{63A5402D-2E3E-A555-1B64-4CDF609D9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367" y="2469605"/>
            <a:ext cx="4788505" cy="318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690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2ED3850-830D-7968-F977-6CECEEB2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anchor="b">
            <a:normAutofit/>
          </a:bodyPr>
          <a:lstStyle/>
          <a:p>
            <a:r>
              <a:rPr lang="en-US" sz="3200"/>
              <a:t>Profitability and Pricing (Competition &amp; Profitability Drivers)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A130443-09D9-AC28-420C-317B7CD06B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76693" y="2533476"/>
            <a:ext cx="4597746" cy="34478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+mj-lt"/>
              </a:rPr>
              <a:t>Competition: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j-lt"/>
              </a:rPr>
              <a:t> Intense brand rivalry and private-label pressure limit pricing power.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+mj-lt"/>
              </a:rPr>
              <a:t>Substitution: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j-lt"/>
              </a:rPr>
              <a:t> Low for essentials but moderate within categories (e.g., soda, flavored water).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+mj-lt"/>
              </a:rPr>
              <a:t>Profitability: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j-lt"/>
              </a:rPr>
              <a:t> High volumes and brand strength drive stable margins; innovation and premiumization boost returns.</a:t>
            </a:r>
          </a:p>
        </p:txBody>
      </p:sp>
      <p:pic>
        <p:nvPicPr>
          <p:cNvPr id="3" name="Picture 2" descr="A group of logos on a white background&#10;&#10;AI-generated content may be incorrect.">
            <a:extLst>
              <a:ext uri="{FF2B5EF4-FFF2-40B4-BE49-F238E27FC236}">
                <a16:creationId xmlns:a16="http://schemas.microsoft.com/office/drawing/2014/main" id="{89846089-2F67-EF2A-1962-0CEFDDAF3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855579"/>
            <a:ext cx="5319062" cy="307175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2889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28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Overview</vt:lpstr>
      <vt:lpstr>Overview</vt:lpstr>
      <vt:lpstr>Year-to-Date performance</vt:lpstr>
      <vt:lpstr>Quarter-to-Date performance</vt:lpstr>
      <vt:lpstr>Demand Analysis</vt:lpstr>
      <vt:lpstr>Profitability and Pricing (Market Dynamics)</vt:lpstr>
      <vt:lpstr>Profitability and Pricing (Industry Structure)</vt:lpstr>
      <vt:lpstr>Profitability and Pricing (Competition &amp; Profitability Drivers)</vt:lpstr>
      <vt:lpstr>Economic Analysis</vt:lpstr>
      <vt:lpstr>Financial Analysis: Growth &amp; Profitability</vt:lpstr>
      <vt:lpstr>Financial Analysis: Cash Flow &amp; Outlook</vt:lpstr>
      <vt:lpstr>Consumer Staples Disruptions</vt:lpstr>
      <vt:lpstr>Financial Analysis: Sales &amp; Earnings </vt:lpstr>
      <vt:lpstr>Financial Analysis: Operating Margin </vt:lpstr>
      <vt:lpstr>Financial Analysis: Peformance vs S&amp;P 500 </vt:lpstr>
      <vt:lpstr>Financial Analysis: Profit Margin vs S&amp;P 500 </vt:lpstr>
      <vt:lpstr>Financial Analysis: Operating Margin vs S&amp;P 500 </vt:lpstr>
      <vt:lpstr>Financial Analysis: Price to Earnings </vt:lpstr>
      <vt:lpstr>Financial Analysis: Cash Flows</vt:lpstr>
      <vt:lpstr>Financial Analysis: Peformance vs Sectors </vt:lpstr>
      <vt:lpstr>Valuation Analysis: Company Comparison</vt:lpstr>
      <vt:lpstr>Valuation Analysis: Compared to the Market</vt:lpstr>
      <vt:lpstr>Valuation Analysis- Absolute</vt:lpstr>
      <vt:lpstr>Valuation Analysis- Relative</vt:lpstr>
      <vt:lpstr>Valuation Analysis- Technical Analysis</vt:lpstr>
      <vt:lpstr>Recommendations</vt:lpstr>
      <vt:lpstr>Industry Over/Under 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Carter Evans</dc:creator>
  <cp:revision>68</cp:revision>
  <dcterms:created xsi:type="dcterms:W3CDTF">2025-09-30T21:35:14Z</dcterms:created>
  <dcterms:modified xsi:type="dcterms:W3CDTF">2025-10-21T21:49:38Z</dcterms:modified>
</cp:coreProperties>
</file>