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69" r:id="rId5"/>
    <p:sldId id="271" r:id="rId6"/>
    <p:sldId id="258" r:id="rId7"/>
    <p:sldId id="259" r:id="rId8"/>
    <p:sldId id="282" r:id="rId9"/>
    <p:sldId id="283" r:id="rId10"/>
    <p:sldId id="262" r:id="rId11"/>
    <p:sldId id="264" r:id="rId12"/>
    <p:sldId id="260" r:id="rId13"/>
    <p:sldId id="261" r:id="rId14"/>
    <p:sldId id="284" r:id="rId15"/>
    <p:sldId id="286" r:id="rId16"/>
    <p:sldId id="287" r:id="rId17"/>
    <p:sldId id="275" r:id="rId18"/>
    <p:sldId id="276" r:id="rId19"/>
    <p:sldId id="277" r:id="rId20"/>
    <p:sldId id="285" r:id="rId21"/>
    <p:sldId id="279" r:id="rId22"/>
    <p:sldId id="280" r:id="rId23"/>
    <p:sldId id="28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9903"/>
    <a:srgbClr val="FFFFFF"/>
    <a:srgbClr val="C1E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3A1F37-3246-2B67-48D8-FB86831C6D20}" v="657" dt="2025-04-01T13:44:55.948"/>
    <p1510:client id="{246E3C02-F9EC-3B74-CDB8-B68A32D64DCE}" v="414" dt="2025-04-01T17:07:22.838"/>
    <p1510:client id="{2BFCA10D-BFAB-1C7C-A4F7-9549D3C239A6}" v="8" dt="2025-03-31T21:00:12.868"/>
    <p1510:client id="{315358C2-1D0D-1346-3381-616EEA63387A}" v="144" dt="2025-04-01T04:44:04.438"/>
    <p1510:client id="{65D0163B-2981-A12B-A5F4-22EFB43413E7}" v="147" dt="2025-03-31T03:00:02.710"/>
    <p1510:client id="{6A45E3A1-788A-D8DC-C170-E5209E52C1B8}" v="138" dt="2025-04-01T01:45:02.813"/>
    <p1510:client id="{70F854D3-FDB8-EA0C-AA4D-C7F73234626B}" v="13" dt="2025-04-01T15:05:12.085"/>
    <p1510:client id="{818A012C-EEF9-2202-CFE4-AB7488935D1B}" v="200" dt="2025-04-01T21:36:00.776"/>
    <p1510:client id="{850E348E-8313-F95E-4256-7A411BC3B0B1}" v="188" dt="2025-04-01T21:56:59.076"/>
    <p1510:client id="{85ABD09A-3873-9701-D76D-D1733548059B}" v="38" dt="2025-04-01T21:55:38.486"/>
    <p1510:client id="{991AEE26-6D91-9E8A-6FBA-8B72690E2973}" v="22" dt="2025-04-01T20:54:44.426"/>
    <p1510:client id="{A3AAB1CC-BABD-8C6D-879D-31F2CC788203}" v="38" dt="2025-03-31T01:03:55.098"/>
    <p1510:client id="{ADFC90AE-9794-DC53-7EAF-7B65B0A86851}" v="207" dt="2025-03-31T13:44:17.715"/>
    <p1510:client id="{B67DFC5D-05BA-1C07-3DA7-968CE29D521D}" v="126" dt="2025-03-31T15:40:11.675"/>
    <p1510:client id="{CAE8C4A5-718F-8244-51B0-7EC6BF6B987A}" v="309" dt="2025-03-31T16:01:02.680"/>
    <p1510:client id="{CD470F7A-11EE-E9BF-1433-6A28EE800D62}" v="8" dt="2025-04-01T20:56:16.943"/>
    <p1510:client id="{E644060F-DF05-9A9D-07CB-8B13A0D08F15}" v="11" dt="2025-03-30T23:54:38.699"/>
    <p1510:client id="{F3D2AC8B-0F70-45E6-F26C-65EF48972A30}" v="1916" dt="2025-04-01T18:01:37.5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FAD5CD-2D47-4962-ABAB-94AE13C2B917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A9CAFF0-58DA-434A-95D3-571827FA0C99}">
      <dgm:prSet/>
      <dgm:spPr/>
      <dgm:t>
        <a:bodyPr/>
        <a:lstStyle/>
        <a:p>
          <a:r>
            <a:rPr lang="en-US"/>
            <a:t>Underweight</a:t>
          </a:r>
        </a:p>
      </dgm:t>
    </dgm:pt>
    <dgm:pt modelId="{844F3830-3A5F-450A-AD8D-21D0BD9EF6D8}" type="parTrans" cxnId="{150D2AEF-A2BC-4A75-A9A8-AAE2F0A73F32}">
      <dgm:prSet/>
      <dgm:spPr/>
      <dgm:t>
        <a:bodyPr/>
        <a:lstStyle/>
        <a:p>
          <a:endParaRPr lang="en-US"/>
        </a:p>
      </dgm:t>
    </dgm:pt>
    <dgm:pt modelId="{4E41F282-33CA-4D93-B404-94829E43CD40}" type="sibTrans" cxnId="{150D2AEF-A2BC-4A75-A9A8-AAE2F0A73F32}">
      <dgm:prSet/>
      <dgm:spPr/>
      <dgm:t>
        <a:bodyPr/>
        <a:lstStyle/>
        <a:p>
          <a:endParaRPr lang="en-US"/>
        </a:p>
      </dgm:t>
    </dgm:pt>
    <dgm:pt modelId="{5246EA4A-5611-47E4-8FD4-1B651E455D89}">
      <dgm:prSet/>
      <dgm:spPr/>
      <dgm:t>
        <a:bodyPr/>
        <a:lstStyle/>
        <a:p>
          <a:r>
            <a:rPr lang="en-US"/>
            <a:t>Pause to rate cuts</a:t>
          </a:r>
        </a:p>
      </dgm:t>
    </dgm:pt>
    <dgm:pt modelId="{B9DD9BAA-73E8-4ABA-A1A0-095BA4608C6E}" type="parTrans" cxnId="{74ABA396-57FB-4535-86E2-137BF0175373}">
      <dgm:prSet/>
      <dgm:spPr/>
      <dgm:t>
        <a:bodyPr/>
        <a:lstStyle/>
        <a:p>
          <a:endParaRPr lang="en-US"/>
        </a:p>
      </dgm:t>
    </dgm:pt>
    <dgm:pt modelId="{3CF9261C-BB71-49FA-B79C-0FE92C65E2C6}" type="sibTrans" cxnId="{74ABA396-57FB-4535-86E2-137BF0175373}">
      <dgm:prSet/>
      <dgm:spPr/>
      <dgm:t>
        <a:bodyPr/>
        <a:lstStyle/>
        <a:p>
          <a:endParaRPr lang="en-US"/>
        </a:p>
      </dgm:t>
    </dgm:pt>
    <dgm:pt modelId="{D0255823-0FC7-414A-9CB5-30880FEF3E6F}">
      <dgm:prSet/>
      <dgm:spPr/>
      <dgm:t>
        <a:bodyPr/>
        <a:lstStyle/>
        <a:p>
          <a:r>
            <a:rPr lang="en-US"/>
            <a:t>Tariffs increasing inflation</a:t>
          </a:r>
        </a:p>
      </dgm:t>
    </dgm:pt>
    <dgm:pt modelId="{EAC3354A-1B89-4934-B9F1-E3CB477671E3}" type="parTrans" cxnId="{456254D3-4CC0-4309-96FF-ACB1506E690E}">
      <dgm:prSet/>
      <dgm:spPr/>
      <dgm:t>
        <a:bodyPr/>
        <a:lstStyle/>
        <a:p>
          <a:endParaRPr lang="en-US"/>
        </a:p>
      </dgm:t>
    </dgm:pt>
    <dgm:pt modelId="{2B71EA10-0CE3-4904-92E6-A26B1AB677D6}" type="sibTrans" cxnId="{456254D3-4CC0-4309-96FF-ACB1506E690E}">
      <dgm:prSet/>
      <dgm:spPr/>
      <dgm:t>
        <a:bodyPr/>
        <a:lstStyle/>
        <a:p>
          <a:endParaRPr lang="en-US"/>
        </a:p>
      </dgm:t>
    </dgm:pt>
    <dgm:pt modelId="{2D7E63F1-EB97-463D-B4B7-FA1DFF2759C1}">
      <dgm:prSet/>
      <dgm:spPr/>
      <dgm:t>
        <a:bodyPr/>
        <a:lstStyle/>
        <a:p>
          <a:r>
            <a:rPr lang="en-US"/>
            <a:t>Decrease in disposable income</a:t>
          </a:r>
        </a:p>
      </dgm:t>
    </dgm:pt>
    <dgm:pt modelId="{5FB32618-7E6D-455D-B0C9-3950695512E1}" type="parTrans" cxnId="{6416ECF9-9314-4BB6-B8E2-A34D1C233971}">
      <dgm:prSet/>
      <dgm:spPr/>
      <dgm:t>
        <a:bodyPr/>
        <a:lstStyle/>
        <a:p>
          <a:endParaRPr lang="en-US"/>
        </a:p>
      </dgm:t>
    </dgm:pt>
    <dgm:pt modelId="{1C3E63AB-EE66-48BE-A965-F258B9538F90}" type="sibTrans" cxnId="{6416ECF9-9314-4BB6-B8E2-A34D1C233971}">
      <dgm:prSet/>
      <dgm:spPr/>
      <dgm:t>
        <a:bodyPr/>
        <a:lstStyle/>
        <a:p>
          <a:endParaRPr lang="en-US"/>
        </a:p>
      </dgm:t>
    </dgm:pt>
    <dgm:pt modelId="{97B219DE-6B0B-474C-9C81-44B04C5C22D4}" type="pres">
      <dgm:prSet presAssocID="{25FAD5CD-2D47-4962-ABAB-94AE13C2B917}" presName="vert0" presStyleCnt="0">
        <dgm:presLayoutVars>
          <dgm:dir/>
          <dgm:animOne val="branch"/>
          <dgm:animLvl val="lvl"/>
        </dgm:presLayoutVars>
      </dgm:prSet>
      <dgm:spPr/>
    </dgm:pt>
    <dgm:pt modelId="{30F6ACB7-5D64-4DE5-951E-0B2C1717C996}" type="pres">
      <dgm:prSet presAssocID="{2A9CAFF0-58DA-434A-95D3-571827FA0C99}" presName="thickLine" presStyleLbl="alignNode1" presStyleIdx="0" presStyleCnt="4"/>
      <dgm:spPr/>
    </dgm:pt>
    <dgm:pt modelId="{E96451F7-B959-48E7-B1B2-AEEF896BF162}" type="pres">
      <dgm:prSet presAssocID="{2A9CAFF0-58DA-434A-95D3-571827FA0C99}" presName="horz1" presStyleCnt="0"/>
      <dgm:spPr/>
    </dgm:pt>
    <dgm:pt modelId="{611C923E-F5C0-4AF6-8E71-F490CD28ECA1}" type="pres">
      <dgm:prSet presAssocID="{2A9CAFF0-58DA-434A-95D3-571827FA0C99}" presName="tx1" presStyleLbl="revTx" presStyleIdx="0" presStyleCnt="4"/>
      <dgm:spPr/>
    </dgm:pt>
    <dgm:pt modelId="{8B77B44C-7D15-4BE4-A184-AA26E4D71370}" type="pres">
      <dgm:prSet presAssocID="{2A9CAFF0-58DA-434A-95D3-571827FA0C99}" presName="vert1" presStyleCnt="0"/>
      <dgm:spPr/>
    </dgm:pt>
    <dgm:pt modelId="{663F93ED-2782-47C7-87E0-4A108D046345}" type="pres">
      <dgm:prSet presAssocID="{5246EA4A-5611-47E4-8FD4-1B651E455D89}" presName="thickLine" presStyleLbl="alignNode1" presStyleIdx="1" presStyleCnt="4"/>
      <dgm:spPr/>
    </dgm:pt>
    <dgm:pt modelId="{1682821B-F8F3-4F6A-B12F-30112A9F5807}" type="pres">
      <dgm:prSet presAssocID="{5246EA4A-5611-47E4-8FD4-1B651E455D89}" presName="horz1" presStyleCnt="0"/>
      <dgm:spPr/>
    </dgm:pt>
    <dgm:pt modelId="{3FAFB152-D03D-4A17-BF95-24C5728106B4}" type="pres">
      <dgm:prSet presAssocID="{5246EA4A-5611-47E4-8FD4-1B651E455D89}" presName="tx1" presStyleLbl="revTx" presStyleIdx="1" presStyleCnt="4"/>
      <dgm:spPr/>
    </dgm:pt>
    <dgm:pt modelId="{544B37EB-15A9-4ABA-AEF3-FAF50B55B7F1}" type="pres">
      <dgm:prSet presAssocID="{5246EA4A-5611-47E4-8FD4-1B651E455D89}" presName="vert1" presStyleCnt="0"/>
      <dgm:spPr/>
    </dgm:pt>
    <dgm:pt modelId="{CB8A092D-FD41-46C7-B412-5D83A6E32438}" type="pres">
      <dgm:prSet presAssocID="{D0255823-0FC7-414A-9CB5-30880FEF3E6F}" presName="thickLine" presStyleLbl="alignNode1" presStyleIdx="2" presStyleCnt="4"/>
      <dgm:spPr/>
    </dgm:pt>
    <dgm:pt modelId="{43F28D1B-5025-4B27-BE97-490A1365AC44}" type="pres">
      <dgm:prSet presAssocID="{D0255823-0FC7-414A-9CB5-30880FEF3E6F}" presName="horz1" presStyleCnt="0"/>
      <dgm:spPr/>
    </dgm:pt>
    <dgm:pt modelId="{2EE8C58C-D277-43C1-AE33-BAB8657E1020}" type="pres">
      <dgm:prSet presAssocID="{D0255823-0FC7-414A-9CB5-30880FEF3E6F}" presName="tx1" presStyleLbl="revTx" presStyleIdx="2" presStyleCnt="4"/>
      <dgm:spPr/>
    </dgm:pt>
    <dgm:pt modelId="{3004A937-9EFA-4403-A1AB-E5B518F3D422}" type="pres">
      <dgm:prSet presAssocID="{D0255823-0FC7-414A-9CB5-30880FEF3E6F}" presName="vert1" presStyleCnt="0"/>
      <dgm:spPr/>
    </dgm:pt>
    <dgm:pt modelId="{47E06E70-0503-49C8-AF9A-F3D020975E60}" type="pres">
      <dgm:prSet presAssocID="{2D7E63F1-EB97-463D-B4B7-FA1DFF2759C1}" presName="thickLine" presStyleLbl="alignNode1" presStyleIdx="3" presStyleCnt="4"/>
      <dgm:spPr/>
    </dgm:pt>
    <dgm:pt modelId="{68F2B8C7-EE1C-429E-B1F6-51612C7BC0D8}" type="pres">
      <dgm:prSet presAssocID="{2D7E63F1-EB97-463D-B4B7-FA1DFF2759C1}" presName="horz1" presStyleCnt="0"/>
      <dgm:spPr/>
    </dgm:pt>
    <dgm:pt modelId="{A14C878B-C072-4E77-BCFE-B6F2B976EA15}" type="pres">
      <dgm:prSet presAssocID="{2D7E63F1-EB97-463D-B4B7-FA1DFF2759C1}" presName="tx1" presStyleLbl="revTx" presStyleIdx="3" presStyleCnt="4"/>
      <dgm:spPr/>
    </dgm:pt>
    <dgm:pt modelId="{976B3B83-4A60-45E0-9F56-F0A88E601670}" type="pres">
      <dgm:prSet presAssocID="{2D7E63F1-EB97-463D-B4B7-FA1DFF2759C1}" presName="vert1" presStyleCnt="0"/>
      <dgm:spPr/>
    </dgm:pt>
  </dgm:ptLst>
  <dgm:cxnLst>
    <dgm:cxn modelId="{DC96BF53-E725-4A59-A813-14F42DC695C1}" type="presOf" srcId="{5246EA4A-5611-47E4-8FD4-1B651E455D89}" destId="{3FAFB152-D03D-4A17-BF95-24C5728106B4}" srcOrd="0" destOrd="0" presId="urn:microsoft.com/office/officeart/2008/layout/LinedList"/>
    <dgm:cxn modelId="{17F62A7B-2BBF-4C37-8C7B-E210D34DA32A}" type="presOf" srcId="{25FAD5CD-2D47-4962-ABAB-94AE13C2B917}" destId="{97B219DE-6B0B-474C-9C81-44B04C5C22D4}" srcOrd="0" destOrd="0" presId="urn:microsoft.com/office/officeart/2008/layout/LinedList"/>
    <dgm:cxn modelId="{D1D8CD8E-FB3E-4C18-A0E8-AEE51D129362}" type="presOf" srcId="{2A9CAFF0-58DA-434A-95D3-571827FA0C99}" destId="{611C923E-F5C0-4AF6-8E71-F490CD28ECA1}" srcOrd="0" destOrd="0" presId="urn:microsoft.com/office/officeart/2008/layout/LinedList"/>
    <dgm:cxn modelId="{74ABA396-57FB-4535-86E2-137BF0175373}" srcId="{25FAD5CD-2D47-4962-ABAB-94AE13C2B917}" destId="{5246EA4A-5611-47E4-8FD4-1B651E455D89}" srcOrd="1" destOrd="0" parTransId="{B9DD9BAA-73E8-4ABA-A1A0-095BA4608C6E}" sibTransId="{3CF9261C-BB71-49FA-B79C-0FE92C65E2C6}"/>
    <dgm:cxn modelId="{58414C9A-E87B-43C1-92FD-6BD60DEC3807}" type="presOf" srcId="{2D7E63F1-EB97-463D-B4B7-FA1DFF2759C1}" destId="{A14C878B-C072-4E77-BCFE-B6F2B976EA15}" srcOrd="0" destOrd="0" presId="urn:microsoft.com/office/officeart/2008/layout/LinedList"/>
    <dgm:cxn modelId="{456254D3-4CC0-4309-96FF-ACB1506E690E}" srcId="{25FAD5CD-2D47-4962-ABAB-94AE13C2B917}" destId="{D0255823-0FC7-414A-9CB5-30880FEF3E6F}" srcOrd="2" destOrd="0" parTransId="{EAC3354A-1B89-4934-B9F1-E3CB477671E3}" sibTransId="{2B71EA10-0CE3-4904-92E6-A26B1AB677D6}"/>
    <dgm:cxn modelId="{150D2AEF-A2BC-4A75-A9A8-AAE2F0A73F32}" srcId="{25FAD5CD-2D47-4962-ABAB-94AE13C2B917}" destId="{2A9CAFF0-58DA-434A-95D3-571827FA0C99}" srcOrd="0" destOrd="0" parTransId="{844F3830-3A5F-450A-AD8D-21D0BD9EF6D8}" sibTransId="{4E41F282-33CA-4D93-B404-94829E43CD40}"/>
    <dgm:cxn modelId="{6416ECF9-9314-4BB6-B8E2-A34D1C233971}" srcId="{25FAD5CD-2D47-4962-ABAB-94AE13C2B917}" destId="{2D7E63F1-EB97-463D-B4B7-FA1DFF2759C1}" srcOrd="3" destOrd="0" parTransId="{5FB32618-7E6D-455D-B0C9-3950695512E1}" sibTransId="{1C3E63AB-EE66-48BE-A965-F258B9538F90}"/>
    <dgm:cxn modelId="{B214EFFD-72A2-4AEF-BEA0-310D6183CBFF}" type="presOf" srcId="{D0255823-0FC7-414A-9CB5-30880FEF3E6F}" destId="{2EE8C58C-D277-43C1-AE33-BAB8657E1020}" srcOrd="0" destOrd="0" presId="urn:microsoft.com/office/officeart/2008/layout/LinedList"/>
    <dgm:cxn modelId="{048BF5C2-B257-4B6B-95EF-A853DB1CB7AC}" type="presParOf" srcId="{97B219DE-6B0B-474C-9C81-44B04C5C22D4}" destId="{30F6ACB7-5D64-4DE5-951E-0B2C1717C996}" srcOrd="0" destOrd="0" presId="urn:microsoft.com/office/officeart/2008/layout/LinedList"/>
    <dgm:cxn modelId="{5818DEA8-CD7E-49C4-8AE4-4593664AB4E5}" type="presParOf" srcId="{97B219DE-6B0B-474C-9C81-44B04C5C22D4}" destId="{E96451F7-B959-48E7-B1B2-AEEF896BF162}" srcOrd="1" destOrd="0" presId="urn:microsoft.com/office/officeart/2008/layout/LinedList"/>
    <dgm:cxn modelId="{CDED8D5C-FF1B-4D09-90DE-8F5B4A2CBD7F}" type="presParOf" srcId="{E96451F7-B959-48E7-B1B2-AEEF896BF162}" destId="{611C923E-F5C0-4AF6-8E71-F490CD28ECA1}" srcOrd="0" destOrd="0" presId="urn:microsoft.com/office/officeart/2008/layout/LinedList"/>
    <dgm:cxn modelId="{CDE81F5D-99B7-4F43-A1D8-33217BA12A31}" type="presParOf" srcId="{E96451F7-B959-48E7-B1B2-AEEF896BF162}" destId="{8B77B44C-7D15-4BE4-A184-AA26E4D71370}" srcOrd="1" destOrd="0" presId="urn:microsoft.com/office/officeart/2008/layout/LinedList"/>
    <dgm:cxn modelId="{FCFF4820-94FC-4C36-ADB5-DA44BA041CC1}" type="presParOf" srcId="{97B219DE-6B0B-474C-9C81-44B04C5C22D4}" destId="{663F93ED-2782-47C7-87E0-4A108D046345}" srcOrd="2" destOrd="0" presId="urn:microsoft.com/office/officeart/2008/layout/LinedList"/>
    <dgm:cxn modelId="{E985D4EB-1BF5-4E8C-8242-554E46AC6FFE}" type="presParOf" srcId="{97B219DE-6B0B-474C-9C81-44B04C5C22D4}" destId="{1682821B-F8F3-4F6A-B12F-30112A9F5807}" srcOrd="3" destOrd="0" presId="urn:microsoft.com/office/officeart/2008/layout/LinedList"/>
    <dgm:cxn modelId="{C5D4B088-8D81-42CC-A4CC-7DBE779E392D}" type="presParOf" srcId="{1682821B-F8F3-4F6A-B12F-30112A9F5807}" destId="{3FAFB152-D03D-4A17-BF95-24C5728106B4}" srcOrd="0" destOrd="0" presId="urn:microsoft.com/office/officeart/2008/layout/LinedList"/>
    <dgm:cxn modelId="{1C7346B4-3A00-4DC5-8FF1-546A9BA82985}" type="presParOf" srcId="{1682821B-F8F3-4F6A-B12F-30112A9F5807}" destId="{544B37EB-15A9-4ABA-AEF3-FAF50B55B7F1}" srcOrd="1" destOrd="0" presId="urn:microsoft.com/office/officeart/2008/layout/LinedList"/>
    <dgm:cxn modelId="{013FE267-4EAD-4E85-A0A9-D77BF929391E}" type="presParOf" srcId="{97B219DE-6B0B-474C-9C81-44B04C5C22D4}" destId="{CB8A092D-FD41-46C7-B412-5D83A6E32438}" srcOrd="4" destOrd="0" presId="urn:microsoft.com/office/officeart/2008/layout/LinedList"/>
    <dgm:cxn modelId="{6DAB15E0-6B68-45B6-A7BB-1C94C1E43C45}" type="presParOf" srcId="{97B219DE-6B0B-474C-9C81-44B04C5C22D4}" destId="{43F28D1B-5025-4B27-BE97-490A1365AC44}" srcOrd="5" destOrd="0" presId="urn:microsoft.com/office/officeart/2008/layout/LinedList"/>
    <dgm:cxn modelId="{9AB26D5B-AC4E-4F12-9285-0D27F84AC6C0}" type="presParOf" srcId="{43F28D1B-5025-4B27-BE97-490A1365AC44}" destId="{2EE8C58C-D277-43C1-AE33-BAB8657E1020}" srcOrd="0" destOrd="0" presId="urn:microsoft.com/office/officeart/2008/layout/LinedList"/>
    <dgm:cxn modelId="{B0FB5FA9-59B4-4A4D-B744-269A5641AD36}" type="presParOf" srcId="{43F28D1B-5025-4B27-BE97-490A1365AC44}" destId="{3004A937-9EFA-4403-A1AB-E5B518F3D422}" srcOrd="1" destOrd="0" presId="urn:microsoft.com/office/officeart/2008/layout/LinedList"/>
    <dgm:cxn modelId="{44FB3416-6166-4FF8-BE19-321B9B141CDE}" type="presParOf" srcId="{97B219DE-6B0B-474C-9C81-44B04C5C22D4}" destId="{47E06E70-0503-49C8-AF9A-F3D020975E60}" srcOrd="6" destOrd="0" presId="urn:microsoft.com/office/officeart/2008/layout/LinedList"/>
    <dgm:cxn modelId="{60E1AE70-9A38-49AD-BFE7-35F02FDE3439}" type="presParOf" srcId="{97B219DE-6B0B-474C-9C81-44B04C5C22D4}" destId="{68F2B8C7-EE1C-429E-B1F6-51612C7BC0D8}" srcOrd="7" destOrd="0" presId="urn:microsoft.com/office/officeart/2008/layout/LinedList"/>
    <dgm:cxn modelId="{4BF597CD-A57F-4194-86CC-E714A42172D0}" type="presParOf" srcId="{68F2B8C7-EE1C-429E-B1F6-51612C7BC0D8}" destId="{A14C878B-C072-4E77-BCFE-B6F2B976EA15}" srcOrd="0" destOrd="0" presId="urn:microsoft.com/office/officeart/2008/layout/LinedList"/>
    <dgm:cxn modelId="{2E9D5D6E-3D35-4B8E-A78A-B3E4B3798F90}" type="presParOf" srcId="{68F2B8C7-EE1C-429E-B1F6-51612C7BC0D8}" destId="{976B3B83-4A60-45E0-9F56-F0A88E60167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6ACB7-5D64-4DE5-951E-0B2C1717C996}">
      <dsp:nvSpPr>
        <dsp:cNvPr id="0" name=""/>
        <dsp:cNvSpPr/>
      </dsp:nvSpPr>
      <dsp:spPr>
        <a:xfrm>
          <a:off x="0" y="0"/>
          <a:ext cx="629171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1C923E-F5C0-4AF6-8E71-F490CD28ECA1}">
      <dsp:nvSpPr>
        <dsp:cNvPr id="0" name=""/>
        <dsp:cNvSpPr/>
      </dsp:nvSpPr>
      <dsp:spPr>
        <a:xfrm>
          <a:off x="0" y="0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Underweight</a:t>
          </a:r>
        </a:p>
      </dsp:txBody>
      <dsp:txXfrm>
        <a:off x="0" y="0"/>
        <a:ext cx="6291714" cy="1382683"/>
      </dsp:txXfrm>
    </dsp:sp>
    <dsp:sp modelId="{663F93ED-2782-47C7-87E0-4A108D046345}">
      <dsp:nvSpPr>
        <dsp:cNvPr id="0" name=""/>
        <dsp:cNvSpPr/>
      </dsp:nvSpPr>
      <dsp:spPr>
        <a:xfrm>
          <a:off x="0" y="1382683"/>
          <a:ext cx="6291714" cy="0"/>
        </a:xfrm>
        <a:prstGeom prst="line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accent2">
              <a:hueOff val="2147871"/>
              <a:satOff val="-6164"/>
              <a:lumOff val="-98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AFB152-D03D-4A17-BF95-24C5728106B4}">
      <dsp:nvSpPr>
        <dsp:cNvPr id="0" name=""/>
        <dsp:cNvSpPr/>
      </dsp:nvSpPr>
      <dsp:spPr>
        <a:xfrm>
          <a:off x="0" y="1382683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Pause to rate cuts</a:t>
          </a:r>
        </a:p>
      </dsp:txBody>
      <dsp:txXfrm>
        <a:off x="0" y="1382683"/>
        <a:ext cx="6291714" cy="1382683"/>
      </dsp:txXfrm>
    </dsp:sp>
    <dsp:sp modelId="{CB8A092D-FD41-46C7-B412-5D83A6E32438}">
      <dsp:nvSpPr>
        <dsp:cNvPr id="0" name=""/>
        <dsp:cNvSpPr/>
      </dsp:nvSpPr>
      <dsp:spPr>
        <a:xfrm>
          <a:off x="0" y="2765367"/>
          <a:ext cx="6291714" cy="0"/>
        </a:xfrm>
        <a:prstGeom prst="line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accent2">
              <a:hueOff val="4295743"/>
              <a:satOff val="-12329"/>
              <a:lumOff val="-197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E8C58C-D277-43C1-AE33-BAB8657E1020}">
      <dsp:nvSpPr>
        <dsp:cNvPr id="0" name=""/>
        <dsp:cNvSpPr/>
      </dsp:nvSpPr>
      <dsp:spPr>
        <a:xfrm>
          <a:off x="0" y="2765367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Tariffs increasing inflation</a:t>
          </a:r>
        </a:p>
      </dsp:txBody>
      <dsp:txXfrm>
        <a:off x="0" y="2765367"/>
        <a:ext cx="6291714" cy="1382683"/>
      </dsp:txXfrm>
    </dsp:sp>
    <dsp:sp modelId="{47E06E70-0503-49C8-AF9A-F3D020975E60}">
      <dsp:nvSpPr>
        <dsp:cNvPr id="0" name=""/>
        <dsp:cNvSpPr/>
      </dsp:nvSpPr>
      <dsp:spPr>
        <a:xfrm>
          <a:off x="0" y="4148051"/>
          <a:ext cx="6291714" cy="0"/>
        </a:xfrm>
        <a:prstGeom prst="lin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4C878B-C072-4E77-BCFE-B6F2B976EA15}">
      <dsp:nvSpPr>
        <dsp:cNvPr id="0" name=""/>
        <dsp:cNvSpPr/>
      </dsp:nvSpPr>
      <dsp:spPr>
        <a:xfrm>
          <a:off x="0" y="4148051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Decrease in disposable income</a:t>
          </a:r>
        </a:p>
      </dsp:txBody>
      <dsp:txXfrm>
        <a:off x="0" y="4148051"/>
        <a:ext cx="6291714" cy="1382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solidFill>
            <a:schemeClr val="bg1"/>
          </a:solidFill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4988" y="1442172"/>
            <a:ext cx="8582025" cy="2177328"/>
          </a:xfrm>
        </p:spPr>
        <p:txBody>
          <a:bodyPr anchor="ctr">
            <a:normAutofit/>
          </a:bodyPr>
          <a:lstStyle/>
          <a:p>
            <a:r>
              <a:rPr lang="en-US" sz="6600"/>
              <a:t>Consumer Discretionary Stock Recommendation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6988" y="3962400"/>
            <a:ext cx="7058025" cy="581025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r>
              <a:rPr lang="en-US" sz="2600">
                <a:solidFill>
                  <a:srgbClr val="FFFFFF"/>
                </a:solidFill>
              </a:rPr>
              <a:t>Presented by: Paige, Cameron, Natalie,  and Shiqi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18E13-9CC6-5A34-2308-947C13ED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7416" y="140704"/>
            <a:ext cx="6522720" cy="874459"/>
          </a:xfrm>
        </p:spPr>
        <p:txBody>
          <a:bodyPr>
            <a:normAutofit fontScale="90000"/>
          </a:bodyPr>
          <a:lstStyle/>
          <a:p>
            <a:r>
              <a:rPr lang="en-US" sz="2000"/>
              <a:t>Recommendation: </a:t>
            </a:r>
            <a:r>
              <a:rPr lang="en-US" sz="2000" b="1"/>
              <a:t>BUY</a:t>
            </a:r>
            <a:br>
              <a:rPr lang="en-US" sz="2000"/>
            </a:br>
            <a:r>
              <a:rPr lang="en-US" sz="2000"/>
              <a:t>Current Price: $77</a:t>
            </a:r>
            <a:br>
              <a:rPr lang="en-US" sz="2000"/>
            </a:br>
            <a:r>
              <a:rPr lang="en-US" sz="2000"/>
              <a:t>Target Price: $115</a:t>
            </a:r>
            <a:br>
              <a:rPr lang="en-US" sz="2000"/>
            </a:br>
            <a:r>
              <a:rPr lang="en-US" sz="2000"/>
              <a:t>Upside: 49%</a:t>
            </a:r>
          </a:p>
        </p:txBody>
      </p:sp>
      <p:pic>
        <p:nvPicPr>
          <p:cNvPr id="4" name="Content Placeholder 3" descr="A close up of a sign&#10;&#10;AI-generated content may be incorrect.">
            <a:extLst>
              <a:ext uri="{FF2B5EF4-FFF2-40B4-BE49-F238E27FC236}">
                <a16:creationId xmlns:a16="http://schemas.microsoft.com/office/drawing/2014/main" id="{82462348-E623-512A-980C-270D77836B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" y="1175"/>
            <a:ext cx="2948940" cy="25138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C082C2-AAF9-5A92-CEF6-3FCA9ACEB4AD}"/>
              </a:ext>
            </a:extLst>
          </p:cNvPr>
          <p:cNvSpPr txBox="1"/>
          <p:nvPr/>
        </p:nvSpPr>
        <p:spPr>
          <a:xfrm>
            <a:off x="0" y="2517648"/>
            <a:ext cx="9680448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Investment Thesis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EV market will continue to benefit from government incentives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Secular theme: Consumers demand experience and customization of their automobiles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Strategic acquisitions </a:t>
            </a:r>
          </a:p>
          <a:p>
            <a:pPr marL="285750" indent="-285750">
              <a:buFont typeface="Arial,Sans-Serif"/>
              <a:buChar char="•"/>
            </a:pPr>
            <a:r>
              <a:rPr lang="en-US"/>
              <a:t>Increased product launches</a:t>
            </a:r>
          </a:p>
          <a:p>
            <a:endParaRPr lang="en-US" b="1"/>
          </a:p>
          <a:p>
            <a:r>
              <a:rPr lang="en-US" b="1"/>
              <a:t>Financial Analysis</a:t>
            </a:r>
            <a:endParaRPr lang="en-US"/>
          </a:p>
          <a:p>
            <a:pPr marL="285750" indent="-285750">
              <a:buFont typeface="Arial,Sans-Serif"/>
              <a:buChar char="•"/>
            </a:pPr>
            <a:r>
              <a:rPr lang="en-US"/>
              <a:t>Strong balance sheet: Cash/Debt ratio of 1.5</a:t>
            </a:r>
          </a:p>
          <a:p>
            <a:pPr marL="285750" indent="-285750">
              <a:buFont typeface="Arial,Sans-Serif"/>
              <a:buChar char="•"/>
            </a:pPr>
            <a:r>
              <a:rPr lang="en-US"/>
              <a:t>Deleveraging</a:t>
            </a:r>
          </a:p>
          <a:p>
            <a:pPr marL="285750" indent="-285750">
              <a:buFont typeface="Arial,Sans-Serif"/>
              <a:buChar char="•"/>
            </a:pPr>
            <a:r>
              <a:rPr lang="en-US"/>
              <a:t>Industry outperformance</a:t>
            </a:r>
          </a:p>
          <a:p>
            <a:pPr marL="285750" indent="-285750">
              <a:buFont typeface="Arial,Sans-Serif"/>
              <a:buChar char="•"/>
            </a:pPr>
            <a:r>
              <a:rPr lang="en-US"/>
              <a:t>Increased profitability </a:t>
            </a:r>
          </a:p>
          <a:p>
            <a:pPr marL="285750" indent="-285750">
              <a:buFont typeface="Arial,Sans-Serif"/>
              <a:buChar char="•"/>
            </a:pPr>
            <a:endParaRPr lang="en-US"/>
          </a:p>
          <a:p>
            <a:pPr marL="285750" indent="-285750">
              <a:buFont typeface="Arial"/>
              <a:buChar char="•"/>
            </a:pPr>
            <a:endParaRPr lang="en-US"/>
          </a:p>
          <a:p>
            <a:pPr marL="285750" indent="-285750">
              <a:buFont typeface="Arial"/>
              <a:buChar char="•"/>
            </a:pPr>
            <a:endParaRPr lang="en-US"/>
          </a:p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A2F974-FAC1-261D-06D6-D5A6827B289F}"/>
              </a:ext>
            </a:extLst>
          </p:cNvPr>
          <p:cNvSpPr txBox="1"/>
          <p:nvPr/>
        </p:nvSpPr>
        <p:spPr>
          <a:xfrm>
            <a:off x="2949382" y="1319194"/>
            <a:ext cx="838809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/>
              <a:t>Description</a:t>
            </a:r>
          </a:p>
          <a:p>
            <a:r>
              <a:rPr lang="en-US"/>
              <a:t>Automotive technology company, that produces components for the next generation of vehicles</a:t>
            </a:r>
          </a:p>
          <a:p>
            <a:endParaRPr lang="en-US"/>
          </a:p>
        </p:txBody>
      </p:sp>
      <p:pic>
        <p:nvPicPr>
          <p:cNvPr id="3" name="Picture 2" descr="A white rectangular sign with black text and numbers&#10;&#10;AI-generated content may be incorrect.">
            <a:extLst>
              <a:ext uri="{FF2B5EF4-FFF2-40B4-BE49-F238E27FC236}">
                <a16:creationId xmlns:a16="http://schemas.microsoft.com/office/drawing/2014/main" id="{940F1967-869F-86FC-2DBA-31A3CA03D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0837" y="5295545"/>
            <a:ext cx="4563462" cy="156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887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80715-0AAD-E051-FFD9-70BABABF6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048" y="2921"/>
            <a:ext cx="12070080" cy="67287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000" b="1"/>
          </a:p>
          <a:p>
            <a:pPr marL="0" indent="0">
              <a:buNone/>
            </a:pPr>
            <a:r>
              <a:rPr lang="en-US" sz="2500" b="1"/>
              <a:t>DCF Valuation: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r>
              <a:rPr lang="en-US" sz="2500" b="1"/>
              <a:t>Relative Valuation</a:t>
            </a:r>
          </a:p>
          <a:p>
            <a:pPr marL="0" indent="0">
              <a:buNone/>
            </a:pPr>
            <a:endParaRPr lang="en-US" sz="2000"/>
          </a:p>
        </p:txBody>
      </p:sp>
      <p:pic>
        <p:nvPicPr>
          <p:cNvPr id="5" name="Picture 4" descr="A table with numbers and symbols&#10;&#10;AI-generated content may be incorrect.">
            <a:extLst>
              <a:ext uri="{FF2B5EF4-FFF2-40B4-BE49-F238E27FC236}">
                <a16:creationId xmlns:a16="http://schemas.microsoft.com/office/drawing/2014/main" id="{AC343BB5-89F3-F2BE-F69E-304C34A3C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147" y="973686"/>
            <a:ext cx="7163170" cy="2399077"/>
          </a:xfrm>
          <a:prstGeom prst="rect">
            <a:avLst/>
          </a:prstGeom>
        </p:spPr>
      </p:pic>
      <p:pic>
        <p:nvPicPr>
          <p:cNvPr id="2" name="Picture 1" descr="A table with numbers and text&#10;&#10;AI-generated content may be incorrect.">
            <a:extLst>
              <a:ext uri="{FF2B5EF4-FFF2-40B4-BE49-F238E27FC236}">
                <a16:creationId xmlns:a16="http://schemas.microsoft.com/office/drawing/2014/main" id="{A995FB96-C6D7-B6AD-1084-5345E4BBF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017" y="4405765"/>
            <a:ext cx="7220564" cy="178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60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Download Booking Holdings Logo in SVG Vector or PNG File ...">
            <a:extLst>
              <a:ext uri="{FF2B5EF4-FFF2-40B4-BE49-F238E27FC236}">
                <a16:creationId xmlns:a16="http://schemas.microsoft.com/office/drawing/2014/main" id="{07B52E34-A855-8B9B-0B4C-4FF5877E2B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12245" y="-1146202"/>
            <a:ext cx="6527007" cy="4351338"/>
          </a:xfr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22A0883-8E74-BE90-C2B3-F8B4F59DEABE}"/>
              </a:ext>
            </a:extLst>
          </p:cNvPr>
          <p:cNvSpPr txBox="1">
            <a:spLocks/>
          </p:cNvSpPr>
          <p:nvPr/>
        </p:nvSpPr>
        <p:spPr>
          <a:xfrm>
            <a:off x="5670629" y="155513"/>
            <a:ext cx="6522720" cy="874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/>
              <a:t>Recommendation: </a:t>
            </a:r>
            <a:r>
              <a:rPr lang="en-US" sz="2000" b="1"/>
              <a:t>BUY</a:t>
            </a:r>
            <a:br>
              <a:rPr lang="en-US" sz="2000"/>
            </a:br>
            <a:r>
              <a:rPr lang="en-US" sz="2000"/>
              <a:t>Current Price: $4,587</a:t>
            </a:r>
            <a:br>
              <a:rPr lang="en-US" sz="2000"/>
            </a:br>
            <a:r>
              <a:rPr lang="en-US" sz="2000"/>
              <a:t>Target Price: $5,350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ADBDA3-3762-2B81-14FA-E32F39DD6DF2}"/>
              </a:ext>
            </a:extLst>
          </p:cNvPr>
          <p:cNvSpPr txBox="1"/>
          <p:nvPr/>
        </p:nvSpPr>
        <p:spPr>
          <a:xfrm>
            <a:off x="543367" y="2011078"/>
            <a:ext cx="11123800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/>
              <a:t>Description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The world’s leading provider of online travel and related services.</a:t>
            </a:r>
          </a:p>
          <a:p>
            <a:pPr marL="742950" lvl="1" indent="-285750">
              <a:buFont typeface="Courier New"/>
              <a:buChar char="o"/>
            </a:pPr>
            <a:r>
              <a:rPr lang="en-US"/>
              <a:t>Operating well-known brands like Booking.com, Priceline, Agoda, Kayak, and OpenTable</a:t>
            </a:r>
          </a:p>
          <a:p>
            <a:r>
              <a:rPr lang="en-US" b="1"/>
              <a:t>Business Analysis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Key drivers:</a:t>
            </a:r>
          </a:p>
          <a:p>
            <a:pPr marL="742950" lvl="1" indent="-285750">
              <a:buFont typeface="Courier New"/>
              <a:buChar char="o"/>
            </a:pPr>
            <a:r>
              <a:rPr lang="en-US"/>
              <a:t>Resurgence in international travel</a:t>
            </a:r>
          </a:p>
          <a:p>
            <a:pPr marL="742950" lvl="1" indent="-285750">
              <a:buFont typeface="Courier New"/>
              <a:buChar char="o"/>
            </a:pPr>
            <a:r>
              <a:rPr lang="en-US"/>
              <a:t>Continuous implementation of AI</a:t>
            </a:r>
          </a:p>
          <a:p>
            <a:pPr marL="742950" lvl="1" indent="-285750">
              <a:buFont typeface="Courier New"/>
              <a:buChar char="o"/>
            </a:pPr>
            <a:r>
              <a:rPr lang="en-US"/>
              <a:t>Expansion of offerings</a:t>
            </a:r>
          </a:p>
          <a:p>
            <a:pPr marL="742950" lvl="1" indent="-285750">
              <a:buFont typeface="Courier New"/>
              <a:buChar char="o"/>
            </a:pPr>
            <a:r>
              <a:rPr lang="en-US"/>
              <a:t>Efficient business model</a:t>
            </a:r>
          </a:p>
          <a:p>
            <a:pPr>
              <a:buFont typeface="Arial"/>
            </a:pPr>
            <a:r>
              <a:rPr lang="en-US" b="1"/>
              <a:t>Financial Analysis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Generates revenue primarily through travel reservations, advertising, and commissions on bookings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2024 Financial Results</a:t>
            </a:r>
          </a:p>
          <a:p>
            <a:pPr marL="742950" lvl="1" indent="-285750">
              <a:buFont typeface="Courier New"/>
              <a:buChar char="o"/>
            </a:pPr>
            <a:r>
              <a:rPr lang="en-US"/>
              <a:t>Beat consensus on all measures other than EPS</a:t>
            </a:r>
          </a:p>
          <a:p>
            <a:pPr marL="1200150" lvl="2" indent="-285750">
              <a:buFont typeface="Wingdings"/>
              <a:buChar char="§"/>
            </a:pPr>
            <a:r>
              <a:rPr lang="en-US"/>
              <a:t>Strong revenue growth YoY of over 11%</a:t>
            </a:r>
          </a:p>
          <a:p>
            <a:pPr marL="1200150" lvl="2" indent="-285750">
              <a:buFont typeface="Wingdings"/>
              <a:buChar char="§"/>
            </a:pPr>
            <a:r>
              <a:rPr lang="en-US"/>
              <a:t>ROA: 18.2%</a:t>
            </a:r>
          </a:p>
          <a:p>
            <a:pPr marL="1200150" lvl="2" indent="-285750">
              <a:buFont typeface="Wingdings"/>
              <a:buChar char="§"/>
            </a:pPr>
            <a:r>
              <a:rPr lang="en-US"/>
              <a:t>ROC: 37.2%</a:t>
            </a:r>
          </a:p>
          <a:p>
            <a:pPr marL="742950" lvl="1" indent="-285750">
              <a:buFont typeface="Courier New"/>
              <a:buChar char="o"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04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sales report&#10;&#10;AI-generated content may be incorrect.">
            <a:extLst>
              <a:ext uri="{FF2B5EF4-FFF2-40B4-BE49-F238E27FC236}">
                <a16:creationId xmlns:a16="http://schemas.microsoft.com/office/drawing/2014/main" id="{2ACB713C-CDEE-4D52-C1DC-0C9007CB2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705" y="949024"/>
            <a:ext cx="10134600" cy="2362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117220-6A87-498E-4893-6964F3C5B18C}"/>
              </a:ext>
            </a:extLst>
          </p:cNvPr>
          <p:cNvSpPr txBox="1"/>
          <p:nvPr/>
        </p:nvSpPr>
        <p:spPr>
          <a:xfrm>
            <a:off x="424722" y="593360"/>
            <a:ext cx="4259704" cy="4770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500" b="1"/>
              <a:t>DCF Valuation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3EFB73-B673-FDC9-CAD6-E1192965D28F}"/>
              </a:ext>
            </a:extLst>
          </p:cNvPr>
          <p:cNvSpPr txBox="1"/>
          <p:nvPr/>
        </p:nvSpPr>
        <p:spPr>
          <a:xfrm>
            <a:off x="424721" y="3310104"/>
            <a:ext cx="4259704" cy="4770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500" b="1"/>
              <a:t>Relative Valuation</a:t>
            </a:r>
          </a:p>
        </p:txBody>
      </p:sp>
      <p:pic>
        <p:nvPicPr>
          <p:cNvPr id="9" name="Picture 8" descr="A graph with lines and numbers&#10;&#10;AI-generated content may be incorrect.">
            <a:extLst>
              <a:ext uri="{FF2B5EF4-FFF2-40B4-BE49-F238E27FC236}">
                <a16:creationId xmlns:a16="http://schemas.microsoft.com/office/drawing/2014/main" id="{CCF4D07F-E34D-48AE-C9F8-D3DA14546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836" y="3789122"/>
            <a:ext cx="5537439" cy="300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823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7DF1A-50FB-2F46-F3AF-1D09BC804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BKNG vs Peers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5775E9B-ED7F-FD42-3BD6-9D265CAB8E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4158110"/>
              </p:ext>
            </p:extLst>
          </p:nvPr>
        </p:nvGraphicFramePr>
        <p:xfrm>
          <a:off x="838200" y="1485446"/>
          <a:ext cx="10515585" cy="2595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3310">
                  <a:extLst>
                    <a:ext uri="{9D8B030D-6E8A-4147-A177-3AD203B41FA5}">
                      <a16:colId xmlns:a16="http://schemas.microsoft.com/office/drawing/2014/main" val="1159093669"/>
                    </a:ext>
                  </a:extLst>
                </a:gridCol>
                <a:gridCol w="1898754">
                  <a:extLst>
                    <a:ext uri="{9D8B030D-6E8A-4147-A177-3AD203B41FA5}">
                      <a16:colId xmlns:a16="http://schemas.microsoft.com/office/drawing/2014/main" val="2607059988"/>
                    </a:ext>
                  </a:extLst>
                </a:gridCol>
                <a:gridCol w="2023667">
                  <a:extLst>
                    <a:ext uri="{9D8B030D-6E8A-4147-A177-3AD203B41FA5}">
                      <a16:colId xmlns:a16="http://schemas.microsoft.com/office/drawing/2014/main" val="2797659125"/>
                    </a:ext>
                  </a:extLst>
                </a:gridCol>
                <a:gridCol w="2073638">
                  <a:extLst>
                    <a:ext uri="{9D8B030D-6E8A-4147-A177-3AD203B41FA5}">
                      <a16:colId xmlns:a16="http://schemas.microsoft.com/office/drawing/2014/main" val="2517285836"/>
                    </a:ext>
                  </a:extLst>
                </a:gridCol>
                <a:gridCol w="1946216">
                  <a:extLst>
                    <a:ext uri="{9D8B030D-6E8A-4147-A177-3AD203B41FA5}">
                      <a16:colId xmlns:a16="http://schemas.microsoft.com/office/drawing/2014/main" val="6322185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Booking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Expedia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Airbnb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TripAdvisor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842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Market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$152.26B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$21.29B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$74.51B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$40.83B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162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Revenue Growth YoY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14.36%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10.29%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11.81%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15.52%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520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Operating Margin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31.83%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12.20%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15.01%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27.87%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995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Basic EPS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149.96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9.39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2.89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2.96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397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Price Performance (1 yr)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31.1%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24.3%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-26.6%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34.2%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94158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FCF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$7.89B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$2.33B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$4.52B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$70M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71167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BC7D7DD-E359-72F9-C23C-304C5D811125}"/>
              </a:ext>
            </a:extLst>
          </p:cNvPr>
          <p:cNvSpPr txBox="1"/>
          <p:nvPr/>
        </p:nvSpPr>
        <p:spPr>
          <a:xfrm>
            <a:off x="838539" y="4442731"/>
            <a:ext cx="10775156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BKNG Financial Ratios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BKNG tends to have higher financial ratios compared to peers due to:</a:t>
            </a:r>
          </a:p>
          <a:p>
            <a:pPr marL="742950" lvl="1" indent="-285750">
              <a:buFont typeface="Courier New"/>
              <a:buChar char="o"/>
            </a:pPr>
            <a:r>
              <a:rPr lang="en-US"/>
              <a:t>Asset-light model</a:t>
            </a:r>
          </a:p>
          <a:p>
            <a:pPr marL="742950" lvl="1" indent="-285750">
              <a:buFont typeface="Courier New"/>
              <a:buChar char="o"/>
            </a:pPr>
            <a:r>
              <a:rPr lang="en-US"/>
              <a:t>Strong margins</a:t>
            </a:r>
          </a:p>
          <a:p>
            <a:pPr marL="742950" lvl="1" indent="-285750">
              <a:buFont typeface="Courier New"/>
              <a:buChar char="o"/>
            </a:pPr>
            <a:r>
              <a:rPr lang="en-US"/>
              <a:t>Global scale</a:t>
            </a:r>
          </a:p>
          <a:p>
            <a:pPr marL="742950" lvl="1" indent="-285750">
              <a:buFont typeface="Courier New"/>
              <a:buChar char="o"/>
            </a:pPr>
            <a:r>
              <a:rPr lang="en-US"/>
              <a:t>Capital efficiency </a:t>
            </a:r>
          </a:p>
        </p:txBody>
      </p:sp>
    </p:spTree>
    <p:extLst>
      <p:ext uri="{BB962C8B-B14F-4D97-AF65-F5344CB8AC3E}">
        <p14:creationId xmlns:p14="http://schemas.microsoft.com/office/powerpoint/2010/main" val="3827477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506AA-430A-5221-42D4-BBC78986B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YTD Performance</a:t>
            </a:r>
          </a:p>
        </p:txBody>
      </p:sp>
      <p:pic>
        <p:nvPicPr>
          <p:cNvPr id="6" name="Content Placeholder 5" descr="A graph with different colored lines&#10;&#10;AI-generated content may be incorrect.">
            <a:extLst>
              <a:ext uri="{FF2B5EF4-FFF2-40B4-BE49-F238E27FC236}">
                <a16:creationId xmlns:a16="http://schemas.microsoft.com/office/drawing/2014/main" id="{F14B050B-CD95-4356-80FE-9F7263E2E2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173" b="2"/>
          <a:stretch/>
        </p:blipFill>
        <p:spPr>
          <a:xfrm>
            <a:off x="640080" y="640080"/>
            <a:ext cx="10911840" cy="4836795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844650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512CB-FCF7-FD35-B553-638F11AED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1-Year Performance</a:t>
            </a:r>
          </a:p>
        </p:txBody>
      </p:sp>
      <p:pic>
        <p:nvPicPr>
          <p:cNvPr id="5" name="Content Placeholder 4" descr="A graph of stock market&#10;&#10;AI-generated content may be incorrect.">
            <a:extLst>
              <a:ext uri="{FF2B5EF4-FFF2-40B4-BE49-F238E27FC236}">
                <a16:creationId xmlns:a16="http://schemas.microsoft.com/office/drawing/2014/main" id="{6CC34104-89A1-54AF-56B9-1647F927EC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736" b="1"/>
          <a:stretch/>
        </p:blipFill>
        <p:spPr>
          <a:xfrm>
            <a:off x="640080" y="640080"/>
            <a:ext cx="10911840" cy="4836795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8291703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5432C-8B76-4E89-1DAC-9DEA951BE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Final Recommendations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F59E818-DC18-44DA-0AFF-B06A15823D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773122"/>
              </p:ext>
            </p:extLst>
          </p:nvPr>
        </p:nvGraphicFramePr>
        <p:xfrm>
          <a:off x="524655" y="2367196"/>
          <a:ext cx="10954381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4841">
                  <a:extLst>
                    <a:ext uri="{9D8B030D-6E8A-4147-A177-3AD203B41FA5}">
                      <a16:colId xmlns:a16="http://schemas.microsoft.com/office/drawing/2014/main" val="2762283897"/>
                    </a:ext>
                  </a:extLst>
                </a:gridCol>
                <a:gridCol w="2098622">
                  <a:extLst>
                    <a:ext uri="{9D8B030D-6E8A-4147-A177-3AD203B41FA5}">
                      <a16:colId xmlns:a16="http://schemas.microsoft.com/office/drawing/2014/main" val="4095107225"/>
                    </a:ext>
                  </a:extLst>
                </a:gridCol>
                <a:gridCol w="1530726">
                  <a:extLst>
                    <a:ext uri="{9D8B030D-6E8A-4147-A177-3AD203B41FA5}">
                      <a16:colId xmlns:a16="http://schemas.microsoft.com/office/drawing/2014/main" val="2623360603"/>
                    </a:ext>
                  </a:extLst>
                </a:gridCol>
                <a:gridCol w="1443217">
                  <a:extLst>
                    <a:ext uri="{9D8B030D-6E8A-4147-A177-3AD203B41FA5}">
                      <a16:colId xmlns:a16="http://schemas.microsoft.com/office/drawing/2014/main" val="274115276"/>
                    </a:ext>
                  </a:extLst>
                </a:gridCol>
                <a:gridCol w="1592017">
                  <a:extLst>
                    <a:ext uri="{9D8B030D-6E8A-4147-A177-3AD203B41FA5}">
                      <a16:colId xmlns:a16="http://schemas.microsoft.com/office/drawing/2014/main" val="2848873789"/>
                    </a:ext>
                  </a:extLst>
                </a:gridCol>
                <a:gridCol w="1483931">
                  <a:extLst>
                    <a:ext uri="{9D8B030D-6E8A-4147-A177-3AD203B41FA5}">
                      <a16:colId xmlns:a16="http://schemas.microsoft.com/office/drawing/2014/main" val="1408918943"/>
                    </a:ext>
                  </a:extLst>
                </a:gridCol>
                <a:gridCol w="1781027">
                  <a:extLst>
                    <a:ext uri="{9D8B030D-6E8A-4147-A177-3AD203B41FA5}">
                      <a16:colId xmlns:a16="http://schemas.microsoft.com/office/drawing/2014/main" val="1874143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Stock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Recommendation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Current Price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Target Price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Current Weight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Projected Weight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Potential Upside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374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Nike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HOLD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$64.67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1.99%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1.99%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8.2%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421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Amazon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HOLD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$190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$254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5.21%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5.21%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33.4%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3005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Lennar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SELL (79 bps)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$164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0.79%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938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Visteon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BUY  (50 bps)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42.7%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489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Booking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BUY (50 bps)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Aptos"/>
                        </a:rPr>
                        <a:t>$4,587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$5,350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16.5%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76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7.99%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8.2%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438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4997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60C3A5-BD71-F4F5-5C8E-B36005BB4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289ED1AA-8684-4D37-B208-8777E1A77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raphic 33">
            <a:extLst>
              <a:ext uri="{FF2B5EF4-FFF2-40B4-BE49-F238E27FC236}">
                <a16:creationId xmlns:a16="http://schemas.microsoft.com/office/drawing/2014/main" id="{4180E01B-B1F4-437C-807D-1C930718E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0784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26A0DC-987F-C5CF-3AE1-5851E0D5F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8716" y="955309"/>
            <a:ext cx="7074568" cy="28989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Appendix</a:t>
            </a:r>
          </a:p>
        </p:txBody>
      </p:sp>
      <p:sp>
        <p:nvSpPr>
          <p:cNvPr id="7" name="sketch line">
            <a:extLst>
              <a:ext uri="{FF2B5EF4-FFF2-40B4-BE49-F238E27FC236}">
                <a16:creationId xmlns:a16="http://schemas.microsoft.com/office/drawing/2014/main" id="{41F77738-2AF0-4750-A0C7-F97C2C175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03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AC3601-5E55-678C-5148-AE67E3D79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Nike DCF</a:t>
            </a:r>
          </a:p>
        </p:txBody>
      </p:sp>
      <p:pic>
        <p:nvPicPr>
          <p:cNvPr id="7" name="Content Placeholder 6" descr="A screenshot of a spreadsheet&#10;&#10;AI-generated content may be incorrect.">
            <a:extLst>
              <a:ext uri="{FF2B5EF4-FFF2-40B4-BE49-F238E27FC236}">
                <a16:creationId xmlns:a16="http://schemas.microsoft.com/office/drawing/2014/main" id="{183853CC-AC04-ADC9-0D89-FFB3020FC1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4638" y="643466"/>
            <a:ext cx="6086055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614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5BA7D3-42ED-CA9C-2870-5A03ED537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3222138" cy="5545666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Sector Recommendation Recap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EE08E85-713F-47D6-2447-F0DCA6A896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2499810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47995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51D7F8-B198-35DA-595E-B3779F313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:a16="http://schemas.microsoft.com/office/drawing/2014/main" id="{B0F828E4-D316-2308-8DAC-B8167BB27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A24D43-BC84-9450-F8B7-F1E5C8546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</a:rPr>
              <a:t>Amazon</a:t>
            </a: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DCF</a:t>
            </a:r>
          </a:p>
        </p:txBody>
      </p:sp>
      <p:pic>
        <p:nvPicPr>
          <p:cNvPr id="9" name="Picture 8" descr="A screenshot of a spreadsheet&#10;&#10;AI-generated content may be incorrect.">
            <a:extLst>
              <a:ext uri="{FF2B5EF4-FFF2-40B4-BE49-F238E27FC236}">
                <a16:creationId xmlns:a16="http://schemas.microsoft.com/office/drawing/2014/main" id="{EDD76572-5503-9A41-F22F-35095DA81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012" y="789214"/>
            <a:ext cx="6612976" cy="527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89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9E1F28-17B8-5D1E-81AC-9A8BBC140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A54FBD-B1FF-FFAC-B641-D118918DA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Lennar Corp. DCF</a:t>
            </a:r>
          </a:p>
        </p:txBody>
      </p:sp>
      <p:pic>
        <p:nvPicPr>
          <p:cNvPr id="4" name="Content Placeholder 3" descr="A screenshot of a spreadsheet&#10;&#10;AI-generated content may be incorrect.">
            <a:extLst>
              <a:ext uri="{FF2B5EF4-FFF2-40B4-BE49-F238E27FC236}">
                <a16:creationId xmlns:a16="http://schemas.microsoft.com/office/drawing/2014/main" id="{2956F92F-7A9F-22DB-E75C-AFA9E11DFB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1190205"/>
            <a:ext cx="6780700" cy="447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621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A30E85-0C9C-DE2E-E7AE-A70BFE5A1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7A514-91DF-550D-8400-AC338247B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Visteon DCF</a:t>
            </a:r>
          </a:p>
        </p:txBody>
      </p:sp>
      <p:pic>
        <p:nvPicPr>
          <p:cNvPr id="4" name="Content Placeholder 3" descr="A screenshot of a document&#10;&#10;AI-generated content may be incorrect.">
            <a:extLst>
              <a:ext uri="{FF2B5EF4-FFF2-40B4-BE49-F238E27FC236}">
                <a16:creationId xmlns:a16="http://schemas.microsoft.com/office/drawing/2014/main" id="{925A561F-6A11-5F74-AA01-3446270945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3427" y="643466"/>
            <a:ext cx="5908477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450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FE7E8E-D6DC-9D15-0057-86348F91E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19FD99-0163-6F2F-4250-FAEB53FB1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Booking Holdings DCF</a:t>
            </a:r>
          </a:p>
        </p:txBody>
      </p:sp>
      <p:pic>
        <p:nvPicPr>
          <p:cNvPr id="4" name="Content Placeholder 3" descr="A screenshot of a document&#10;&#10;AI-generated content may be incorrect.">
            <a:extLst>
              <a:ext uri="{FF2B5EF4-FFF2-40B4-BE49-F238E27FC236}">
                <a16:creationId xmlns:a16="http://schemas.microsoft.com/office/drawing/2014/main" id="{A79CE0B8-084F-D619-1547-59DBEABBA4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910501"/>
            <a:ext cx="6780700" cy="503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52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E63C6D-ECBD-060D-0CFF-F003869CA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1239ECA-6DFA-C9F6-48D8-D63B2C160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84C3376-C8E3-2D75-C026-97C09895C7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0D022096-827D-90E5-34DD-FE2BD1D2E260}"/>
              </a:ext>
            </a:extLst>
          </p:cNvPr>
          <p:cNvSpPr>
            <a:spLocks noGrp="1"/>
          </p:cNvSpPr>
          <p:nvPr/>
        </p:nvSpPr>
        <p:spPr>
          <a:xfrm>
            <a:off x="556532" y="643467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SIM Portfolio </a:t>
            </a:r>
            <a:r>
              <a:rPr lang="en-US">
                <a:solidFill>
                  <a:srgbClr val="000000"/>
                </a:solidFill>
              </a:rPr>
              <a:t>(as of Feb. 2025)</a:t>
            </a:r>
            <a:endParaRPr lang="en-US" kern="12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7" name="TextBox 4">
            <a:extLst>
              <a:ext uri="{FF2B5EF4-FFF2-40B4-BE49-F238E27FC236}">
                <a16:creationId xmlns:a16="http://schemas.microsoft.com/office/drawing/2014/main" id="{7B833735-7A89-5D9D-FE67-BF038CE85EB7}"/>
              </a:ext>
            </a:extLst>
          </p:cNvPr>
          <p:cNvSpPr txBox="1"/>
          <p:nvPr/>
        </p:nvSpPr>
        <p:spPr>
          <a:xfrm>
            <a:off x="426679" y="1711466"/>
            <a:ext cx="3659076" cy="480131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Calibri"/>
              <a:buChar char="-"/>
            </a:pPr>
            <a:r>
              <a:rPr lang="en-US" sz="2400" b="1">
                <a:solidFill>
                  <a:schemeClr val="bg1"/>
                </a:solidFill>
              </a:rPr>
              <a:t>SIM weight of 7.99%, versus the S&amp;P weight of 10.50%</a:t>
            </a:r>
          </a:p>
          <a:p>
            <a:pPr marL="285750" indent="-285750">
              <a:buFont typeface="Calibri"/>
              <a:buChar char="-"/>
            </a:pPr>
            <a:r>
              <a:rPr lang="en-US" sz="2400" b="1">
                <a:solidFill>
                  <a:schemeClr val="bg1"/>
                </a:solidFill>
              </a:rPr>
              <a:t>Underweight –2.51%</a:t>
            </a:r>
          </a:p>
          <a:p>
            <a:pPr marL="285750" indent="-285750">
              <a:buFont typeface="Calibri"/>
              <a:buChar char="-"/>
            </a:pPr>
            <a:r>
              <a:rPr lang="en-US" sz="2400" b="1">
                <a:solidFill>
                  <a:schemeClr val="bg1"/>
                </a:solidFill>
              </a:rPr>
              <a:t>Current Consumer Discretionary holdings in the SIM: 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400" b="1">
                <a:solidFill>
                  <a:schemeClr val="bg1"/>
                </a:solidFill>
              </a:rPr>
              <a:t>Amazon (AMZN) (5.21%) 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400" b="1">
                <a:solidFill>
                  <a:schemeClr val="bg1"/>
                </a:solidFill>
              </a:rPr>
              <a:t>Nike (NKE) (1.99%)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400" b="1">
                <a:solidFill>
                  <a:schemeClr val="bg1"/>
                </a:solidFill>
              </a:rPr>
              <a:t>Lennar Corp (LEN) (0.79%)</a:t>
            </a:r>
          </a:p>
          <a:p>
            <a:endParaRPr lang="en-US"/>
          </a:p>
        </p:txBody>
      </p:sp>
      <p:pic>
        <p:nvPicPr>
          <p:cNvPr id="28" name="Content Placeholder 5" descr="A screenshot of a spreadsheet&#10;&#10;AI-generated content may be incorrect.">
            <a:extLst>
              <a:ext uri="{FF2B5EF4-FFF2-40B4-BE49-F238E27FC236}">
                <a16:creationId xmlns:a16="http://schemas.microsoft.com/office/drawing/2014/main" id="{52C7AEA0-1034-E262-B1E4-76D6B03C8800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981" y="2299536"/>
            <a:ext cx="8062824" cy="288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02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0C6D7-6CD0-79D4-6226-8A4CCB15C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343" y="2363630"/>
            <a:ext cx="513973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>
                <a:solidFill>
                  <a:srgbClr val="FF9900"/>
                </a:solidFill>
              </a:rPr>
              <a:t>Ticker: AMZN</a:t>
            </a:r>
          </a:p>
          <a:p>
            <a:r>
              <a:rPr lang="en-US" sz="2400" b="1">
                <a:solidFill>
                  <a:srgbClr val="FF9900"/>
                </a:solidFill>
              </a:rPr>
              <a:t>One Year Return: +5.13%</a:t>
            </a:r>
          </a:p>
          <a:p>
            <a:r>
              <a:rPr lang="en-US" sz="2400" b="1">
                <a:solidFill>
                  <a:srgbClr val="FF9900"/>
                </a:solidFill>
              </a:rPr>
              <a:t>P/E: 37.65</a:t>
            </a:r>
          </a:p>
          <a:p>
            <a:r>
              <a:rPr lang="en-US" sz="2400" b="1">
                <a:solidFill>
                  <a:srgbClr val="FF9900"/>
                </a:solidFill>
              </a:rPr>
              <a:t>Industry: E-commerce &amp;</a:t>
            </a:r>
            <a:endParaRPr lang="en-US"/>
          </a:p>
          <a:p>
            <a:pPr marL="0" indent="0">
              <a:buNone/>
            </a:pPr>
            <a:r>
              <a:rPr lang="en-US" sz="2400" b="1">
                <a:solidFill>
                  <a:srgbClr val="FF9900"/>
                </a:solidFill>
              </a:rPr>
              <a:t> Cloud Computing</a:t>
            </a:r>
          </a:p>
          <a:p>
            <a:r>
              <a:rPr lang="en-US" sz="2400" b="1">
                <a:solidFill>
                  <a:srgbClr val="FF9900"/>
                </a:solidFill>
              </a:rPr>
              <a:t>Market Cap: 2.02 Trillion</a:t>
            </a:r>
          </a:p>
          <a:p>
            <a:r>
              <a:rPr lang="en-US" sz="2400" b="1">
                <a:solidFill>
                  <a:srgbClr val="FF9900"/>
                </a:solidFill>
              </a:rPr>
              <a:t>52 Week High/Low: $151.61-$242.52</a:t>
            </a:r>
          </a:p>
          <a:p>
            <a:pPr marL="0" indent="0">
              <a:buNone/>
            </a:pPr>
            <a:endParaRPr lang="en-US" sz="2400" b="1">
              <a:solidFill>
                <a:srgbClr val="FF9900"/>
              </a:solidFill>
            </a:endParaRPr>
          </a:p>
          <a:p>
            <a:endParaRPr lang="en-US" sz="2200">
              <a:solidFill>
                <a:srgbClr val="FF9900"/>
              </a:solidFill>
            </a:endParaRPr>
          </a:p>
          <a:p>
            <a:pPr marL="0" indent="0">
              <a:buNone/>
            </a:pPr>
            <a:endParaRPr lang="en-US" sz="2200"/>
          </a:p>
          <a:p>
            <a:endParaRPr lang="en-US" sz="1800"/>
          </a:p>
          <a:p>
            <a:endParaRPr lang="en-US"/>
          </a:p>
        </p:txBody>
      </p:sp>
      <p:pic>
        <p:nvPicPr>
          <p:cNvPr id="5" name="Picture 4" descr="The Amazon Logo: Inspiring Insights for Business Owners and Marketers -  crowdspring Blog">
            <a:extLst>
              <a:ext uri="{FF2B5EF4-FFF2-40B4-BE49-F238E27FC236}">
                <a16:creationId xmlns:a16="http://schemas.microsoft.com/office/drawing/2014/main" id="{1E6981C8-01D7-97FC-73B0-FD6A6E6E4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82" y="653725"/>
            <a:ext cx="3907131" cy="11785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BB9DA4-9463-9D10-6074-316C9718C070}"/>
              </a:ext>
            </a:extLst>
          </p:cNvPr>
          <p:cNvSpPr txBox="1"/>
          <p:nvPr/>
        </p:nvSpPr>
        <p:spPr>
          <a:xfrm>
            <a:off x="8609763" y="269631"/>
            <a:ext cx="2960914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>
                <a:latin typeface="Aptos Display"/>
              </a:rPr>
              <a:t>Current Price: $192.36</a:t>
            </a:r>
            <a:br>
              <a:rPr lang="en-US" sz="2200">
                <a:latin typeface="Aptos Display"/>
              </a:rPr>
            </a:br>
            <a:r>
              <a:rPr lang="en-US" sz="2200" b="1">
                <a:latin typeface="Aptos Display"/>
              </a:rPr>
              <a:t>Target Price: $256.69</a:t>
            </a:r>
            <a:r>
              <a:rPr lang="en-US" sz="2200">
                <a:latin typeface="Aptos Display"/>
              </a:rPr>
              <a:t>​</a:t>
            </a:r>
            <a:br>
              <a:rPr lang="en-US" sz="2200">
                <a:latin typeface="Aptos Display"/>
              </a:rPr>
            </a:br>
            <a:r>
              <a:rPr lang="en-US" sz="2200" b="1">
                <a:latin typeface="Aptos Display"/>
              </a:rPr>
              <a:t>Upside: 33.4%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85FD2C-BD2A-AB86-D6C7-1B9A547D6BB3}"/>
              </a:ext>
            </a:extLst>
          </p:cNvPr>
          <p:cNvSpPr txBox="1"/>
          <p:nvPr/>
        </p:nvSpPr>
        <p:spPr>
          <a:xfrm>
            <a:off x="4933740" y="453851"/>
            <a:ext cx="3672673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latin typeface="Aptos Display"/>
              </a:rPr>
              <a:t>Recommendation:</a:t>
            </a:r>
            <a:endParaRPr lang="en-US">
              <a:latin typeface="Aptos" panose="020B0004020202020204"/>
            </a:endParaRPr>
          </a:p>
          <a:p>
            <a:pPr algn="ctr"/>
            <a:r>
              <a:rPr lang="en-US" sz="3200" b="1">
                <a:latin typeface="Aptos Display"/>
              </a:rPr>
              <a:t>HOLD at 5.21%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9D831A-2D44-E1BF-D54A-592CD5230ED7}"/>
              </a:ext>
            </a:extLst>
          </p:cNvPr>
          <p:cNvSpPr txBox="1"/>
          <p:nvPr/>
        </p:nvSpPr>
        <p:spPr>
          <a:xfrm>
            <a:off x="6095999" y="1832428"/>
            <a:ext cx="5569857" cy="46474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,Sans-Serif"/>
              <a:buChar char="-"/>
            </a:pPr>
            <a:r>
              <a:rPr lang="en-US" sz="2000" b="1">
                <a:solidFill>
                  <a:srgbClr val="000000"/>
                </a:solidFill>
              </a:rPr>
              <a:t>Amazon Web Services (AWS):</a:t>
            </a:r>
            <a:r>
              <a:rPr lang="en-US" b="1">
                <a:solidFill>
                  <a:srgbClr val="000000"/>
                </a:solidFill>
              </a:rPr>
              <a:t> </a:t>
            </a:r>
            <a:r>
              <a:rPr lang="en-US">
                <a:solidFill>
                  <a:srgbClr val="000000"/>
                </a:solidFill>
              </a:rPr>
              <a:t>A cloud computing platform that allows Amazon to provide on-demand access to IT resources like storage, compute, and databases.</a:t>
            </a:r>
          </a:p>
          <a:p>
            <a:endParaRPr lang="en-US"/>
          </a:p>
          <a:p>
            <a:pPr marL="285750" indent="-285750">
              <a:buFont typeface="Calibri,Sans-Serif"/>
              <a:buChar char="-"/>
            </a:pPr>
            <a:r>
              <a:rPr lang="en-US" sz="2000" b="1">
                <a:solidFill>
                  <a:srgbClr val="000000"/>
                </a:solidFill>
              </a:rPr>
              <a:t>E-commerce</a:t>
            </a:r>
            <a:r>
              <a:rPr lang="en-US" sz="2000">
                <a:solidFill>
                  <a:srgbClr val="000000"/>
                </a:solidFill>
              </a:rPr>
              <a:t>:</a:t>
            </a:r>
            <a:r>
              <a:rPr lang="en-US">
                <a:solidFill>
                  <a:srgbClr val="000000"/>
                </a:solidFill>
              </a:rPr>
              <a:t> The rise of e-commerce has significantly boosted Amazon’s growth over the previous decade, allowing it to become a dominant player in the online retail market. Amazon accounts for almost 40% of e-commerce sales in the market today.</a:t>
            </a:r>
          </a:p>
          <a:p>
            <a:pPr marL="285750" indent="-285750">
              <a:buFont typeface="Calibri,Sans-Serif"/>
              <a:buChar char="-"/>
            </a:pPr>
            <a:endParaRPr lang="en-US"/>
          </a:p>
          <a:p>
            <a:pPr marL="285750" indent="-285750">
              <a:buFont typeface="Calibri,Sans-Serif"/>
              <a:buChar char="-"/>
            </a:pPr>
            <a:r>
              <a:rPr lang="en-US" sz="2000" b="1">
                <a:solidFill>
                  <a:srgbClr val="000000"/>
                </a:solidFill>
              </a:rPr>
              <a:t>Extremely Strong Consumer Loyalty</a:t>
            </a:r>
            <a:endParaRPr lang="en-US" sz="2000">
              <a:solidFill>
                <a:srgbClr val="000000"/>
              </a:solidFill>
            </a:endParaRPr>
          </a:p>
          <a:p>
            <a:pPr marL="285750" indent="-285750">
              <a:buFont typeface="Calibri,Sans-Serif"/>
              <a:buChar char="-"/>
            </a:pPr>
            <a:endParaRPr lang="en-US"/>
          </a:p>
          <a:p>
            <a:pPr marL="285750" indent="-285750">
              <a:buFont typeface="Calibri,Sans-Serif"/>
              <a:buChar char="-"/>
            </a:pPr>
            <a:r>
              <a:rPr lang="en-US" sz="2000" b="1">
                <a:solidFill>
                  <a:srgbClr val="000000"/>
                </a:solidFill>
              </a:rPr>
              <a:t>Amazon Prime Membership:</a:t>
            </a:r>
            <a:r>
              <a:rPr lang="en-US">
                <a:solidFill>
                  <a:srgbClr val="000000"/>
                </a:solidFill>
              </a:rPr>
              <a:t> Free and quick shipping, among other services like streaming.</a:t>
            </a:r>
          </a:p>
        </p:txBody>
      </p:sp>
    </p:spTree>
    <p:extLst>
      <p:ext uri="{BB962C8B-B14F-4D97-AF65-F5344CB8AC3E}">
        <p14:creationId xmlns:p14="http://schemas.microsoft.com/office/powerpoint/2010/main" val="3707402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728800-7BC0-9441-363F-B67F5424C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 Amazon Logo: Inspiring Insights for Business Owners and Marketers -  crowdspring Blog">
            <a:extLst>
              <a:ext uri="{FF2B5EF4-FFF2-40B4-BE49-F238E27FC236}">
                <a16:creationId xmlns:a16="http://schemas.microsoft.com/office/drawing/2014/main" id="{7E51293E-5F4C-C086-4628-AD456901B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511" y="653725"/>
            <a:ext cx="3907131" cy="11785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EE15F3-9603-F26E-8DF1-0B60984B8CFE}"/>
              </a:ext>
            </a:extLst>
          </p:cNvPr>
          <p:cNvSpPr txBox="1"/>
          <p:nvPr/>
        </p:nvSpPr>
        <p:spPr>
          <a:xfrm>
            <a:off x="4745204" y="650243"/>
            <a:ext cx="668139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latin typeface="Aptos Display"/>
              </a:rPr>
              <a:t>5 Year Return versus S&amp;P500</a:t>
            </a:r>
          </a:p>
        </p:txBody>
      </p:sp>
      <p:pic>
        <p:nvPicPr>
          <p:cNvPr id="10" name="Picture 9" descr="A graph with blue and red lines&#10;&#10;AI-generated content may be incorrect.">
            <a:extLst>
              <a:ext uri="{FF2B5EF4-FFF2-40B4-BE49-F238E27FC236}">
                <a16:creationId xmlns:a16="http://schemas.microsoft.com/office/drawing/2014/main" id="{55E964E0-75A1-0CAB-C60F-3CE5C17EA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874" y="1888172"/>
            <a:ext cx="9356105" cy="49670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AA661F-084D-AAF6-5966-9E07CB9068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9003" y="1104900"/>
            <a:ext cx="6701065" cy="91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333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C35615-5520-4AB1-5AFA-F2B05AC7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946" y="387320"/>
            <a:ext cx="4683321" cy="2148841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400" b="1"/>
              <a:t>NIKE</a:t>
            </a:r>
            <a:br>
              <a:rPr lang="en-US" sz="3400"/>
            </a:br>
            <a:r>
              <a:rPr lang="en-US" sz="3400"/>
              <a:t>Recommendation: </a:t>
            </a:r>
            <a:r>
              <a:rPr lang="en-US" sz="3400" b="1"/>
              <a:t>HOLD</a:t>
            </a:r>
            <a:br>
              <a:rPr lang="en-US" sz="3400"/>
            </a:br>
            <a:r>
              <a:rPr lang="en-US" sz="3400"/>
              <a:t>Current Price: $64.67</a:t>
            </a:r>
            <a:br>
              <a:rPr lang="en-US" sz="3400"/>
            </a:br>
            <a:r>
              <a:rPr lang="en-US" sz="3400"/>
              <a:t>Upside: 8.2%</a:t>
            </a:r>
            <a:br>
              <a:rPr lang="en-US" sz="3400"/>
            </a:br>
            <a:r>
              <a:rPr lang="en-US" sz="3400"/>
              <a:t>Target Price: $70</a:t>
            </a:r>
            <a:br>
              <a:rPr lang="en-US" sz="3400"/>
            </a:br>
            <a:r>
              <a:rPr lang="en-US" sz="3400"/>
              <a:t>1.99% of fund</a:t>
            </a:r>
            <a:br>
              <a:rPr lang="en-US" sz="3400"/>
            </a:br>
            <a:r>
              <a:rPr lang="en-US" sz="3400"/>
              <a:t>-20% MTD</a:t>
            </a:r>
          </a:p>
        </p:txBody>
      </p:sp>
      <p:pic>
        <p:nvPicPr>
          <p:cNvPr id="4" name="Content Placeholder 3" descr="A white swoosh logo on a black background&#10;&#10;AI-generated content may be incorrect.">
            <a:extLst>
              <a:ext uri="{FF2B5EF4-FFF2-40B4-BE49-F238E27FC236}">
                <a16:creationId xmlns:a16="http://schemas.microsoft.com/office/drawing/2014/main" id="{1C39A722-9B57-0B0A-215F-60CF1D972D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10652" b="3"/>
          <a:stretch/>
        </p:blipFill>
        <p:spPr>
          <a:xfrm>
            <a:off x="1" y="3613151"/>
            <a:ext cx="5575299" cy="3244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5D1378-88FE-37FF-0197-65A15DEEABE0}"/>
              </a:ext>
            </a:extLst>
          </p:cNvPr>
          <p:cNvSpPr txBox="1"/>
          <p:nvPr/>
        </p:nvSpPr>
        <p:spPr>
          <a:xfrm>
            <a:off x="6863391" y="892810"/>
            <a:ext cx="4555782" cy="544507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7 year low despite beating earnings on 3/20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Weak sales trends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Uncertainty surrounding turnaround plan &amp; tariffs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Executives claim it may get worse before it gets better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643323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3177A-F3F7-349A-A291-7C3344023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538" y="313639"/>
            <a:ext cx="10515600" cy="1325563"/>
          </a:xfrm>
        </p:spPr>
        <p:txBody>
          <a:bodyPr/>
          <a:lstStyle/>
          <a:p>
            <a:r>
              <a:rPr lang="en-US" sz="1800"/>
              <a:t>Recommendation: SELL</a:t>
            </a:r>
            <a:br>
              <a:rPr lang="en-US" sz="1800"/>
            </a:br>
            <a:r>
              <a:rPr lang="en-US" sz="1800"/>
              <a:t>Current Price: $113</a:t>
            </a:r>
            <a:br>
              <a:rPr lang="en-US" sz="1800"/>
            </a:br>
            <a:r>
              <a:rPr lang="en-US" sz="1800"/>
              <a:t>Target Price: $164</a:t>
            </a:r>
            <a:br>
              <a:rPr lang="en-US" sz="1800"/>
            </a:br>
            <a:r>
              <a:rPr lang="en-US" sz="1800">
                <a:latin typeface="Aptos"/>
              </a:rPr>
              <a:t>0.79% weight of SIM holdings</a:t>
            </a:r>
            <a:endParaRPr lang="en-US" sz="1800"/>
          </a:p>
          <a:p>
            <a:endParaRPr lang="en-US"/>
          </a:p>
        </p:txBody>
      </p:sp>
      <p:pic>
        <p:nvPicPr>
          <p:cNvPr id="4" name="Content Placeholder 3" descr="Lennar Corp. Gives Investors Hope (NYSE:LEN) | Seeking Alpha">
            <a:extLst>
              <a:ext uri="{FF2B5EF4-FFF2-40B4-BE49-F238E27FC236}">
                <a16:creationId xmlns:a16="http://schemas.microsoft.com/office/drawing/2014/main" id="{9D3BBF24-F1C3-8593-834E-2D16EC6E6A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300" y="313443"/>
            <a:ext cx="4059195" cy="61502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3A472A-E7E0-5B47-9201-92B49FBBC859}"/>
              </a:ext>
            </a:extLst>
          </p:cNvPr>
          <p:cNvSpPr txBox="1"/>
          <p:nvPr/>
        </p:nvSpPr>
        <p:spPr>
          <a:xfrm>
            <a:off x="618318" y="1405226"/>
            <a:ext cx="838809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/>
              <a:t>Description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Lennar is one of the largest homebuilders in the U.S., mainly focused on building affordable, entry-level homes for first-time buyers.</a:t>
            </a:r>
            <a:endParaRPr lang="en-US"/>
          </a:p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0B79ED-57D1-D2C6-E9C4-7A1515F0EFC2}"/>
              </a:ext>
            </a:extLst>
          </p:cNvPr>
          <p:cNvSpPr txBox="1"/>
          <p:nvPr/>
        </p:nvSpPr>
        <p:spPr>
          <a:xfrm>
            <a:off x="622710" y="2599583"/>
            <a:ext cx="9680448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Investment Thesis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Q1 2025 gross margin: 18.7% (below 19% guidance)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Sales incentives rose to 13% of revenue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High mortgage rates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Stock underperformed in past 6 months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Market</a:t>
            </a:r>
            <a:r>
              <a:rPr lang="en-US"/>
              <a:t> hasn’t responded positively to asset-light strategy after Millrose spinoff</a:t>
            </a:r>
          </a:p>
          <a:p>
            <a:endParaRPr lang="en-US" b="1"/>
          </a:p>
          <a:p>
            <a:endParaRPr lang="en-US"/>
          </a:p>
          <a:p>
            <a:pPr marL="285750" indent="-285750">
              <a:buFont typeface="Arial"/>
              <a:buChar char="•"/>
            </a:pPr>
            <a:endParaRPr lang="en-US"/>
          </a:p>
          <a:p>
            <a:pPr marL="285750" indent="-285750">
              <a:buFont typeface="Arial"/>
              <a:buChar char="•"/>
            </a:pPr>
            <a:endParaRPr lang="en-US"/>
          </a:p>
          <a:p>
            <a:pPr marL="285750" indent="-285750">
              <a:buFont typeface="Arial"/>
              <a:buChar char="•"/>
            </a:pPr>
            <a:endParaRPr lang="en-US"/>
          </a:p>
          <a:p>
            <a:endParaRPr lang="en-US"/>
          </a:p>
        </p:txBody>
      </p:sp>
      <p:pic>
        <p:nvPicPr>
          <p:cNvPr id="3" name="Picture 2" descr="A graph showing the growth of the united states&#10;&#10;AI-generated content may be incorrect.">
            <a:extLst>
              <a:ext uri="{FF2B5EF4-FFF2-40B4-BE49-F238E27FC236}">
                <a16:creationId xmlns:a16="http://schemas.microsoft.com/office/drawing/2014/main" id="{D8FC2241-F0A3-7DF7-725D-B292D3086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859" y="4448430"/>
            <a:ext cx="7453057" cy="227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00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6CCE2-7BCB-D048-265E-5EC3CA6C4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274" y="1321158"/>
            <a:ext cx="10529207" cy="1849438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b="1">
                <a:latin typeface="Aptos"/>
              </a:rPr>
              <a:t>Financial Analysis</a:t>
            </a:r>
            <a:endParaRPr lang="en-US" sz="2200">
              <a:latin typeface="Aptos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2200">
                <a:latin typeface="Aptos"/>
              </a:rPr>
              <a:t>SG&amp;A slightly higher at 8.5%, net margin dropped to 10.2%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2200">
                <a:latin typeface="Aptos"/>
              </a:rPr>
              <a:t>ROE around 15%，inventory improved but still high at ~$19B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2200">
                <a:latin typeface="Aptos"/>
              </a:rPr>
              <a:t>Valuation low (P/E 8.37, DCF target $237/share but market not rewarding it yet</a:t>
            </a:r>
          </a:p>
          <a:p>
            <a:endParaRPr lang="en-US"/>
          </a:p>
        </p:txBody>
      </p:sp>
      <p:pic>
        <p:nvPicPr>
          <p:cNvPr id="4" name="Content Placeholder 3" descr="A close up of numbers&#10;&#10;AI-generated content may be incorrect.">
            <a:extLst>
              <a:ext uri="{FF2B5EF4-FFF2-40B4-BE49-F238E27FC236}">
                <a16:creationId xmlns:a16="http://schemas.microsoft.com/office/drawing/2014/main" id="{A7DC60EA-5678-55E8-AC24-6219DD2A3F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388" y="4369395"/>
            <a:ext cx="11876314" cy="1138430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C84B6D-EB8F-8507-0444-6058FCD055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45" t="1977" r="683" b="18605"/>
          <a:stretch/>
        </p:blipFill>
        <p:spPr>
          <a:xfrm>
            <a:off x="192305" y="4378454"/>
            <a:ext cx="2184047" cy="25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49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CE0A68D-28EF-49D9-B84B-5DAB3871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Uploaded image">
            <a:extLst>
              <a:ext uri="{FF2B5EF4-FFF2-40B4-BE49-F238E27FC236}">
                <a16:creationId xmlns:a16="http://schemas.microsoft.com/office/drawing/2014/main" id="{C4F36885-B95B-2197-8B84-8FFC8E0EA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" y="1170516"/>
            <a:ext cx="7267905" cy="426842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FA0C3DC-24DE-44E3-9D41-CAA5F3B20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6208" y="0"/>
            <a:ext cx="477579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C87947-F8D3-2956-C84B-536A0F687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797" y="2979150"/>
            <a:ext cx="3074761" cy="1663995"/>
          </a:xfrm>
        </p:spPr>
        <p:txBody>
          <a:bodyPr anchor="t">
            <a:normAutofit/>
          </a:bodyPr>
          <a:lstStyle/>
          <a:p>
            <a:pPr algn="ctr"/>
            <a:r>
              <a:rPr lang="en-US" sz="3200" b="1">
                <a:solidFill>
                  <a:schemeClr val="tx1">
                    <a:lumMod val="65000"/>
                    <a:lumOff val="35000"/>
                  </a:schemeClr>
                </a:solidFill>
                <a:ea typeface="+mj-lt"/>
                <a:cs typeface="+mj-lt"/>
              </a:rPr>
              <a:t>Lennar vs. </a:t>
            </a:r>
            <a:br>
              <a:rPr lang="en-US" sz="3200" b="1">
                <a:ea typeface="+mj-lt"/>
                <a:cs typeface="+mj-lt"/>
              </a:rPr>
            </a:br>
            <a:r>
              <a:rPr lang="en-US" sz="3200" b="1">
                <a:solidFill>
                  <a:schemeClr val="tx1">
                    <a:lumMod val="65000"/>
                    <a:lumOff val="35000"/>
                  </a:schemeClr>
                </a:solidFill>
                <a:ea typeface="+mj-lt"/>
                <a:cs typeface="+mj-lt"/>
              </a:rPr>
              <a:t>Peers (DHI, TOL)</a:t>
            </a:r>
            <a:endParaRPr lang="en-US" sz="32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698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23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Consumer Discretionary Stock Recommendation</vt:lpstr>
      <vt:lpstr>Sector Recommendation Recap</vt:lpstr>
      <vt:lpstr>PowerPoint Presentation</vt:lpstr>
      <vt:lpstr>PowerPoint Presentation</vt:lpstr>
      <vt:lpstr>PowerPoint Presentation</vt:lpstr>
      <vt:lpstr>NIKE Recommendation: HOLD Current Price: $64.67 Upside: 8.2% Target Price: $70 1.99% of fund -20% MTD</vt:lpstr>
      <vt:lpstr>Recommendation: SELL Current Price: $113 Target Price: $164 0.79% weight of SIM holdings </vt:lpstr>
      <vt:lpstr>Financial Analysis SG&amp;A slightly higher at 8.5%, net margin dropped to 10.2% ROE around 15%，inventory improved but still high at ~$19B Valuation low (P/E 8.37, DCF target $237/share but market not rewarding it yet </vt:lpstr>
      <vt:lpstr>Lennar vs.  Peers (DHI, TOL)</vt:lpstr>
      <vt:lpstr>Recommendation: BUY Current Price: $77 Target Price: $115 Upside: 49%</vt:lpstr>
      <vt:lpstr>PowerPoint Presentation</vt:lpstr>
      <vt:lpstr>PowerPoint Presentation</vt:lpstr>
      <vt:lpstr>PowerPoint Presentation</vt:lpstr>
      <vt:lpstr>BKNG vs Peers</vt:lpstr>
      <vt:lpstr>YTD Performance</vt:lpstr>
      <vt:lpstr>1-Year Performance</vt:lpstr>
      <vt:lpstr>Final Recommendations</vt:lpstr>
      <vt:lpstr>Appendix</vt:lpstr>
      <vt:lpstr>Nike DCF</vt:lpstr>
      <vt:lpstr>Amazon DCF</vt:lpstr>
      <vt:lpstr>Lennar Corp. DCF</vt:lpstr>
      <vt:lpstr>Visteon DCF</vt:lpstr>
      <vt:lpstr>Booking Holdings DCF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3</cp:revision>
  <dcterms:created xsi:type="dcterms:W3CDTF">2025-03-28T15:44:17Z</dcterms:created>
  <dcterms:modified xsi:type="dcterms:W3CDTF">2025-04-01T21:57:16Z</dcterms:modified>
</cp:coreProperties>
</file>