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6" r:id="rId4"/>
    <p:sldId id="258" r:id="rId5"/>
    <p:sldId id="268" r:id="rId6"/>
    <p:sldId id="264" r:id="rId7"/>
    <p:sldId id="265" r:id="rId8"/>
    <p:sldId id="259" r:id="rId9"/>
    <p:sldId id="267" r:id="rId10"/>
    <p:sldId id="260" r:id="rId11"/>
    <p:sldId id="261" r:id="rId12"/>
    <p:sldId id="262" r:id="rId13"/>
    <p:sldId id="26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B3FC26-15C3-B7D7-29BC-6F4534CABF85}" v="145" dt="2025-03-03T17:30:44.817"/>
    <p1510:client id="{760DBC3A-6C2D-FB38-E669-92652311BF4E}" v="4" dt="2025-03-04T21:43:18.511"/>
    <p1510:client id="{99B4DDA0-6A57-4D2D-610F-8216A0AAAE27}" v="108" dt="2025-03-04T17:42:02.139"/>
    <p1510:client id="{B0F12792-5B94-F5CB-01CD-A0DC5E50789E}" v="43" dt="2025-03-04T20:23:06.004"/>
    <p1510:client id="{B6CA362E-D309-F897-03B4-847E626768CB}" v="193" dt="2025-03-03T17:19:59.675"/>
    <p1510:client id="{C73BC660-7409-4478-2B49-98F22C348C95}" v="190" dt="2025-03-04T04:37:53.806"/>
    <p1510:client id="{CBDB5798-2D4A-CE21-FF39-1845EC6E4AC7}" v="18" dt="2025-03-03T17:14:40.635"/>
    <p1510:client id="{CFA7D120-BDBB-BE88-3991-47A9FD68F142}" v="104" dt="2025-03-04T18:53:11.057"/>
    <p1510:client id="{D5C2EC2C-1EE2-1247-76B0-1464A4A14705}" v="72" dt="2025-03-03T17:20:53.884"/>
    <p1510:client id="{F84F2C4A-894C-1048-B991-E40847C48525}" v="7" dt="2025-03-04T22:52:11.4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4" Type="http://schemas.openxmlformats.org/officeDocument/2006/relationships/image" Target="../media/image11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4" Type="http://schemas.openxmlformats.org/officeDocument/2006/relationships/image" Target="../media/image1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8AFCB7-FC40-44A6-93D1-E1C2C3CA77AE}" type="doc">
      <dgm:prSet loTypeId="urn:microsoft.com/office/officeart/2008/layout/LinedList" loCatId="list" qsTypeId="urn:microsoft.com/office/officeart/2005/8/quickstyle/simple1" qsCatId="simple" csTypeId="urn:microsoft.com/office/officeart/2005/8/colors/accent0_1" csCatId="mainScheme"/>
      <dgm:spPr/>
      <dgm:t>
        <a:bodyPr/>
        <a:lstStyle/>
        <a:p>
          <a:endParaRPr lang="en-US"/>
        </a:p>
      </dgm:t>
    </dgm:pt>
    <dgm:pt modelId="{7C2E1A5E-7DC3-4BF4-A806-5DE7CD371E0C}">
      <dgm:prSet/>
      <dgm:spPr/>
      <dgm:t>
        <a:bodyPr/>
        <a:lstStyle/>
        <a:p>
          <a:r>
            <a:rPr lang="en-US"/>
            <a:t>$14.4 trillion in total market cap</a:t>
          </a:r>
        </a:p>
      </dgm:t>
    </dgm:pt>
    <dgm:pt modelId="{10596F46-A4B2-4A0B-9AC7-B78B83D6F5F0}" type="parTrans" cxnId="{62C94295-DD13-43EE-84C2-B241A34B813B}">
      <dgm:prSet/>
      <dgm:spPr/>
      <dgm:t>
        <a:bodyPr/>
        <a:lstStyle/>
        <a:p>
          <a:endParaRPr lang="en-US"/>
        </a:p>
      </dgm:t>
    </dgm:pt>
    <dgm:pt modelId="{149F3DDC-D4B1-4479-8D02-1CE86D103AF2}" type="sibTrans" cxnId="{62C94295-DD13-43EE-84C2-B241A34B813B}">
      <dgm:prSet/>
      <dgm:spPr/>
      <dgm:t>
        <a:bodyPr/>
        <a:lstStyle/>
        <a:p>
          <a:endParaRPr lang="en-US"/>
        </a:p>
      </dgm:t>
    </dgm:pt>
    <dgm:pt modelId="{51A2CD69-29E0-43EF-858E-61EED1B12F4B}">
      <dgm:prSet/>
      <dgm:spPr/>
      <dgm:t>
        <a:bodyPr/>
        <a:lstStyle/>
        <a:p>
          <a:pPr rtl="0"/>
          <a:r>
            <a:rPr lang="en-US">
              <a:latin typeface="Neue Haas Grotesk Text Pro"/>
            </a:rPr>
            <a:t>Market Weight 10.53</a:t>
          </a:r>
          <a:r>
            <a:rPr lang="en-US"/>
            <a:t>% of the S&amp;P 500</a:t>
          </a:r>
        </a:p>
      </dgm:t>
    </dgm:pt>
    <dgm:pt modelId="{0D320C62-289D-4A9D-8BC3-CD59A5840634}" type="parTrans" cxnId="{50025DA1-8D04-482F-8D50-B815732B53A2}">
      <dgm:prSet/>
      <dgm:spPr/>
      <dgm:t>
        <a:bodyPr/>
        <a:lstStyle/>
        <a:p>
          <a:endParaRPr lang="en-US"/>
        </a:p>
      </dgm:t>
    </dgm:pt>
    <dgm:pt modelId="{7217D8F3-EB2E-408F-82DA-8A19EEF678A1}" type="sibTrans" cxnId="{50025DA1-8D04-482F-8D50-B815732B53A2}">
      <dgm:prSet/>
      <dgm:spPr/>
      <dgm:t>
        <a:bodyPr/>
        <a:lstStyle/>
        <a:p>
          <a:endParaRPr lang="en-US"/>
        </a:p>
      </dgm:t>
    </dgm:pt>
    <dgm:pt modelId="{7B1C5CB9-2E3B-4206-9A4B-013A747547CF}">
      <dgm:prSet/>
      <dgm:spPr/>
      <dgm:t>
        <a:bodyPr/>
        <a:lstStyle/>
        <a:p>
          <a:r>
            <a:rPr lang="en-US"/>
            <a:t>Non-essential goods and services</a:t>
          </a:r>
        </a:p>
      </dgm:t>
    </dgm:pt>
    <dgm:pt modelId="{B51B2944-449A-41F6-B083-304EBEE03B2D}" type="parTrans" cxnId="{042BAFE7-8693-4862-AA5F-82EEA5679F83}">
      <dgm:prSet/>
      <dgm:spPr/>
      <dgm:t>
        <a:bodyPr/>
        <a:lstStyle/>
        <a:p>
          <a:endParaRPr lang="en-US"/>
        </a:p>
      </dgm:t>
    </dgm:pt>
    <dgm:pt modelId="{9CE23EFD-1F30-45F6-8865-169448CC913D}" type="sibTrans" cxnId="{042BAFE7-8693-4862-AA5F-82EEA5679F83}">
      <dgm:prSet/>
      <dgm:spPr/>
      <dgm:t>
        <a:bodyPr/>
        <a:lstStyle/>
        <a:p>
          <a:endParaRPr lang="en-US"/>
        </a:p>
      </dgm:t>
    </dgm:pt>
    <dgm:pt modelId="{E1789E18-48AE-4DC3-8552-C5BB8B4CC12C}">
      <dgm:prSet/>
      <dgm:spPr/>
      <dgm:t>
        <a:bodyPr/>
        <a:lstStyle/>
        <a:p>
          <a:r>
            <a:rPr lang="en-US"/>
            <a:t>Automobiles, Furniture and Appliances, Fast Food, Fashion</a:t>
          </a:r>
        </a:p>
      </dgm:t>
    </dgm:pt>
    <dgm:pt modelId="{2CE35EDF-0418-4BE9-BFE7-0B8F49999CF7}" type="parTrans" cxnId="{2B1BA204-463D-4310-B1F8-C3D8385ACA70}">
      <dgm:prSet/>
      <dgm:spPr/>
      <dgm:t>
        <a:bodyPr/>
        <a:lstStyle/>
        <a:p>
          <a:endParaRPr lang="en-US"/>
        </a:p>
      </dgm:t>
    </dgm:pt>
    <dgm:pt modelId="{7CD86D3B-036E-442D-BEE8-9B5666B90D12}" type="sibTrans" cxnId="{2B1BA204-463D-4310-B1F8-C3D8385ACA70}">
      <dgm:prSet/>
      <dgm:spPr/>
      <dgm:t>
        <a:bodyPr/>
        <a:lstStyle/>
        <a:p>
          <a:endParaRPr lang="en-US"/>
        </a:p>
      </dgm:t>
    </dgm:pt>
    <dgm:pt modelId="{6F32DB84-9AC4-49D2-ABA3-B3AABDD42A75}">
      <dgm:prSet/>
      <dgm:spPr/>
      <dgm:t>
        <a:bodyPr/>
        <a:lstStyle/>
        <a:p>
          <a:r>
            <a:rPr lang="en-US"/>
            <a:t>Year to date: -5.6% </a:t>
          </a:r>
        </a:p>
      </dgm:t>
    </dgm:pt>
    <dgm:pt modelId="{B1F5CC2F-4A8E-43E3-8E29-A14B112DC10E}" type="parTrans" cxnId="{6A7F26C2-1F46-482C-AD45-08CD67B4BB90}">
      <dgm:prSet/>
      <dgm:spPr/>
      <dgm:t>
        <a:bodyPr/>
        <a:lstStyle/>
        <a:p>
          <a:endParaRPr lang="en-US"/>
        </a:p>
      </dgm:t>
    </dgm:pt>
    <dgm:pt modelId="{36DE8C6D-2380-44E4-986D-E6AEFF367ADA}" type="sibTrans" cxnId="{6A7F26C2-1F46-482C-AD45-08CD67B4BB90}">
      <dgm:prSet/>
      <dgm:spPr/>
      <dgm:t>
        <a:bodyPr/>
        <a:lstStyle/>
        <a:p>
          <a:endParaRPr lang="en-US"/>
        </a:p>
      </dgm:t>
    </dgm:pt>
    <dgm:pt modelId="{980BBDD8-BAF6-4B0D-952A-987E8AD1B140}">
      <dgm:prSet/>
      <dgm:spPr/>
      <dgm:t>
        <a:bodyPr/>
        <a:lstStyle/>
        <a:p>
          <a:r>
            <a:rPr lang="en-US"/>
            <a:t>2024 performance: 30.43%</a:t>
          </a:r>
        </a:p>
      </dgm:t>
    </dgm:pt>
    <dgm:pt modelId="{D4D58AA4-BC17-4D26-9340-6F5774329020}" type="parTrans" cxnId="{11CFEA0E-5998-47C3-BCAD-0EFAF9A909FA}">
      <dgm:prSet/>
      <dgm:spPr/>
      <dgm:t>
        <a:bodyPr/>
        <a:lstStyle/>
        <a:p>
          <a:endParaRPr lang="en-US"/>
        </a:p>
      </dgm:t>
    </dgm:pt>
    <dgm:pt modelId="{26567D88-058F-458E-A9E4-807380659C71}" type="sibTrans" cxnId="{11CFEA0E-5998-47C3-BCAD-0EFAF9A909FA}">
      <dgm:prSet/>
      <dgm:spPr/>
      <dgm:t>
        <a:bodyPr/>
        <a:lstStyle/>
        <a:p>
          <a:endParaRPr lang="en-US"/>
        </a:p>
      </dgm:t>
    </dgm:pt>
    <dgm:pt modelId="{359A4E48-E8C3-4220-ADE0-4496F2918307}" type="pres">
      <dgm:prSet presAssocID="{678AFCB7-FC40-44A6-93D1-E1C2C3CA77AE}" presName="vert0" presStyleCnt="0">
        <dgm:presLayoutVars>
          <dgm:dir/>
          <dgm:animOne val="branch"/>
          <dgm:animLvl val="lvl"/>
        </dgm:presLayoutVars>
      </dgm:prSet>
      <dgm:spPr/>
    </dgm:pt>
    <dgm:pt modelId="{B4FF016E-41BE-419B-8EFC-F8B9EFD007C2}" type="pres">
      <dgm:prSet presAssocID="{7C2E1A5E-7DC3-4BF4-A806-5DE7CD371E0C}" presName="thickLine" presStyleLbl="alignNode1" presStyleIdx="0" presStyleCnt="6"/>
      <dgm:spPr/>
    </dgm:pt>
    <dgm:pt modelId="{7BC4AFF7-4AD2-4A3F-8AE4-06E66E79C27B}" type="pres">
      <dgm:prSet presAssocID="{7C2E1A5E-7DC3-4BF4-A806-5DE7CD371E0C}" presName="horz1" presStyleCnt="0"/>
      <dgm:spPr/>
    </dgm:pt>
    <dgm:pt modelId="{82833A03-13D6-4430-82ED-F4168762E95C}" type="pres">
      <dgm:prSet presAssocID="{7C2E1A5E-7DC3-4BF4-A806-5DE7CD371E0C}" presName="tx1" presStyleLbl="revTx" presStyleIdx="0" presStyleCnt="6"/>
      <dgm:spPr/>
    </dgm:pt>
    <dgm:pt modelId="{28CA0ACB-8CB3-4A07-8926-F89693057104}" type="pres">
      <dgm:prSet presAssocID="{7C2E1A5E-7DC3-4BF4-A806-5DE7CD371E0C}" presName="vert1" presStyleCnt="0"/>
      <dgm:spPr/>
    </dgm:pt>
    <dgm:pt modelId="{931A78A4-9367-4590-8DEE-52919419792E}" type="pres">
      <dgm:prSet presAssocID="{51A2CD69-29E0-43EF-858E-61EED1B12F4B}" presName="thickLine" presStyleLbl="alignNode1" presStyleIdx="1" presStyleCnt="6"/>
      <dgm:spPr/>
    </dgm:pt>
    <dgm:pt modelId="{3649820F-5171-48E2-B9D9-31E0A477D2AB}" type="pres">
      <dgm:prSet presAssocID="{51A2CD69-29E0-43EF-858E-61EED1B12F4B}" presName="horz1" presStyleCnt="0"/>
      <dgm:spPr/>
    </dgm:pt>
    <dgm:pt modelId="{CE8A553F-F29F-48A3-B3D2-23D6EFB579A1}" type="pres">
      <dgm:prSet presAssocID="{51A2CD69-29E0-43EF-858E-61EED1B12F4B}" presName="tx1" presStyleLbl="revTx" presStyleIdx="1" presStyleCnt="6"/>
      <dgm:spPr/>
    </dgm:pt>
    <dgm:pt modelId="{3B746868-7E06-441C-B82C-61D622257A65}" type="pres">
      <dgm:prSet presAssocID="{51A2CD69-29E0-43EF-858E-61EED1B12F4B}" presName="vert1" presStyleCnt="0"/>
      <dgm:spPr/>
    </dgm:pt>
    <dgm:pt modelId="{D9CB58F9-D3F6-45A4-B67B-351482FE6FCE}" type="pres">
      <dgm:prSet presAssocID="{7B1C5CB9-2E3B-4206-9A4B-013A747547CF}" presName="thickLine" presStyleLbl="alignNode1" presStyleIdx="2" presStyleCnt="6"/>
      <dgm:spPr/>
    </dgm:pt>
    <dgm:pt modelId="{2080E895-56EC-41A7-BA44-954786169E7F}" type="pres">
      <dgm:prSet presAssocID="{7B1C5CB9-2E3B-4206-9A4B-013A747547CF}" presName="horz1" presStyleCnt="0"/>
      <dgm:spPr/>
    </dgm:pt>
    <dgm:pt modelId="{A65AFD52-7727-455E-933D-1DDF1C799DB7}" type="pres">
      <dgm:prSet presAssocID="{7B1C5CB9-2E3B-4206-9A4B-013A747547CF}" presName="tx1" presStyleLbl="revTx" presStyleIdx="2" presStyleCnt="6"/>
      <dgm:spPr/>
    </dgm:pt>
    <dgm:pt modelId="{4958F02A-7F75-4D42-9AB9-BD092B6CDE1F}" type="pres">
      <dgm:prSet presAssocID="{7B1C5CB9-2E3B-4206-9A4B-013A747547CF}" presName="vert1" presStyleCnt="0"/>
      <dgm:spPr/>
    </dgm:pt>
    <dgm:pt modelId="{26AED24C-7E80-41B0-A959-D1AC4FA41A95}" type="pres">
      <dgm:prSet presAssocID="{E1789E18-48AE-4DC3-8552-C5BB8B4CC12C}" presName="thickLine" presStyleLbl="alignNode1" presStyleIdx="3" presStyleCnt="6"/>
      <dgm:spPr/>
    </dgm:pt>
    <dgm:pt modelId="{75395C11-4349-4B74-A044-470EA585FCD1}" type="pres">
      <dgm:prSet presAssocID="{E1789E18-48AE-4DC3-8552-C5BB8B4CC12C}" presName="horz1" presStyleCnt="0"/>
      <dgm:spPr/>
    </dgm:pt>
    <dgm:pt modelId="{D0574954-16FF-403E-BB94-8FA0717D57FF}" type="pres">
      <dgm:prSet presAssocID="{E1789E18-48AE-4DC3-8552-C5BB8B4CC12C}" presName="tx1" presStyleLbl="revTx" presStyleIdx="3" presStyleCnt="6"/>
      <dgm:spPr/>
    </dgm:pt>
    <dgm:pt modelId="{198A5C9B-465A-45E4-8133-05416D8845FC}" type="pres">
      <dgm:prSet presAssocID="{E1789E18-48AE-4DC3-8552-C5BB8B4CC12C}" presName="vert1" presStyleCnt="0"/>
      <dgm:spPr/>
    </dgm:pt>
    <dgm:pt modelId="{06E8BF82-54A3-47AA-B2FA-503F9E34C940}" type="pres">
      <dgm:prSet presAssocID="{6F32DB84-9AC4-49D2-ABA3-B3AABDD42A75}" presName="thickLine" presStyleLbl="alignNode1" presStyleIdx="4" presStyleCnt="6"/>
      <dgm:spPr/>
    </dgm:pt>
    <dgm:pt modelId="{22DF020B-7C30-4AE7-99C4-54BBFFC3D822}" type="pres">
      <dgm:prSet presAssocID="{6F32DB84-9AC4-49D2-ABA3-B3AABDD42A75}" presName="horz1" presStyleCnt="0"/>
      <dgm:spPr/>
    </dgm:pt>
    <dgm:pt modelId="{71766B32-75CE-481D-AF76-78EFABF3FDB6}" type="pres">
      <dgm:prSet presAssocID="{6F32DB84-9AC4-49D2-ABA3-B3AABDD42A75}" presName="tx1" presStyleLbl="revTx" presStyleIdx="4" presStyleCnt="6"/>
      <dgm:spPr/>
    </dgm:pt>
    <dgm:pt modelId="{BB1B49C1-C72E-48F2-ABD6-A429AEF363AC}" type="pres">
      <dgm:prSet presAssocID="{6F32DB84-9AC4-49D2-ABA3-B3AABDD42A75}" presName="vert1" presStyleCnt="0"/>
      <dgm:spPr/>
    </dgm:pt>
    <dgm:pt modelId="{DF0E294B-65D0-4ACC-A32F-ADAB3F197A42}" type="pres">
      <dgm:prSet presAssocID="{980BBDD8-BAF6-4B0D-952A-987E8AD1B140}" presName="thickLine" presStyleLbl="alignNode1" presStyleIdx="5" presStyleCnt="6"/>
      <dgm:spPr/>
    </dgm:pt>
    <dgm:pt modelId="{276275ED-4951-4F5D-BD1D-7FA6C61B56F9}" type="pres">
      <dgm:prSet presAssocID="{980BBDD8-BAF6-4B0D-952A-987E8AD1B140}" presName="horz1" presStyleCnt="0"/>
      <dgm:spPr/>
    </dgm:pt>
    <dgm:pt modelId="{7A20F4FB-8465-4BD5-AF29-405279105817}" type="pres">
      <dgm:prSet presAssocID="{980BBDD8-BAF6-4B0D-952A-987E8AD1B140}" presName="tx1" presStyleLbl="revTx" presStyleIdx="5" presStyleCnt="6"/>
      <dgm:spPr/>
    </dgm:pt>
    <dgm:pt modelId="{E01B8C06-26CA-48D8-80C1-608404A050C5}" type="pres">
      <dgm:prSet presAssocID="{980BBDD8-BAF6-4B0D-952A-987E8AD1B140}" presName="vert1" presStyleCnt="0"/>
      <dgm:spPr/>
    </dgm:pt>
  </dgm:ptLst>
  <dgm:cxnLst>
    <dgm:cxn modelId="{2B1BA204-463D-4310-B1F8-C3D8385ACA70}" srcId="{678AFCB7-FC40-44A6-93D1-E1C2C3CA77AE}" destId="{E1789E18-48AE-4DC3-8552-C5BB8B4CC12C}" srcOrd="3" destOrd="0" parTransId="{2CE35EDF-0418-4BE9-BFE7-0B8F49999CF7}" sibTransId="{7CD86D3B-036E-442D-BEE8-9B5666B90D12}"/>
    <dgm:cxn modelId="{6D268507-1846-43AA-A794-4306833274DE}" type="presOf" srcId="{678AFCB7-FC40-44A6-93D1-E1C2C3CA77AE}" destId="{359A4E48-E8C3-4220-ADE0-4496F2918307}" srcOrd="0" destOrd="0" presId="urn:microsoft.com/office/officeart/2008/layout/LinedList"/>
    <dgm:cxn modelId="{11CFEA0E-5998-47C3-BCAD-0EFAF9A909FA}" srcId="{678AFCB7-FC40-44A6-93D1-E1C2C3CA77AE}" destId="{980BBDD8-BAF6-4B0D-952A-987E8AD1B140}" srcOrd="5" destOrd="0" parTransId="{D4D58AA4-BC17-4D26-9340-6F5774329020}" sibTransId="{26567D88-058F-458E-A9E4-807380659C71}"/>
    <dgm:cxn modelId="{A484DD13-8952-4A45-B34D-58841BD7E34C}" type="presOf" srcId="{7C2E1A5E-7DC3-4BF4-A806-5DE7CD371E0C}" destId="{82833A03-13D6-4430-82ED-F4168762E95C}" srcOrd="0" destOrd="0" presId="urn:microsoft.com/office/officeart/2008/layout/LinedList"/>
    <dgm:cxn modelId="{AFA18B3E-54B5-4524-BFB5-D082AD9D9B86}" type="presOf" srcId="{51A2CD69-29E0-43EF-858E-61EED1B12F4B}" destId="{CE8A553F-F29F-48A3-B3D2-23D6EFB579A1}" srcOrd="0" destOrd="0" presId="urn:microsoft.com/office/officeart/2008/layout/LinedList"/>
    <dgm:cxn modelId="{FDFB9C4D-A9B7-47AA-A4ED-E5C5CE07FC88}" type="presOf" srcId="{E1789E18-48AE-4DC3-8552-C5BB8B4CC12C}" destId="{D0574954-16FF-403E-BB94-8FA0717D57FF}" srcOrd="0" destOrd="0" presId="urn:microsoft.com/office/officeart/2008/layout/LinedList"/>
    <dgm:cxn modelId="{EF557A93-57CF-4905-BB20-C5A4EDE5B997}" type="presOf" srcId="{7B1C5CB9-2E3B-4206-9A4B-013A747547CF}" destId="{A65AFD52-7727-455E-933D-1DDF1C799DB7}" srcOrd="0" destOrd="0" presId="urn:microsoft.com/office/officeart/2008/layout/LinedList"/>
    <dgm:cxn modelId="{62C94295-DD13-43EE-84C2-B241A34B813B}" srcId="{678AFCB7-FC40-44A6-93D1-E1C2C3CA77AE}" destId="{7C2E1A5E-7DC3-4BF4-A806-5DE7CD371E0C}" srcOrd="0" destOrd="0" parTransId="{10596F46-A4B2-4A0B-9AC7-B78B83D6F5F0}" sibTransId="{149F3DDC-D4B1-4479-8D02-1CE86D103AF2}"/>
    <dgm:cxn modelId="{50025DA1-8D04-482F-8D50-B815732B53A2}" srcId="{678AFCB7-FC40-44A6-93D1-E1C2C3CA77AE}" destId="{51A2CD69-29E0-43EF-858E-61EED1B12F4B}" srcOrd="1" destOrd="0" parTransId="{0D320C62-289D-4A9D-8BC3-CD59A5840634}" sibTransId="{7217D8F3-EB2E-408F-82DA-8A19EEF678A1}"/>
    <dgm:cxn modelId="{11A4C1A3-80AE-4309-B2ED-E89B69332551}" type="presOf" srcId="{6F32DB84-9AC4-49D2-ABA3-B3AABDD42A75}" destId="{71766B32-75CE-481D-AF76-78EFABF3FDB6}" srcOrd="0" destOrd="0" presId="urn:microsoft.com/office/officeart/2008/layout/LinedList"/>
    <dgm:cxn modelId="{6A7F26C2-1F46-482C-AD45-08CD67B4BB90}" srcId="{678AFCB7-FC40-44A6-93D1-E1C2C3CA77AE}" destId="{6F32DB84-9AC4-49D2-ABA3-B3AABDD42A75}" srcOrd="4" destOrd="0" parTransId="{B1F5CC2F-4A8E-43E3-8E29-A14B112DC10E}" sibTransId="{36DE8C6D-2380-44E4-986D-E6AEFF367ADA}"/>
    <dgm:cxn modelId="{E83140E5-83AA-412B-AC15-7E3DA15152D9}" type="presOf" srcId="{980BBDD8-BAF6-4B0D-952A-987E8AD1B140}" destId="{7A20F4FB-8465-4BD5-AF29-405279105817}" srcOrd="0" destOrd="0" presId="urn:microsoft.com/office/officeart/2008/layout/LinedList"/>
    <dgm:cxn modelId="{042BAFE7-8693-4862-AA5F-82EEA5679F83}" srcId="{678AFCB7-FC40-44A6-93D1-E1C2C3CA77AE}" destId="{7B1C5CB9-2E3B-4206-9A4B-013A747547CF}" srcOrd="2" destOrd="0" parTransId="{B51B2944-449A-41F6-B083-304EBEE03B2D}" sibTransId="{9CE23EFD-1F30-45F6-8865-169448CC913D}"/>
    <dgm:cxn modelId="{4BAB9727-3522-4204-B22F-BD321332D141}" type="presParOf" srcId="{359A4E48-E8C3-4220-ADE0-4496F2918307}" destId="{B4FF016E-41BE-419B-8EFC-F8B9EFD007C2}" srcOrd="0" destOrd="0" presId="urn:microsoft.com/office/officeart/2008/layout/LinedList"/>
    <dgm:cxn modelId="{88A1EA2E-0439-4104-8C11-FD78672388AA}" type="presParOf" srcId="{359A4E48-E8C3-4220-ADE0-4496F2918307}" destId="{7BC4AFF7-4AD2-4A3F-8AE4-06E66E79C27B}" srcOrd="1" destOrd="0" presId="urn:microsoft.com/office/officeart/2008/layout/LinedList"/>
    <dgm:cxn modelId="{C7C46BBA-4A65-4AC3-AA0F-BE0C2B8EDAA2}" type="presParOf" srcId="{7BC4AFF7-4AD2-4A3F-8AE4-06E66E79C27B}" destId="{82833A03-13D6-4430-82ED-F4168762E95C}" srcOrd="0" destOrd="0" presId="urn:microsoft.com/office/officeart/2008/layout/LinedList"/>
    <dgm:cxn modelId="{93084DD0-51DC-4A5A-842A-D97C5D11EA2F}" type="presParOf" srcId="{7BC4AFF7-4AD2-4A3F-8AE4-06E66E79C27B}" destId="{28CA0ACB-8CB3-4A07-8926-F89693057104}" srcOrd="1" destOrd="0" presId="urn:microsoft.com/office/officeart/2008/layout/LinedList"/>
    <dgm:cxn modelId="{EF6F41DD-524C-4C2D-845F-6CA19F8145AC}" type="presParOf" srcId="{359A4E48-E8C3-4220-ADE0-4496F2918307}" destId="{931A78A4-9367-4590-8DEE-52919419792E}" srcOrd="2" destOrd="0" presId="urn:microsoft.com/office/officeart/2008/layout/LinedList"/>
    <dgm:cxn modelId="{DBAF5642-DBE0-4CA0-ABFC-B1140C6CDB60}" type="presParOf" srcId="{359A4E48-E8C3-4220-ADE0-4496F2918307}" destId="{3649820F-5171-48E2-B9D9-31E0A477D2AB}" srcOrd="3" destOrd="0" presId="urn:microsoft.com/office/officeart/2008/layout/LinedList"/>
    <dgm:cxn modelId="{24D9A47C-CA05-44A3-89B9-C43FD3FC17BF}" type="presParOf" srcId="{3649820F-5171-48E2-B9D9-31E0A477D2AB}" destId="{CE8A553F-F29F-48A3-B3D2-23D6EFB579A1}" srcOrd="0" destOrd="0" presId="urn:microsoft.com/office/officeart/2008/layout/LinedList"/>
    <dgm:cxn modelId="{28ADED2B-D319-4D53-BA4B-1A6E05A9576D}" type="presParOf" srcId="{3649820F-5171-48E2-B9D9-31E0A477D2AB}" destId="{3B746868-7E06-441C-B82C-61D622257A65}" srcOrd="1" destOrd="0" presId="urn:microsoft.com/office/officeart/2008/layout/LinedList"/>
    <dgm:cxn modelId="{FC875875-0792-453A-8432-6D46E328B1FD}" type="presParOf" srcId="{359A4E48-E8C3-4220-ADE0-4496F2918307}" destId="{D9CB58F9-D3F6-45A4-B67B-351482FE6FCE}" srcOrd="4" destOrd="0" presId="urn:microsoft.com/office/officeart/2008/layout/LinedList"/>
    <dgm:cxn modelId="{77F8C645-0101-4C0C-97A0-33B182C10022}" type="presParOf" srcId="{359A4E48-E8C3-4220-ADE0-4496F2918307}" destId="{2080E895-56EC-41A7-BA44-954786169E7F}" srcOrd="5" destOrd="0" presId="urn:microsoft.com/office/officeart/2008/layout/LinedList"/>
    <dgm:cxn modelId="{1EE14B3A-6F78-4C4B-A02A-3833A6EFFC39}" type="presParOf" srcId="{2080E895-56EC-41A7-BA44-954786169E7F}" destId="{A65AFD52-7727-455E-933D-1DDF1C799DB7}" srcOrd="0" destOrd="0" presId="urn:microsoft.com/office/officeart/2008/layout/LinedList"/>
    <dgm:cxn modelId="{BB080D63-7C10-4D5A-A8F5-3134070FEE59}" type="presParOf" srcId="{2080E895-56EC-41A7-BA44-954786169E7F}" destId="{4958F02A-7F75-4D42-9AB9-BD092B6CDE1F}" srcOrd="1" destOrd="0" presId="urn:microsoft.com/office/officeart/2008/layout/LinedList"/>
    <dgm:cxn modelId="{75D916ED-AE08-4B24-B201-914FCAE774B3}" type="presParOf" srcId="{359A4E48-E8C3-4220-ADE0-4496F2918307}" destId="{26AED24C-7E80-41B0-A959-D1AC4FA41A95}" srcOrd="6" destOrd="0" presId="urn:microsoft.com/office/officeart/2008/layout/LinedList"/>
    <dgm:cxn modelId="{071E7833-08C3-4198-B412-B97791A3FC21}" type="presParOf" srcId="{359A4E48-E8C3-4220-ADE0-4496F2918307}" destId="{75395C11-4349-4B74-A044-470EA585FCD1}" srcOrd="7" destOrd="0" presId="urn:microsoft.com/office/officeart/2008/layout/LinedList"/>
    <dgm:cxn modelId="{2692A506-E19C-445D-BCCE-F9C0CA616C81}" type="presParOf" srcId="{75395C11-4349-4B74-A044-470EA585FCD1}" destId="{D0574954-16FF-403E-BB94-8FA0717D57FF}" srcOrd="0" destOrd="0" presId="urn:microsoft.com/office/officeart/2008/layout/LinedList"/>
    <dgm:cxn modelId="{E3A24985-15A5-4DD4-964B-EBE492841E6B}" type="presParOf" srcId="{75395C11-4349-4B74-A044-470EA585FCD1}" destId="{198A5C9B-465A-45E4-8133-05416D8845FC}" srcOrd="1" destOrd="0" presId="urn:microsoft.com/office/officeart/2008/layout/LinedList"/>
    <dgm:cxn modelId="{B2119456-4903-45E2-BCA6-A168FB1C8D26}" type="presParOf" srcId="{359A4E48-E8C3-4220-ADE0-4496F2918307}" destId="{06E8BF82-54A3-47AA-B2FA-503F9E34C940}" srcOrd="8" destOrd="0" presId="urn:microsoft.com/office/officeart/2008/layout/LinedList"/>
    <dgm:cxn modelId="{4E4CEDDD-8520-4DF1-B8E3-826B0450F0AB}" type="presParOf" srcId="{359A4E48-E8C3-4220-ADE0-4496F2918307}" destId="{22DF020B-7C30-4AE7-99C4-54BBFFC3D822}" srcOrd="9" destOrd="0" presId="urn:microsoft.com/office/officeart/2008/layout/LinedList"/>
    <dgm:cxn modelId="{6B417575-1B9F-4DFB-B042-D54C451A5795}" type="presParOf" srcId="{22DF020B-7C30-4AE7-99C4-54BBFFC3D822}" destId="{71766B32-75CE-481D-AF76-78EFABF3FDB6}" srcOrd="0" destOrd="0" presId="urn:microsoft.com/office/officeart/2008/layout/LinedList"/>
    <dgm:cxn modelId="{D31E31D5-3673-44ED-AB00-2C6C4B949DBC}" type="presParOf" srcId="{22DF020B-7C30-4AE7-99C4-54BBFFC3D822}" destId="{BB1B49C1-C72E-48F2-ABD6-A429AEF363AC}" srcOrd="1" destOrd="0" presId="urn:microsoft.com/office/officeart/2008/layout/LinedList"/>
    <dgm:cxn modelId="{3849D344-2B77-4098-9663-16F3DD402674}" type="presParOf" srcId="{359A4E48-E8C3-4220-ADE0-4496F2918307}" destId="{DF0E294B-65D0-4ACC-A32F-ADAB3F197A42}" srcOrd="10" destOrd="0" presId="urn:microsoft.com/office/officeart/2008/layout/LinedList"/>
    <dgm:cxn modelId="{B47E1CBF-689C-4F81-88EC-5C681B3D37B1}" type="presParOf" srcId="{359A4E48-E8C3-4220-ADE0-4496F2918307}" destId="{276275ED-4951-4F5D-BD1D-7FA6C61B56F9}" srcOrd="11" destOrd="0" presId="urn:microsoft.com/office/officeart/2008/layout/LinedList"/>
    <dgm:cxn modelId="{9F8B3A48-B477-45FE-B6B8-A6B8491827A1}" type="presParOf" srcId="{276275ED-4951-4F5D-BD1D-7FA6C61B56F9}" destId="{7A20F4FB-8465-4BD5-AF29-405279105817}" srcOrd="0" destOrd="0" presId="urn:microsoft.com/office/officeart/2008/layout/LinedList"/>
    <dgm:cxn modelId="{D5F78818-4E2F-452B-A615-09C69E73B685}" type="presParOf" srcId="{276275ED-4951-4F5D-BD1D-7FA6C61B56F9}" destId="{E01B8C06-26CA-48D8-80C1-608404A050C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E4145CA-4E43-49F3-8EDD-A0EBA841223B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A5655F61-3DBB-4D81-9D71-1085A973C93E}">
      <dgm:prSet/>
      <dgm:spPr/>
      <dgm:t>
        <a:bodyPr/>
        <a:lstStyle/>
        <a:p>
          <a:r>
            <a:rPr lang="en-US"/>
            <a:t>Sector performs well when consumer confidence is strong, extremely cyclical and dependent on the overall economic performance</a:t>
          </a:r>
        </a:p>
      </dgm:t>
    </dgm:pt>
    <dgm:pt modelId="{C0119C48-C258-436B-B030-216016D24A76}" type="parTrans" cxnId="{DA961F55-A2FC-4E18-80E2-4E5DDA58461A}">
      <dgm:prSet/>
      <dgm:spPr/>
      <dgm:t>
        <a:bodyPr/>
        <a:lstStyle/>
        <a:p>
          <a:endParaRPr lang="en-US"/>
        </a:p>
      </dgm:t>
    </dgm:pt>
    <dgm:pt modelId="{E507ECFC-A783-4239-A2A9-827C769C725F}" type="sibTrans" cxnId="{DA961F55-A2FC-4E18-80E2-4E5DDA58461A}">
      <dgm:prSet/>
      <dgm:spPr/>
      <dgm:t>
        <a:bodyPr/>
        <a:lstStyle/>
        <a:p>
          <a:endParaRPr lang="en-US"/>
        </a:p>
      </dgm:t>
    </dgm:pt>
    <dgm:pt modelId="{CBD90B5C-8CB4-4628-95C0-1FA881E6F0F7}">
      <dgm:prSet/>
      <dgm:spPr/>
      <dgm:t>
        <a:bodyPr/>
        <a:lstStyle/>
        <a:p>
          <a:r>
            <a:rPr lang="en-US"/>
            <a:t>Can be negatively affected by factors like higher interest rates, economic downturns, and possible implications of supply and demand of inputs and outputs through tariffs. </a:t>
          </a:r>
        </a:p>
      </dgm:t>
    </dgm:pt>
    <dgm:pt modelId="{7EAC8F36-FCF4-4809-A119-E1AF53DEE30E}" type="parTrans" cxnId="{E9CF76A1-6E4D-45EA-B791-2073BBC8595A}">
      <dgm:prSet/>
      <dgm:spPr/>
      <dgm:t>
        <a:bodyPr/>
        <a:lstStyle/>
        <a:p>
          <a:endParaRPr lang="en-US"/>
        </a:p>
      </dgm:t>
    </dgm:pt>
    <dgm:pt modelId="{735AF1D0-BD12-4E11-97CD-FCBF5EE4007C}" type="sibTrans" cxnId="{E9CF76A1-6E4D-45EA-B791-2073BBC8595A}">
      <dgm:prSet/>
      <dgm:spPr/>
      <dgm:t>
        <a:bodyPr/>
        <a:lstStyle/>
        <a:p>
          <a:endParaRPr lang="en-US"/>
        </a:p>
      </dgm:t>
    </dgm:pt>
    <dgm:pt modelId="{0C9FE5F8-0B3D-4780-8FB9-1AEF73770AB4}" type="pres">
      <dgm:prSet presAssocID="{DE4145CA-4E43-49F3-8EDD-A0EBA841223B}" presName="root" presStyleCnt="0">
        <dgm:presLayoutVars>
          <dgm:dir/>
          <dgm:resizeHandles val="exact"/>
        </dgm:presLayoutVars>
      </dgm:prSet>
      <dgm:spPr/>
    </dgm:pt>
    <dgm:pt modelId="{C1659CE0-F1CD-4EB9-BC4E-B2C3D48ACA6D}" type="pres">
      <dgm:prSet presAssocID="{A5655F61-3DBB-4D81-9D71-1085A973C93E}" presName="compNode" presStyleCnt="0"/>
      <dgm:spPr/>
    </dgm:pt>
    <dgm:pt modelId="{21CA50EF-D1FA-48DD-8BC4-93BF65A64145}" type="pres">
      <dgm:prSet presAssocID="{A5655F61-3DBB-4D81-9D71-1085A973C93E}" presName="bgRect" presStyleLbl="bgShp" presStyleIdx="0" presStyleCnt="2"/>
      <dgm:spPr/>
    </dgm:pt>
    <dgm:pt modelId="{C4C77639-76B8-4A70-9557-3EAD392D8DA1}" type="pres">
      <dgm:prSet presAssocID="{A5655F61-3DBB-4D81-9D71-1085A973C93E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r Graph with Upward Trend"/>
        </a:ext>
      </dgm:extLst>
    </dgm:pt>
    <dgm:pt modelId="{C3184796-9C4A-47F9-BFB1-B6F074339568}" type="pres">
      <dgm:prSet presAssocID="{A5655F61-3DBB-4D81-9D71-1085A973C93E}" presName="spaceRect" presStyleCnt="0"/>
      <dgm:spPr/>
    </dgm:pt>
    <dgm:pt modelId="{D86B6C82-74D0-4A5E-931C-7B841C0D3BA6}" type="pres">
      <dgm:prSet presAssocID="{A5655F61-3DBB-4D81-9D71-1085A973C93E}" presName="parTx" presStyleLbl="revTx" presStyleIdx="0" presStyleCnt="2">
        <dgm:presLayoutVars>
          <dgm:chMax val="0"/>
          <dgm:chPref val="0"/>
        </dgm:presLayoutVars>
      </dgm:prSet>
      <dgm:spPr/>
    </dgm:pt>
    <dgm:pt modelId="{9D42E7B0-F2D9-4B15-BA66-E83A8310416B}" type="pres">
      <dgm:prSet presAssocID="{E507ECFC-A783-4239-A2A9-827C769C725F}" presName="sibTrans" presStyleCnt="0"/>
      <dgm:spPr/>
    </dgm:pt>
    <dgm:pt modelId="{F4E9C818-D509-4A17-99E8-588E185DC7EB}" type="pres">
      <dgm:prSet presAssocID="{CBD90B5C-8CB4-4628-95C0-1FA881E6F0F7}" presName="compNode" presStyleCnt="0"/>
      <dgm:spPr/>
    </dgm:pt>
    <dgm:pt modelId="{0B7B20CB-43D3-41B8-8383-22D2952B6AB5}" type="pres">
      <dgm:prSet presAssocID="{CBD90B5C-8CB4-4628-95C0-1FA881E6F0F7}" presName="bgRect" presStyleLbl="bgShp" presStyleIdx="1" presStyleCnt="2"/>
      <dgm:spPr/>
    </dgm:pt>
    <dgm:pt modelId="{7F9E6F56-04AF-4889-85B1-D33021BB065F}" type="pres">
      <dgm:prSet presAssocID="{CBD90B5C-8CB4-4628-95C0-1FA881E6F0F7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llar"/>
        </a:ext>
      </dgm:extLst>
    </dgm:pt>
    <dgm:pt modelId="{2242DCCF-F60E-40FA-88A7-412F1903923A}" type="pres">
      <dgm:prSet presAssocID="{CBD90B5C-8CB4-4628-95C0-1FA881E6F0F7}" presName="spaceRect" presStyleCnt="0"/>
      <dgm:spPr/>
    </dgm:pt>
    <dgm:pt modelId="{399F626C-9AB3-4F85-A7EF-86E97BF276CE}" type="pres">
      <dgm:prSet presAssocID="{CBD90B5C-8CB4-4628-95C0-1FA881E6F0F7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5DC00E34-6A68-4497-A064-9454059D62BF}" type="presOf" srcId="{CBD90B5C-8CB4-4628-95C0-1FA881E6F0F7}" destId="{399F626C-9AB3-4F85-A7EF-86E97BF276CE}" srcOrd="0" destOrd="0" presId="urn:microsoft.com/office/officeart/2018/2/layout/IconVerticalSolidList"/>
    <dgm:cxn modelId="{0521E04A-F78A-445B-99D4-377B35DB88D4}" type="presOf" srcId="{A5655F61-3DBB-4D81-9D71-1085A973C93E}" destId="{D86B6C82-74D0-4A5E-931C-7B841C0D3BA6}" srcOrd="0" destOrd="0" presId="urn:microsoft.com/office/officeart/2018/2/layout/IconVerticalSolidList"/>
    <dgm:cxn modelId="{DA961F55-A2FC-4E18-80E2-4E5DDA58461A}" srcId="{DE4145CA-4E43-49F3-8EDD-A0EBA841223B}" destId="{A5655F61-3DBB-4D81-9D71-1085A973C93E}" srcOrd="0" destOrd="0" parTransId="{C0119C48-C258-436B-B030-216016D24A76}" sibTransId="{E507ECFC-A783-4239-A2A9-827C769C725F}"/>
    <dgm:cxn modelId="{BD3DA48D-33D6-47A6-8899-4209AC699A53}" type="presOf" srcId="{DE4145CA-4E43-49F3-8EDD-A0EBA841223B}" destId="{0C9FE5F8-0B3D-4780-8FB9-1AEF73770AB4}" srcOrd="0" destOrd="0" presId="urn:microsoft.com/office/officeart/2018/2/layout/IconVerticalSolidList"/>
    <dgm:cxn modelId="{E9CF76A1-6E4D-45EA-B791-2073BBC8595A}" srcId="{DE4145CA-4E43-49F3-8EDD-A0EBA841223B}" destId="{CBD90B5C-8CB4-4628-95C0-1FA881E6F0F7}" srcOrd="1" destOrd="0" parTransId="{7EAC8F36-FCF4-4809-A119-E1AF53DEE30E}" sibTransId="{735AF1D0-BD12-4E11-97CD-FCBF5EE4007C}"/>
    <dgm:cxn modelId="{7F4013AA-421E-4775-BF7B-C4F1F37D4D47}" type="presParOf" srcId="{0C9FE5F8-0B3D-4780-8FB9-1AEF73770AB4}" destId="{C1659CE0-F1CD-4EB9-BC4E-B2C3D48ACA6D}" srcOrd="0" destOrd="0" presId="urn:microsoft.com/office/officeart/2018/2/layout/IconVerticalSolidList"/>
    <dgm:cxn modelId="{5739EE68-5121-4689-909A-4AF3C17AD650}" type="presParOf" srcId="{C1659CE0-F1CD-4EB9-BC4E-B2C3D48ACA6D}" destId="{21CA50EF-D1FA-48DD-8BC4-93BF65A64145}" srcOrd="0" destOrd="0" presId="urn:microsoft.com/office/officeart/2018/2/layout/IconVerticalSolidList"/>
    <dgm:cxn modelId="{1FE76295-0228-4216-ABE5-19F0D0FCB700}" type="presParOf" srcId="{C1659CE0-F1CD-4EB9-BC4E-B2C3D48ACA6D}" destId="{C4C77639-76B8-4A70-9557-3EAD392D8DA1}" srcOrd="1" destOrd="0" presId="urn:microsoft.com/office/officeart/2018/2/layout/IconVerticalSolidList"/>
    <dgm:cxn modelId="{5DBFB91B-494C-4D04-ADBD-21CD40608243}" type="presParOf" srcId="{C1659CE0-F1CD-4EB9-BC4E-B2C3D48ACA6D}" destId="{C3184796-9C4A-47F9-BFB1-B6F074339568}" srcOrd="2" destOrd="0" presId="urn:microsoft.com/office/officeart/2018/2/layout/IconVerticalSolidList"/>
    <dgm:cxn modelId="{DF9B38F7-5706-44F7-8C4F-7ECAF60190A2}" type="presParOf" srcId="{C1659CE0-F1CD-4EB9-BC4E-B2C3D48ACA6D}" destId="{D86B6C82-74D0-4A5E-931C-7B841C0D3BA6}" srcOrd="3" destOrd="0" presId="urn:microsoft.com/office/officeart/2018/2/layout/IconVerticalSolidList"/>
    <dgm:cxn modelId="{1B3F53BD-7B81-44D7-9F4F-52D8A93D3E79}" type="presParOf" srcId="{0C9FE5F8-0B3D-4780-8FB9-1AEF73770AB4}" destId="{9D42E7B0-F2D9-4B15-BA66-E83A8310416B}" srcOrd="1" destOrd="0" presId="urn:microsoft.com/office/officeart/2018/2/layout/IconVerticalSolidList"/>
    <dgm:cxn modelId="{01B08D9D-2A1B-4E19-A3C3-321D270F0D0C}" type="presParOf" srcId="{0C9FE5F8-0B3D-4780-8FB9-1AEF73770AB4}" destId="{F4E9C818-D509-4A17-99E8-588E185DC7EB}" srcOrd="2" destOrd="0" presId="urn:microsoft.com/office/officeart/2018/2/layout/IconVerticalSolidList"/>
    <dgm:cxn modelId="{82B83ED8-CA28-4EEF-87B2-E6C9080A0901}" type="presParOf" srcId="{F4E9C818-D509-4A17-99E8-588E185DC7EB}" destId="{0B7B20CB-43D3-41B8-8383-22D2952B6AB5}" srcOrd="0" destOrd="0" presId="urn:microsoft.com/office/officeart/2018/2/layout/IconVerticalSolidList"/>
    <dgm:cxn modelId="{4C20C66A-01D6-4F84-9DDE-536DEE116F96}" type="presParOf" srcId="{F4E9C818-D509-4A17-99E8-588E185DC7EB}" destId="{7F9E6F56-04AF-4889-85B1-D33021BB065F}" srcOrd="1" destOrd="0" presId="urn:microsoft.com/office/officeart/2018/2/layout/IconVerticalSolidList"/>
    <dgm:cxn modelId="{2B0B51E8-4404-4E8B-8692-EDB3B9904A81}" type="presParOf" srcId="{F4E9C818-D509-4A17-99E8-588E185DC7EB}" destId="{2242DCCF-F60E-40FA-88A7-412F1903923A}" srcOrd="2" destOrd="0" presId="urn:microsoft.com/office/officeart/2018/2/layout/IconVerticalSolidList"/>
    <dgm:cxn modelId="{612B44D4-742C-4FC1-B50E-970C8BE72D18}" type="presParOf" srcId="{F4E9C818-D509-4A17-99E8-588E185DC7EB}" destId="{399F626C-9AB3-4F85-A7EF-86E97BF276C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0BF06A3-4DDB-4973-9871-A6C241E50DDF}" type="doc">
      <dgm:prSet loTypeId="urn:microsoft.com/office/officeart/2008/layout/LinedList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54EC25F-391F-471D-95F6-7462F6044420}">
      <dgm:prSet phldr="0"/>
      <dgm:spPr/>
      <dgm:t>
        <a:bodyPr/>
        <a:lstStyle/>
        <a:p>
          <a:pPr rtl="0"/>
          <a:r>
            <a:rPr lang="en-US">
              <a:latin typeface="Aptos Display" panose="020F0302020204030204"/>
            </a:rPr>
            <a:t>Remain Underweight</a:t>
          </a:r>
          <a:endParaRPr lang="en-US"/>
        </a:p>
      </dgm:t>
    </dgm:pt>
    <dgm:pt modelId="{1571D268-D2A1-4155-93BE-6CACF921FD50}" type="parTrans" cxnId="{18B81C63-44FD-4588-AF5D-34122AE7E80C}">
      <dgm:prSet/>
      <dgm:spPr/>
      <dgm:t>
        <a:bodyPr/>
        <a:lstStyle/>
        <a:p>
          <a:endParaRPr lang="en-US"/>
        </a:p>
      </dgm:t>
    </dgm:pt>
    <dgm:pt modelId="{6DE45DAC-C5C4-4B28-9620-AE562C3E09ED}" type="sibTrans" cxnId="{18B81C63-44FD-4588-AF5D-34122AE7E80C}">
      <dgm:prSet/>
      <dgm:spPr/>
      <dgm:t>
        <a:bodyPr/>
        <a:lstStyle/>
        <a:p>
          <a:endParaRPr lang="en-US"/>
        </a:p>
      </dgm:t>
    </dgm:pt>
    <dgm:pt modelId="{568ED993-BCA1-43A0-B440-D8F54BFE1C84}">
      <dgm:prSet phldr="0"/>
      <dgm:spPr/>
      <dgm:t>
        <a:bodyPr/>
        <a:lstStyle/>
        <a:p>
          <a:pPr rtl="0"/>
          <a:r>
            <a:rPr lang="en-US">
              <a:latin typeface="Aptos Display" panose="020F0302020204030204"/>
            </a:rPr>
            <a:t>With strong 2024 outperformance the sector is due for a mean reversion </a:t>
          </a:r>
          <a:endParaRPr lang="en-US"/>
        </a:p>
      </dgm:t>
    </dgm:pt>
    <dgm:pt modelId="{38A4855F-9DC5-4C16-97A3-5A51C55C2A65}" type="parTrans" cxnId="{A1BEF3BF-A284-4E47-BDC4-861E9EDE55A1}">
      <dgm:prSet/>
      <dgm:spPr/>
      <dgm:t>
        <a:bodyPr/>
        <a:lstStyle/>
        <a:p>
          <a:endParaRPr lang="en-US"/>
        </a:p>
      </dgm:t>
    </dgm:pt>
    <dgm:pt modelId="{B5949BB1-EB55-4190-8F39-25700413961A}" type="sibTrans" cxnId="{A1BEF3BF-A284-4E47-BDC4-861E9EDE55A1}">
      <dgm:prSet/>
      <dgm:spPr/>
      <dgm:t>
        <a:bodyPr/>
        <a:lstStyle/>
        <a:p>
          <a:endParaRPr lang="en-US"/>
        </a:p>
      </dgm:t>
    </dgm:pt>
    <dgm:pt modelId="{57BD3152-42A0-4E95-8311-9CFD52B3B0E2}">
      <dgm:prSet phldr="0"/>
      <dgm:spPr/>
      <dgm:t>
        <a:bodyPr/>
        <a:lstStyle/>
        <a:p>
          <a:pPr rtl="0"/>
          <a:r>
            <a:rPr lang="en-US">
              <a:latin typeface="Calibri"/>
              <a:ea typeface="Calibri"/>
              <a:cs typeface="Calibri"/>
            </a:rPr>
            <a:t>Trump administration policies driving up inflation with tariffs</a:t>
          </a:r>
          <a:endParaRPr lang="en-US"/>
        </a:p>
      </dgm:t>
    </dgm:pt>
    <dgm:pt modelId="{88F844D8-9539-4F3D-ADD1-D988C4468647}" type="parTrans" cxnId="{DBCB6AE0-E1D1-45AB-85AA-9032727157E0}">
      <dgm:prSet/>
      <dgm:spPr/>
      <dgm:t>
        <a:bodyPr/>
        <a:lstStyle/>
        <a:p>
          <a:endParaRPr lang="en-US"/>
        </a:p>
      </dgm:t>
    </dgm:pt>
    <dgm:pt modelId="{8ECDB407-EF5B-483E-9FE2-8A7C277AC11B}" type="sibTrans" cxnId="{DBCB6AE0-E1D1-45AB-85AA-9032727157E0}">
      <dgm:prSet/>
      <dgm:spPr/>
      <dgm:t>
        <a:bodyPr/>
        <a:lstStyle/>
        <a:p>
          <a:endParaRPr lang="en-US"/>
        </a:p>
      </dgm:t>
    </dgm:pt>
    <dgm:pt modelId="{5E5C7DA1-CF03-46D2-8DB7-822108137741}">
      <dgm:prSet/>
      <dgm:spPr/>
      <dgm:t>
        <a:bodyPr/>
        <a:lstStyle/>
        <a:p>
          <a:pPr rtl="0"/>
          <a:r>
            <a:rPr lang="en-US"/>
            <a:t> Fed not cutting rates as much as anticipated</a:t>
          </a:r>
        </a:p>
      </dgm:t>
    </dgm:pt>
    <dgm:pt modelId="{6E92C405-BE93-42FF-963F-24C2557E47B8}" type="parTrans" cxnId="{1ED259F8-EEBD-422F-B679-A193772A5A57}">
      <dgm:prSet/>
      <dgm:spPr/>
      <dgm:t>
        <a:bodyPr/>
        <a:lstStyle/>
        <a:p>
          <a:endParaRPr lang="en-US"/>
        </a:p>
      </dgm:t>
    </dgm:pt>
    <dgm:pt modelId="{4A3C3E7D-536D-4B2D-A1ED-733F600B5224}" type="sibTrans" cxnId="{1ED259F8-EEBD-422F-B679-A193772A5A57}">
      <dgm:prSet/>
      <dgm:spPr/>
      <dgm:t>
        <a:bodyPr/>
        <a:lstStyle/>
        <a:p>
          <a:endParaRPr lang="en-US"/>
        </a:p>
      </dgm:t>
    </dgm:pt>
    <dgm:pt modelId="{22AEB246-FA57-4E99-B054-4D481898E491}" type="pres">
      <dgm:prSet presAssocID="{80BF06A3-4DDB-4973-9871-A6C241E50DDF}" presName="vert0" presStyleCnt="0">
        <dgm:presLayoutVars>
          <dgm:dir/>
          <dgm:animOne val="branch"/>
          <dgm:animLvl val="lvl"/>
        </dgm:presLayoutVars>
      </dgm:prSet>
      <dgm:spPr/>
    </dgm:pt>
    <dgm:pt modelId="{EDD12DE3-B296-4BE5-B0A2-4CD008FBEAC2}" type="pres">
      <dgm:prSet presAssocID="{854EC25F-391F-471D-95F6-7462F6044420}" presName="thickLine" presStyleLbl="alignNode1" presStyleIdx="0" presStyleCnt="4"/>
      <dgm:spPr/>
    </dgm:pt>
    <dgm:pt modelId="{1F4AC5D1-FBCD-423C-A98D-39C5BAE12FB3}" type="pres">
      <dgm:prSet presAssocID="{854EC25F-391F-471D-95F6-7462F6044420}" presName="horz1" presStyleCnt="0"/>
      <dgm:spPr/>
    </dgm:pt>
    <dgm:pt modelId="{51EFFF6E-9348-4D44-80CB-EC1C18B93713}" type="pres">
      <dgm:prSet presAssocID="{854EC25F-391F-471D-95F6-7462F6044420}" presName="tx1" presStyleLbl="revTx" presStyleIdx="0" presStyleCnt="4"/>
      <dgm:spPr/>
    </dgm:pt>
    <dgm:pt modelId="{8E6903EB-B893-45BF-BF20-C7F1BDB15A0C}" type="pres">
      <dgm:prSet presAssocID="{854EC25F-391F-471D-95F6-7462F6044420}" presName="vert1" presStyleCnt="0"/>
      <dgm:spPr/>
    </dgm:pt>
    <dgm:pt modelId="{F48E2462-456C-457E-948E-EC52287F3399}" type="pres">
      <dgm:prSet presAssocID="{568ED993-BCA1-43A0-B440-D8F54BFE1C84}" presName="thickLine" presStyleLbl="alignNode1" presStyleIdx="1" presStyleCnt="4"/>
      <dgm:spPr/>
    </dgm:pt>
    <dgm:pt modelId="{4B082C52-29C3-4A5D-B23B-2B4C0953B762}" type="pres">
      <dgm:prSet presAssocID="{568ED993-BCA1-43A0-B440-D8F54BFE1C84}" presName="horz1" presStyleCnt="0"/>
      <dgm:spPr/>
    </dgm:pt>
    <dgm:pt modelId="{D15314A8-1BB6-48B8-9FFB-15F16491C716}" type="pres">
      <dgm:prSet presAssocID="{568ED993-BCA1-43A0-B440-D8F54BFE1C84}" presName="tx1" presStyleLbl="revTx" presStyleIdx="1" presStyleCnt="4"/>
      <dgm:spPr/>
    </dgm:pt>
    <dgm:pt modelId="{CA64F529-7EC2-4737-B1F8-8D850AB9E9C2}" type="pres">
      <dgm:prSet presAssocID="{568ED993-BCA1-43A0-B440-D8F54BFE1C84}" presName="vert1" presStyleCnt="0"/>
      <dgm:spPr/>
    </dgm:pt>
    <dgm:pt modelId="{CDA75AD9-1F6B-46AF-BE5C-83ECCEFB7526}" type="pres">
      <dgm:prSet presAssocID="{57BD3152-42A0-4E95-8311-9CFD52B3B0E2}" presName="thickLine" presStyleLbl="alignNode1" presStyleIdx="2" presStyleCnt="4"/>
      <dgm:spPr/>
    </dgm:pt>
    <dgm:pt modelId="{10145332-1E29-422F-81A4-09F727C23215}" type="pres">
      <dgm:prSet presAssocID="{57BD3152-42A0-4E95-8311-9CFD52B3B0E2}" presName="horz1" presStyleCnt="0"/>
      <dgm:spPr/>
    </dgm:pt>
    <dgm:pt modelId="{7853253D-E0E5-4842-9B4F-43E475AE61EC}" type="pres">
      <dgm:prSet presAssocID="{57BD3152-42A0-4E95-8311-9CFD52B3B0E2}" presName="tx1" presStyleLbl="revTx" presStyleIdx="2" presStyleCnt="4"/>
      <dgm:spPr/>
    </dgm:pt>
    <dgm:pt modelId="{B349111C-E191-4EE3-896B-7A50018FEA48}" type="pres">
      <dgm:prSet presAssocID="{57BD3152-42A0-4E95-8311-9CFD52B3B0E2}" presName="vert1" presStyleCnt="0"/>
      <dgm:spPr/>
    </dgm:pt>
    <dgm:pt modelId="{02C369CA-4D6F-4A14-A2FE-CC2B4DD73782}" type="pres">
      <dgm:prSet presAssocID="{5E5C7DA1-CF03-46D2-8DB7-822108137741}" presName="thickLine" presStyleLbl="alignNode1" presStyleIdx="3" presStyleCnt="4"/>
      <dgm:spPr/>
    </dgm:pt>
    <dgm:pt modelId="{48EDB748-C05F-44B0-8598-FCE31FE62792}" type="pres">
      <dgm:prSet presAssocID="{5E5C7DA1-CF03-46D2-8DB7-822108137741}" presName="horz1" presStyleCnt="0"/>
      <dgm:spPr/>
    </dgm:pt>
    <dgm:pt modelId="{9BA009AE-A59F-4309-AE33-0AABCFF44E01}" type="pres">
      <dgm:prSet presAssocID="{5E5C7DA1-CF03-46D2-8DB7-822108137741}" presName="tx1" presStyleLbl="revTx" presStyleIdx="3" presStyleCnt="4"/>
      <dgm:spPr/>
    </dgm:pt>
    <dgm:pt modelId="{A3C2942D-CD0E-48D0-A424-5213315B16BC}" type="pres">
      <dgm:prSet presAssocID="{5E5C7DA1-CF03-46D2-8DB7-822108137741}" presName="vert1" presStyleCnt="0"/>
      <dgm:spPr/>
    </dgm:pt>
  </dgm:ptLst>
  <dgm:cxnLst>
    <dgm:cxn modelId="{AF42C117-D23E-42DD-BAA6-4EE1529D0027}" type="presOf" srcId="{568ED993-BCA1-43A0-B440-D8F54BFE1C84}" destId="{D15314A8-1BB6-48B8-9FFB-15F16491C716}" srcOrd="0" destOrd="0" presId="urn:microsoft.com/office/officeart/2008/layout/LinedList"/>
    <dgm:cxn modelId="{18B81C63-44FD-4588-AF5D-34122AE7E80C}" srcId="{80BF06A3-4DDB-4973-9871-A6C241E50DDF}" destId="{854EC25F-391F-471D-95F6-7462F6044420}" srcOrd="0" destOrd="0" parTransId="{1571D268-D2A1-4155-93BE-6CACF921FD50}" sibTransId="{6DE45DAC-C5C4-4B28-9620-AE562C3E09ED}"/>
    <dgm:cxn modelId="{D6705D6F-EAD0-40E4-B5EF-1CAA6707A38B}" type="presOf" srcId="{80BF06A3-4DDB-4973-9871-A6C241E50DDF}" destId="{22AEB246-FA57-4E99-B054-4D481898E491}" srcOrd="0" destOrd="0" presId="urn:microsoft.com/office/officeart/2008/layout/LinedList"/>
    <dgm:cxn modelId="{60CCED70-B43F-4625-B2A1-243204974825}" type="presOf" srcId="{854EC25F-391F-471D-95F6-7462F6044420}" destId="{51EFFF6E-9348-4D44-80CB-EC1C18B93713}" srcOrd="0" destOrd="0" presId="urn:microsoft.com/office/officeart/2008/layout/LinedList"/>
    <dgm:cxn modelId="{00058F87-F8D2-4EBC-8FDD-AACEF9008B9D}" type="presOf" srcId="{5E5C7DA1-CF03-46D2-8DB7-822108137741}" destId="{9BA009AE-A59F-4309-AE33-0AABCFF44E01}" srcOrd="0" destOrd="0" presId="urn:microsoft.com/office/officeart/2008/layout/LinedList"/>
    <dgm:cxn modelId="{A1BEF3BF-A284-4E47-BDC4-861E9EDE55A1}" srcId="{80BF06A3-4DDB-4973-9871-A6C241E50DDF}" destId="{568ED993-BCA1-43A0-B440-D8F54BFE1C84}" srcOrd="1" destOrd="0" parTransId="{38A4855F-9DC5-4C16-97A3-5A51C55C2A65}" sibTransId="{B5949BB1-EB55-4190-8F39-25700413961A}"/>
    <dgm:cxn modelId="{2E52CCC7-F86C-4697-BF1D-1F25813279FE}" type="presOf" srcId="{57BD3152-42A0-4E95-8311-9CFD52B3B0E2}" destId="{7853253D-E0E5-4842-9B4F-43E475AE61EC}" srcOrd="0" destOrd="0" presId="urn:microsoft.com/office/officeart/2008/layout/LinedList"/>
    <dgm:cxn modelId="{DBCB6AE0-E1D1-45AB-85AA-9032727157E0}" srcId="{80BF06A3-4DDB-4973-9871-A6C241E50DDF}" destId="{57BD3152-42A0-4E95-8311-9CFD52B3B0E2}" srcOrd="2" destOrd="0" parTransId="{88F844D8-9539-4F3D-ADD1-D988C4468647}" sibTransId="{8ECDB407-EF5B-483E-9FE2-8A7C277AC11B}"/>
    <dgm:cxn modelId="{1ED259F8-EEBD-422F-B679-A193772A5A57}" srcId="{80BF06A3-4DDB-4973-9871-A6C241E50DDF}" destId="{5E5C7DA1-CF03-46D2-8DB7-822108137741}" srcOrd="3" destOrd="0" parTransId="{6E92C405-BE93-42FF-963F-24C2557E47B8}" sibTransId="{4A3C3E7D-536D-4B2D-A1ED-733F600B5224}"/>
    <dgm:cxn modelId="{B99E7AC9-08A7-40F9-903B-E004AC27CD3A}" type="presParOf" srcId="{22AEB246-FA57-4E99-B054-4D481898E491}" destId="{EDD12DE3-B296-4BE5-B0A2-4CD008FBEAC2}" srcOrd="0" destOrd="0" presId="urn:microsoft.com/office/officeart/2008/layout/LinedList"/>
    <dgm:cxn modelId="{C0471891-ACFE-4E46-8AD0-45666AE57E9D}" type="presParOf" srcId="{22AEB246-FA57-4E99-B054-4D481898E491}" destId="{1F4AC5D1-FBCD-423C-A98D-39C5BAE12FB3}" srcOrd="1" destOrd="0" presId="urn:microsoft.com/office/officeart/2008/layout/LinedList"/>
    <dgm:cxn modelId="{E90CE3F9-DD0E-4BD0-ACF3-D6C0DBA2AD60}" type="presParOf" srcId="{1F4AC5D1-FBCD-423C-A98D-39C5BAE12FB3}" destId="{51EFFF6E-9348-4D44-80CB-EC1C18B93713}" srcOrd="0" destOrd="0" presId="urn:microsoft.com/office/officeart/2008/layout/LinedList"/>
    <dgm:cxn modelId="{0F0E872E-EDE6-4BD6-80FD-7355B7EF8E3E}" type="presParOf" srcId="{1F4AC5D1-FBCD-423C-A98D-39C5BAE12FB3}" destId="{8E6903EB-B893-45BF-BF20-C7F1BDB15A0C}" srcOrd="1" destOrd="0" presId="urn:microsoft.com/office/officeart/2008/layout/LinedList"/>
    <dgm:cxn modelId="{498656D9-5C87-4FDC-A744-14B4AF952D5F}" type="presParOf" srcId="{22AEB246-FA57-4E99-B054-4D481898E491}" destId="{F48E2462-456C-457E-948E-EC52287F3399}" srcOrd="2" destOrd="0" presId="urn:microsoft.com/office/officeart/2008/layout/LinedList"/>
    <dgm:cxn modelId="{5F5F9DCF-A165-47F6-886F-442AD027279C}" type="presParOf" srcId="{22AEB246-FA57-4E99-B054-4D481898E491}" destId="{4B082C52-29C3-4A5D-B23B-2B4C0953B762}" srcOrd="3" destOrd="0" presId="urn:microsoft.com/office/officeart/2008/layout/LinedList"/>
    <dgm:cxn modelId="{589444E3-CDC9-4CF9-A217-C47C34E75E0D}" type="presParOf" srcId="{4B082C52-29C3-4A5D-B23B-2B4C0953B762}" destId="{D15314A8-1BB6-48B8-9FFB-15F16491C716}" srcOrd="0" destOrd="0" presId="urn:microsoft.com/office/officeart/2008/layout/LinedList"/>
    <dgm:cxn modelId="{64B5DB42-B660-4B5A-9611-DD7F085CBA2E}" type="presParOf" srcId="{4B082C52-29C3-4A5D-B23B-2B4C0953B762}" destId="{CA64F529-7EC2-4737-B1F8-8D850AB9E9C2}" srcOrd="1" destOrd="0" presId="urn:microsoft.com/office/officeart/2008/layout/LinedList"/>
    <dgm:cxn modelId="{C0E06D61-FD9E-40A3-B42F-19F4A123A847}" type="presParOf" srcId="{22AEB246-FA57-4E99-B054-4D481898E491}" destId="{CDA75AD9-1F6B-46AF-BE5C-83ECCEFB7526}" srcOrd="4" destOrd="0" presId="urn:microsoft.com/office/officeart/2008/layout/LinedList"/>
    <dgm:cxn modelId="{492E66AA-DA70-4474-8F32-806ECA3BAEA1}" type="presParOf" srcId="{22AEB246-FA57-4E99-B054-4D481898E491}" destId="{10145332-1E29-422F-81A4-09F727C23215}" srcOrd="5" destOrd="0" presId="urn:microsoft.com/office/officeart/2008/layout/LinedList"/>
    <dgm:cxn modelId="{675CAFFF-1F3F-4A73-A3A3-14629A76E3CE}" type="presParOf" srcId="{10145332-1E29-422F-81A4-09F727C23215}" destId="{7853253D-E0E5-4842-9B4F-43E475AE61EC}" srcOrd="0" destOrd="0" presId="urn:microsoft.com/office/officeart/2008/layout/LinedList"/>
    <dgm:cxn modelId="{59A467D3-0B5D-40F4-B856-8BFB8FE841B0}" type="presParOf" srcId="{10145332-1E29-422F-81A4-09F727C23215}" destId="{B349111C-E191-4EE3-896B-7A50018FEA48}" srcOrd="1" destOrd="0" presId="urn:microsoft.com/office/officeart/2008/layout/LinedList"/>
    <dgm:cxn modelId="{E260B4B2-635D-4493-AE00-7DA7A9EB9D2D}" type="presParOf" srcId="{22AEB246-FA57-4E99-B054-4D481898E491}" destId="{02C369CA-4D6F-4A14-A2FE-CC2B4DD73782}" srcOrd="6" destOrd="0" presId="urn:microsoft.com/office/officeart/2008/layout/LinedList"/>
    <dgm:cxn modelId="{6F19F3C0-ADE7-43FA-B301-B09AC98BD471}" type="presParOf" srcId="{22AEB246-FA57-4E99-B054-4D481898E491}" destId="{48EDB748-C05F-44B0-8598-FCE31FE62792}" srcOrd="7" destOrd="0" presId="urn:microsoft.com/office/officeart/2008/layout/LinedList"/>
    <dgm:cxn modelId="{0A4E77AF-1186-482B-8DFC-2BF02843E281}" type="presParOf" srcId="{48EDB748-C05F-44B0-8598-FCE31FE62792}" destId="{9BA009AE-A59F-4309-AE33-0AABCFF44E01}" srcOrd="0" destOrd="0" presId="urn:microsoft.com/office/officeart/2008/layout/LinedList"/>
    <dgm:cxn modelId="{EA381DD9-06C7-4DD3-AAF5-F27D7C275293}" type="presParOf" srcId="{48EDB748-C05F-44B0-8598-FCE31FE62792}" destId="{A3C2942D-CD0E-48D0-A424-5213315B16B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FF016E-41BE-419B-8EFC-F8B9EFD007C2}">
      <dsp:nvSpPr>
        <dsp:cNvPr id="0" name=""/>
        <dsp:cNvSpPr/>
      </dsp:nvSpPr>
      <dsp:spPr>
        <a:xfrm>
          <a:off x="0" y="1846"/>
          <a:ext cx="10653713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833A03-13D6-4430-82ED-F4168762E95C}">
      <dsp:nvSpPr>
        <dsp:cNvPr id="0" name=""/>
        <dsp:cNvSpPr/>
      </dsp:nvSpPr>
      <dsp:spPr>
        <a:xfrm>
          <a:off x="0" y="1846"/>
          <a:ext cx="10653713" cy="6296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$14.4 trillion in total market cap</a:t>
          </a:r>
        </a:p>
      </dsp:txBody>
      <dsp:txXfrm>
        <a:off x="0" y="1846"/>
        <a:ext cx="10653713" cy="629695"/>
      </dsp:txXfrm>
    </dsp:sp>
    <dsp:sp modelId="{931A78A4-9367-4590-8DEE-52919419792E}">
      <dsp:nvSpPr>
        <dsp:cNvPr id="0" name=""/>
        <dsp:cNvSpPr/>
      </dsp:nvSpPr>
      <dsp:spPr>
        <a:xfrm>
          <a:off x="0" y="631542"/>
          <a:ext cx="10653713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8A553F-F29F-48A3-B3D2-23D6EFB579A1}">
      <dsp:nvSpPr>
        <dsp:cNvPr id="0" name=""/>
        <dsp:cNvSpPr/>
      </dsp:nvSpPr>
      <dsp:spPr>
        <a:xfrm>
          <a:off x="0" y="631542"/>
          <a:ext cx="10653713" cy="6296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>
              <a:latin typeface="Neue Haas Grotesk Text Pro"/>
            </a:rPr>
            <a:t>Market Weight 10.53</a:t>
          </a:r>
          <a:r>
            <a:rPr lang="en-US" sz="2900" kern="1200"/>
            <a:t>% of the S&amp;P 500</a:t>
          </a:r>
        </a:p>
      </dsp:txBody>
      <dsp:txXfrm>
        <a:off x="0" y="631542"/>
        <a:ext cx="10653713" cy="629695"/>
      </dsp:txXfrm>
    </dsp:sp>
    <dsp:sp modelId="{D9CB58F9-D3F6-45A4-B67B-351482FE6FCE}">
      <dsp:nvSpPr>
        <dsp:cNvPr id="0" name=""/>
        <dsp:cNvSpPr/>
      </dsp:nvSpPr>
      <dsp:spPr>
        <a:xfrm>
          <a:off x="0" y="1261238"/>
          <a:ext cx="10653713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5AFD52-7727-455E-933D-1DDF1C799DB7}">
      <dsp:nvSpPr>
        <dsp:cNvPr id="0" name=""/>
        <dsp:cNvSpPr/>
      </dsp:nvSpPr>
      <dsp:spPr>
        <a:xfrm>
          <a:off x="0" y="1261238"/>
          <a:ext cx="10653713" cy="6296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Non-essential goods and services</a:t>
          </a:r>
        </a:p>
      </dsp:txBody>
      <dsp:txXfrm>
        <a:off x="0" y="1261238"/>
        <a:ext cx="10653713" cy="629695"/>
      </dsp:txXfrm>
    </dsp:sp>
    <dsp:sp modelId="{26AED24C-7E80-41B0-A959-D1AC4FA41A95}">
      <dsp:nvSpPr>
        <dsp:cNvPr id="0" name=""/>
        <dsp:cNvSpPr/>
      </dsp:nvSpPr>
      <dsp:spPr>
        <a:xfrm>
          <a:off x="0" y="1890934"/>
          <a:ext cx="10653713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574954-16FF-403E-BB94-8FA0717D57FF}">
      <dsp:nvSpPr>
        <dsp:cNvPr id="0" name=""/>
        <dsp:cNvSpPr/>
      </dsp:nvSpPr>
      <dsp:spPr>
        <a:xfrm>
          <a:off x="0" y="1890934"/>
          <a:ext cx="10653713" cy="6296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Automobiles, Furniture and Appliances, Fast Food, Fashion</a:t>
          </a:r>
        </a:p>
      </dsp:txBody>
      <dsp:txXfrm>
        <a:off x="0" y="1890934"/>
        <a:ext cx="10653713" cy="629695"/>
      </dsp:txXfrm>
    </dsp:sp>
    <dsp:sp modelId="{06E8BF82-54A3-47AA-B2FA-503F9E34C940}">
      <dsp:nvSpPr>
        <dsp:cNvPr id="0" name=""/>
        <dsp:cNvSpPr/>
      </dsp:nvSpPr>
      <dsp:spPr>
        <a:xfrm>
          <a:off x="0" y="2520630"/>
          <a:ext cx="10653713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766B32-75CE-481D-AF76-78EFABF3FDB6}">
      <dsp:nvSpPr>
        <dsp:cNvPr id="0" name=""/>
        <dsp:cNvSpPr/>
      </dsp:nvSpPr>
      <dsp:spPr>
        <a:xfrm>
          <a:off x="0" y="2520630"/>
          <a:ext cx="10653713" cy="6296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Year to date: -5.6% </a:t>
          </a:r>
        </a:p>
      </dsp:txBody>
      <dsp:txXfrm>
        <a:off x="0" y="2520630"/>
        <a:ext cx="10653713" cy="629695"/>
      </dsp:txXfrm>
    </dsp:sp>
    <dsp:sp modelId="{DF0E294B-65D0-4ACC-A32F-ADAB3F197A42}">
      <dsp:nvSpPr>
        <dsp:cNvPr id="0" name=""/>
        <dsp:cNvSpPr/>
      </dsp:nvSpPr>
      <dsp:spPr>
        <a:xfrm>
          <a:off x="0" y="3150326"/>
          <a:ext cx="10653713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20F4FB-8465-4BD5-AF29-405279105817}">
      <dsp:nvSpPr>
        <dsp:cNvPr id="0" name=""/>
        <dsp:cNvSpPr/>
      </dsp:nvSpPr>
      <dsp:spPr>
        <a:xfrm>
          <a:off x="0" y="3150326"/>
          <a:ext cx="10653713" cy="6296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2024 performance: 30.43%</a:t>
          </a:r>
        </a:p>
      </dsp:txBody>
      <dsp:txXfrm>
        <a:off x="0" y="3150326"/>
        <a:ext cx="10653713" cy="6296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CA50EF-D1FA-48DD-8BC4-93BF65A64145}">
      <dsp:nvSpPr>
        <dsp:cNvPr id="0" name=""/>
        <dsp:cNvSpPr/>
      </dsp:nvSpPr>
      <dsp:spPr>
        <a:xfrm>
          <a:off x="0" y="746497"/>
          <a:ext cx="10653579" cy="137814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C77639-76B8-4A70-9557-3EAD392D8DA1}">
      <dsp:nvSpPr>
        <dsp:cNvPr id="0" name=""/>
        <dsp:cNvSpPr/>
      </dsp:nvSpPr>
      <dsp:spPr>
        <a:xfrm>
          <a:off x="416889" y="1056580"/>
          <a:ext cx="757981" cy="75798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6B6C82-74D0-4A5E-931C-7B841C0D3BA6}">
      <dsp:nvSpPr>
        <dsp:cNvPr id="0" name=""/>
        <dsp:cNvSpPr/>
      </dsp:nvSpPr>
      <dsp:spPr>
        <a:xfrm>
          <a:off x="1591761" y="746497"/>
          <a:ext cx="9061817" cy="13781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5854" tIns="145854" rIns="145854" bIns="145854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Sector performs well when consumer confidence is strong, extremely cyclical and dependent on the overall economic performance</a:t>
          </a:r>
        </a:p>
      </dsp:txBody>
      <dsp:txXfrm>
        <a:off x="1591761" y="746497"/>
        <a:ext cx="9061817" cy="1378148"/>
      </dsp:txXfrm>
    </dsp:sp>
    <dsp:sp modelId="{0B7B20CB-43D3-41B8-8383-22D2952B6AB5}">
      <dsp:nvSpPr>
        <dsp:cNvPr id="0" name=""/>
        <dsp:cNvSpPr/>
      </dsp:nvSpPr>
      <dsp:spPr>
        <a:xfrm>
          <a:off x="0" y="2469182"/>
          <a:ext cx="10653579" cy="137814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9E6F56-04AF-4889-85B1-D33021BB065F}">
      <dsp:nvSpPr>
        <dsp:cNvPr id="0" name=""/>
        <dsp:cNvSpPr/>
      </dsp:nvSpPr>
      <dsp:spPr>
        <a:xfrm>
          <a:off x="416889" y="2779265"/>
          <a:ext cx="757981" cy="75798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9F626C-9AB3-4F85-A7EF-86E97BF276CE}">
      <dsp:nvSpPr>
        <dsp:cNvPr id="0" name=""/>
        <dsp:cNvSpPr/>
      </dsp:nvSpPr>
      <dsp:spPr>
        <a:xfrm>
          <a:off x="1591761" y="2469182"/>
          <a:ext cx="9061817" cy="13781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5854" tIns="145854" rIns="145854" bIns="145854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Can be negatively affected by factors like higher interest rates, economic downturns, and possible implications of supply and demand of inputs and outputs through tariffs. </a:t>
          </a:r>
        </a:p>
      </dsp:txBody>
      <dsp:txXfrm>
        <a:off x="1591761" y="2469182"/>
        <a:ext cx="9061817" cy="137814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D12DE3-B296-4BE5-B0A2-4CD008FBEAC2}">
      <dsp:nvSpPr>
        <dsp:cNvPr id="0" name=""/>
        <dsp:cNvSpPr/>
      </dsp:nvSpPr>
      <dsp:spPr>
        <a:xfrm>
          <a:off x="0" y="0"/>
          <a:ext cx="539676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1EFFF6E-9348-4D44-80CB-EC1C18B93713}">
      <dsp:nvSpPr>
        <dsp:cNvPr id="0" name=""/>
        <dsp:cNvSpPr/>
      </dsp:nvSpPr>
      <dsp:spPr>
        <a:xfrm>
          <a:off x="0" y="0"/>
          <a:ext cx="5396767" cy="11473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>
              <a:latin typeface="Aptos Display" panose="020F0302020204030204"/>
            </a:rPr>
            <a:t>Remain Underweight</a:t>
          </a:r>
          <a:endParaRPr lang="en-US" sz="2700" kern="1200"/>
        </a:p>
      </dsp:txBody>
      <dsp:txXfrm>
        <a:off x="0" y="0"/>
        <a:ext cx="5396767" cy="1147383"/>
      </dsp:txXfrm>
    </dsp:sp>
    <dsp:sp modelId="{F48E2462-456C-457E-948E-EC52287F3399}">
      <dsp:nvSpPr>
        <dsp:cNvPr id="0" name=""/>
        <dsp:cNvSpPr/>
      </dsp:nvSpPr>
      <dsp:spPr>
        <a:xfrm>
          <a:off x="0" y="1147383"/>
          <a:ext cx="539676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15314A8-1BB6-48B8-9FFB-15F16491C716}">
      <dsp:nvSpPr>
        <dsp:cNvPr id="0" name=""/>
        <dsp:cNvSpPr/>
      </dsp:nvSpPr>
      <dsp:spPr>
        <a:xfrm>
          <a:off x="0" y="1147383"/>
          <a:ext cx="5396767" cy="11473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>
              <a:latin typeface="Aptos Display" panose="020F0302020204030204"/>
            </a:rPr>
            <a:t>With strong 2024 outperformance the sector is due for a mean reversion </a:t>
          </a:r>
          <a:endParaRPr lang="en-US" sz="2700" kern="1200"/>
        </a:p>
      </dsp:txBody>
      <dsp:txXfrm>
        <a:off x="0" y="1147383"/>
        <a:ext cx="5396767" cy="1147383"/>
      </dsp:txXfrm>
    </dsp:sp>
    <dsp:sp modelId="{CDA75AD9-1F6B-46AF-BE5C-83ECCEFB7526}">
      <dsp:nvSpPr>
        <dsp:cNvPr id="0" name=""/>
        <dsp:cNvSpPr/>
      </dsp:nvSpPr>
      <dsp:spPr>
        <a:xfrm>
          <a:off x="0" y="2294766"/>
          <a:ext cx="539676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853253D-E0E5-4842-9B4F-43E475AE61EC}">
      <dsp:nvSpPr>
        <dsp:cNvPr id="0" name=""/>
        <dsp:cNvSpPr/>
      </dsp:nvSpPr>
      <dsp:spPr>
        <a:xfrm>
          <a:off x="0" y="2294766"/>
          <a:ext cx="5396767" cy="11473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>
              <a:latin typeface="Calibri"/>
              <a:ea typeface="Calibri"/>
              <a:cs typeface="Calibri"/>
            </a:rPr>
            <a:t>Trump administration policies driving up inflation with tariffs</a:t>
          </a:r>
          <a:endParaRPr lang="en-US" sz="2700" kern="1200"/>
        </a:p>
      </dsp:txBody>
      <dsp:txXfrm>
        <a:off x="0" y="2294766"/>
        <a:ext cx="5396767" cy="1147383"/>
      </dsp:txXfrm>
    </dsp:sp>
    <dsp:sp modelId="{02C369CA-4D6F-4A14-A2FE-CC2B4DD73782}">
      <dsp:nvSpPr>
        <dsp:cNvPr id="0" name=""/>
        <dsp:cNvSpPr/>
      </dsp:nvSpPr>
      <dsp:spPr>
        <a:xfrm>
          <a:off x="0" y="3442149"/>
          <a:ext cx="539676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BA009AE-A59F-4309-AE33-0AABCFF44E01}">
      <dsp:nvSpPr>
        <dsp:cNvPr id="0" name=""/>
        <dsp:cNvSpPr/>
      </dsp:nvSpPr>
      <dsp:spPr>
        <a:xfrm>
          <a:off x="0" y="3442149"/>
          <a:ext cx="5396767" cy="11473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 Fed not cutting rates as much as anticipated</a:t>
          </a:r>
        </a:p>
      </dsp:txBody>
      <dsp:txXfrm>
        <a:off x="0" y="3442149"/>
        <a:ext cx="5396767" cy="11473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01923" y="1122363"/>
            <a:ext cx="7588155" cy="2621154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01923" y="3843708"/>
            <a:ext cx="7588155" cy="1414091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A0979-F579-4E9B-A675-1F5ABBFF00DB}" type="datetimeFigureOut">
              <a:rPr lang="en-US" dirty="0"/>
              <a:t>3/4/2025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7357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E956D-CB73-C986-F100-46487310D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515600" cy="113225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423E6A-A07C-BF0D-EA30-9A8A854E4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12648" y="1680898"/>
            <a:ext cx="10515600" cy="449606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DC9908-8F95-8DFC-72CC-158552B56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76D0F-5A12-4D0A-80B0-1A6122B61E7B}" type="datetimeFigureOut">
              <a:rPr lang="en-US" dirty="0"/>
              <a:t>3/4/2025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26C9BE-9060-50CB-2BB7-07307FF89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4A835B-97D3-BC22-F0B8-4986D4636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368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5B0252-346C-F6F4-3642-19F571550D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634888" y="578497"/>
            <a:ext cx="2047037" cy="559846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98DA36-7351-9D6A-518B-678AB8A507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578497"/>
            <a:ext cx="8796688" cy="559846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46BDFF-D746-836C-04B8-CA89AD5D1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E8C84-89CA-44AB-B0BE-5C91BAF75478}" type="datetimeFigureOut">
              <a:rPr lang="en-US" dirty="0"/>
              <a:t>3/4/2025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9AA929-A9E6-FF9C-0C59-177F892D6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16D893-7E81-90DC-4139-7687B39C3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748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7156E-175E-4DBA-9D21-B772C320F342}" type="datetimeFigureOut">
              <a:rPr lang="en-US" dirty="0"/>
              <a:t>3/4/2025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606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D06AF-EF87-8489-2C82-DEB90B7EF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381" y="553616"/>
            <a:ext cx="8273140" cy="4008859"/>
          </a:xfrm>
        </p:spPr>
        <p:txBody>
          <a:bodyPr anchor="t">
            <a:norm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8E5678-CA38-1318-9EA2-5E0A4F9A59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3380" y="4589463"/>
            <a:ext cx="8273140" cy="1384617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E99186-7E5A-60AF-DE69-5C7DA7161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95F6E-3D02-4292-95D1-C62B3126321B}" type="datetimeFigureOut">
              <a:rPr lang="en-US" dirty="0"/>
              <a:t>3/4/2025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FA13D1-1FBA-E820-323B-77B41F1A6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39BE85-85F6-4636-C651-D87CC969A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659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741152" cy="113225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2E861E-DFBA-B4AA-9356-CDE3D3F57C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2648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1D7538-EC5A-3EE7-176F-A58920C507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B5ACB-D10C-44A8-9570-124370F4CB38}" type="datetimeFigureOut">
              <a:rPr lang="en-US" dirty="0"/>
              <a:t>3/4/2025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877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EE969-634D-6E32-D227-18E9282C6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47396"/>
            <a:ext cx="10745788" cy="114329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D26D4-290A-F0ED-7D62-41EDA6FEC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5735"/>
            <a:ext cx="5157787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DA52B0-7419-A946-4523-6D34BCAD26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386894"/>
            <a:ext cx="5157787" cy="37650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36620-C4F3-EEC3-DBF1-05196B1CBB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5735"/>
            <a:ext cx="5183188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BAE980-E611-98B5-04E9-DE4584B0E3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386894"/>
            <a:ext cx="5183189" cy="37650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3B3581-658A-8487-F9CB-E79F2BFF2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D84F4-0E7A-4BDE-98C6-AE68FB974645}" type="datetimeFigureOut">
              <a:rPr lang="en-US" dirty="0"/>
              <a:t>3/4/2025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9D76D8-9033-26CF-BF4C-AECCC685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2A06B8-CC1D-542F-D8EB-7625046B9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920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9E8268-7232-2944-F1BD-399F9419B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FF1D8-9801-4C4B-92F3-66C9A863BD74}" type="datetimeFigureOut">
              <a:rPr lang="en-US" dirty="0"/>
              <a:t>3/4/2025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968DDD-323F-89A1-84E3-DDBA626D9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FBDC76-671D-1671-DCE2-D5658BD40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027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BC4D82-0182-501C-9231-467676804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FE8FD-B23E-4E1A-83EF-0847EBEA0105}" type="datetimeFigureOut">
              <a:rPr lang="en-US" dirty="0"/>
              <a:t>3/4/2025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EAA6C9-A7F3-19F1-D17C-A1D83FAF5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EBB816-1B94-116F-92D4-6043AE9E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21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0C37F-77BE-E128-4248-D001C39E7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160" y="553616"/>
            <a:ext cx="3595634" cy="1757505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B20A8-A604-C977-02C0-083BA8663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4708" y="553616"/>
            <a:ext cx="6279741" cy="54864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0EEBFB-2026-6A35-33ED-F008376B6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7160" y="2311121"/>
            <a:ext cx="3595634" cy="3728895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F05638-7A56-469A-825A-1DFA60025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891E-A7C2-465C-AD39-8EDCB0F58E3C}" type="datetimeFigureOut">
              <a:rPr lang="en-US" dirty="0"/>
              <a:t>3/4/2025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85A215-184B-2105-0279-ED02F6445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C7CA46-892B-253A-3A28-7414E17B8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807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06A09-98CF-FAC2-3708-AECC4360C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557784"/>
            <a:ext cx="3595634" cy="2212313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71C769-CEC8-962A-01E6-15B0E056791E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5063319" y="657103"/>
            <a:ext cx="6483687" cy="5555904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C4A61-EF2A-C5A5-B150-4448600B39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1" y="2826137"/>
            <a:ext cx="3585586" cy="3434638"/>
          </a:xfrm>
        </p:spPr>
        <p:txBody>
          <a:bodyPr anchor="b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0B235E-39C7-4C78-20EF-DB48ECD9C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F93E5-AFB6-485C-8E3C-32F92A07875F}" type="datetimeFigureOut">
              <a:rPr lang="en-US" dirty="0"/>
              <a:t>3/4/2025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DC75DA-9A78-9AB9-7171-95A08CC51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FE1A03-DCCB-53C7-DBFE-2AD55C905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033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5BFB69-9245-EC58-F1DE-FEB625BD3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653578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16AFD5-5144-C460-0CA4-644BC4A93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647" y="1715532"/>
            <a:ext cx="10653579" cy="4593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5753E-AF8A-7E04-8A1A-205B755A02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7160" y="6453002"/>
            <a:ext cx="34943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3A332BE1-279E-4118-9FE3-7952B079A510}" type="datetimeFigureOut">
              <a:rPr lang="en-US" dirty="0"/>
              <a:t>3/4/2025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1B7C8-DA74-800B-EE14-A39E9DB32D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76521" y="6453002"/>
            <a:ext cx="2805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1647D-0DF0-CA1B-F723-EF7B8F508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2162" y="6453002"/>
            <a:ext cx="4292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613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5" orient="horz" pos="2160">
          <p15:clr>
            <a:srgbClr val="F26B43"/>
          </p15:clr>
        </p15:guide>
        <p15:guide id="6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7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5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298526" cy="3204134"/>
          </a:xfrm>
        </p:spPr>
        <p:txBody>
          <a:bodyPr anchor="b">
            <a:normAutofit/>
          </a:bodyPr>
          <a:lstStyle/>
          <a:p>
            <a:pPr algn="l"/>
            <a:r>
              <a:rPr lang="en-US" sz="4800"/>
              <a:t>Consumer Discretionary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7981" y="4872922"/>
            <a:ext cx="5804288" cy="1208141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2000"/>
              <a:t>03/04/2025</a:t>
            </a:r>
          </a:p>
          <a:p>
            <a:pPr algn="l"/>
            <a:r>
              <a:rPr lang="en-US" sz="2000"/>
              <a:t>Presented by: Cameron, Natalie, Paige, Shiqi</a:t>
            </a:r>
          </a:p>
        </p:txBody>
      </p:sp>
      <p:pic>
        <p:nvPicPr>
          <p:cNvPr id="6" name="Picture 5" descr="what is consumer discretionary">
            <a:extLst>
              <a:ext uri="{FF2B5EF4-FFF2-40B4-BE49-F238E27FC236}">
                <a16:creationId xmlns:a16="http://schemas.microsoft.com/office/drawing/2014/main" id="{4992BBF6-5136-6A84-8F01-DFDB31C86B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t="46217" r="58804" b="204"/>
          <a:stretch/>
        </p:blipFill>
        <p:spPr>
          <a:xfrm>
            <a:off x="6277844" y="1718213"/>
            <a:ext cx="4994936" cy="3421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7A070D-EA48-56A3-E3FB-C5D50FFBF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Financial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3CFC7A-DFD9-E5FA-767A-381FB906B3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4255" y="1416546"/>
            <a:ext cx="11201400" cy="489997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Sales growth rate: 5.2% </a:t>
            </a:r>
            <a:r>
              <a:rPr lang="en-US" dirty="0">
                <a:solidFill>
                  <a:srgbClr val="FF0000"/>
                </a:solidFill>
              </a:rPr>
              <a:t>VS.</a:t>
            </a:r>
            <a:r>
              <a:rPr lang="en-US" dirty="0"/>
              <a:t> 8.51%(2020-2023)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2000" dirty="0"/>
              <a:t>Caused by inflation, competitive pressure</a:t>
            </a:r>
          </a:p>
          <a:p>
            <a:r>
              <a:rPr lang="en-US" dirty="0"/>
              <a:t>Earning growth rate 6.45% </a:t>
            </a:r>
            <a:r>
              <a:rPr lang="en-US" dirty="0">
                <a:solidFill>
                  <a:srgbClr val="FF0000"/>
                </a:solidFill>
              </a:rPr>
              <a:t>VS.</a:t>
            </a:r>
            <a:r>
              <a:rPr lang="en-US" dirty="0"/>
              <a:t> 2.1%(2020-2023)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2000" dirty="0"/>
              <a:t>More profit</a:t>
            </a:r>
          </a:p>
          <a:p>
            <a:r>
              <a:rPr lang="en-US" dirty="0"/>
              <a:t>R&amp;D as a % of sales: 5.46%</a:t>
            </a:r>
          </a:p>
          <a:p>
            <a:pPr lvl="1">
              <a:buFont typeface="Courier New,monospace" panose="020B0604020202020204" pitchFamily="34" charset="0"/>
              <a:buChar char="o"/>
            </a:pPr>
            <a:r>
              <a:rPr lang="en-US" sz="2000" dirty="0"/>
              <a:t>remains innovative</a:t>
            </a:r>
          </a:p>
          <a:p>
            <a:r>
              <a:rPr lang="en-US" dirty="0"/>
              <a:t>Margins: 35.33% </a:t>
            </a:r>
            <a:r>
              <a:rPr lang="en-US" dirty="0">
                <a:solidFill>
                  <a:srgbClr val="FF0000"/>
                </a:solidFill>
              </a:rPr>
              <a:t>VS.</a:t>
            </a:r>
            <a:r>
              <a:rPr lang="en-US" dirty="0"/>
              <a:t> 32.23%(2020-2023) </a:t>
            </a:r>
            <a:r>
              <a:rPr lang="en-US" dirty="0">
                <a:solidFill>
                  <a:srgbClr val="FF0000"/>
                </a:solidFill>
              </a:rPr>
              <a:t>VS.</a:t>
            </a:r>
            <a:r>
              <a:rPr lang="en-US" dirty="0"/>
              <a:t> 35.01%( S&amp;P 500)</a:t>
            </a:r>
          </a:p>
          <a:p>
            <a:r>
              <a:rPr lang="en-US" dirty="0"/>
              <a:t>ROE: 33.02%</a:t>
            </a:r>
          </a:p>
          <a:p>
            <a:r>
              <a:rPr lang="en-US" dirty="0">
                <a:ea typeface="+mn-lt"/>
                <a:cs typeface="+mn-lt"/>
              </a:rPr>
              <a:t>Can be both a net user of cash and a generator of free cash flow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2000" dirty="0">
                <a:ea typeface="+mn-lt"/>
                <a:cs typeface="+mn-lt"/>
              </a:rPr>
              <a:t>Consumer Goods &amp; Services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2000" dirty="0">
                <a:ea typeface="+mn-lt"/>
                <a:cs typeface="+mn-lt"/>
              </a:rPr>
              <a:t>Growth- focused companies</a:t>
            </a:r>
          </a:p>
          <a:p>
            <a:endParaRPr lang="en-US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52240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AA4AB-9DCC-9D16-3235-3D9005F3F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Valuation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C6DBD0-3DBF-1B13-16F1-F1E3BFA00D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597" y="1715532"/>
            <a:ext cx="10653579" cy="459382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/>
              <a:t>P/E P/S P/B P/FCF VS S&amp;P 500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/>
              <a:t>Sector: P/E: 29x P/S: 2.7x P/B: 9.4x P/FCF: 36.5x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/>
              <a:t>S&amp;P 500: P/E: 27x P/S: 3.1x P/B: 5.2x P/FCF: 36x</a:t>
            </a:r>
          </a:p>
          <a:p>
            <a:r>
              <a:rPr lang="en-US"/>
              <a:t>Does valuation vary widely across sector?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/>
              <a:t>Yes; sector is very diverse by nature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/>
              <a:t>High multiples: luxury, e-commerce, fast-growing companies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/>
              <a:t>Low multiples: mature/cyclical businesses (ex. Automotive and home improvement)</a:t>
            </a:r>
          </a:p>
          <a:p>
            <a:r>
              <a:rPr lang="en-US"/>
              <a:t>Why did consumer discretionary have such a good 2024?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/>
              <a:t>Increased consumer spending, interest rate cuts, falling inflation</a:t>
            </a:r>
          </a:p>
          <a:p>
            <a:r>
              <a:rPr lang="en-US"/>
              <a:t>What will these valuations do going forward?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/>
              <a:t>Mean Reversion</a:t>
            </a:r>
          </a:p>
          <a:p>
            <a:pPr marL="0" indent="0">
              <a:buNone/>
            </a:pPr>
            <a:endParaRPr lang="en-US"/>
          </a:p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CDC621-5BA8-D306-BDC8-68303D71B2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4870" y="196146"/>
            <a:ext cx="5628765" cy="3464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6316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33CD9-1AF6-CDD6-A39D-BC3872C08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741152" cy="1132258"/>
          </a:xfrm>
        </p:spPr>
        <p:txBody>
          <a:bodyPr anchor="t">
            <a:normAutofit/>
          </a:bodyPr>
          <a:lstStyle/>
          <a:p>
            <a:r>
              <a:rPr lang="en-US"/>
              <a:t>Recommendation</a:t>
            </a:r>
          </a:p>
        </p:txBody>
      </p:sp>
      <p:sp>
        <p:nvSpPr>
          <p:cNvPr id="22" name="Date Placeholder 4">
            <a:extLst>
              <a:ext uri="{FF2B5EF4-FFF2-40B4-BE49-F238E27FC236}">
                <a16:creationId xmlns:a16="http://schemas.microsoft.com/office/drawing/2014/main" id="{30B93884-AC46-60C5-9949-DA78F569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7160" y="6453002"/>
            <a:ext cx="3494314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5AB20252-60EE-4E77-A566-9B62F2C81572}" type="datetime1">
              <a:pPr>
                <a:spcAft>
                  <a:spcPts val="600"/>
                </a:spcAft>
              </a:pPr>
              <a:t>3/4/2025</a:t>
            </a:fld>
            <a:endParaRPr lang="en-US"/>
          </a:p>
        </p:txBody>
      </p:sp>
      <p:sp>
        <p:nvSpPr>
          <p:cNvPr id="24" name="Footer Placeholder 5">
            <a:extLst>
              <a:ext uri="{FF2B5EF4-FFF2-40B4-BE49-F238E27FC236}">
                <a16:creationId xmlns:a16="http://schemas.microsoft.com/office/drawing/2014/main" id="{558EEE8A-C92C-34C9-F123-A4F502759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76521" y="6453002"/>
            <a:ext cx="2805405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
              </a:t>
            </a:r>
          </a:p>
        </p:txBody>
      </p:sp>
      <p:sp>
        <p:nvSpPr>
          <p:cNvPr id="26" name="Slide Number Placeholder 6">
            <a:extLst>
              <a:ext uri="{FF2B5EF4-FFF2-40B4-BE49-F238E27FC236}">
                <a16:creationId xmlns:a16="http://schemas.microsoft.com/office/drawing/2014/main" id="{FE10BB84-00E0-25CC-910E-8ED1A5F2E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32162" y="6453002"/>
            <a:ext cx="429207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CC057153-B650-4DEB-B370-79DDCFDCE934}" type="slidenum">
              <a:rPr lang="en-US" dirty="0"/>
              <a:pPr>
                <a:spcAft>
                  <a:spcPts val="600"/>
                </a:spcAft>
              </a:pPr>
              <a:t>12</a:t>
            </a:fld>
            <a:endParaRPr lang="en-US"/>
          </a:p>
        </p:txBody>
      </p:sp>
      <p:graphicFrame>
        <p:nvGraphicFramePr>
          <p:cNvPr id="15" name="Content Placeholder 2">
            <a:extLst>
              <a:ext uri="{FF2B5EF4-FFF2-40B4-BE49-F238E27FC236}">
                <a16:creationId xmlns:a16="http://schemas.microsoft.com/office/drawing/2014/main" id="{AD9FDCBD-13CF-F773-331D-BB29A07EB0B1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338567196"/>
              </p:ext>
            </p:extLst>
          </p:nvPr>
        </p:nvGraphicFramePr>
        <p:xfrm>
          <a:off x="216408" y="1825625"/>
          <a:ext cx="5396767" cy="45895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8" name="Content Placeholder 107">
            <a:extLst>
              <a:ext uri="{FF2B5EF4-FFF2-40B4-BE49-F238E27FC236}">
                <a16:creationId xmlns:a16="http://schemas.microsoft.com/office/drawing/2014/main" id="{299F33C3-AA82-8598-3AFB-1B7E3F9E419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7"/>
          <a:stretch>
            <a:fillRect/>
          </a:stretch>
        </p:blipFill>
        <p:spPr>
          <a:xfrm>
            <a:off x="5642450" y="1825754"/>
            <a:ext cx="6547104" cy="4088953"/>
          </a:xfrm>
        </p:spPr>
      </p:pic>
    </p:spTree>
    <p:extLst>
      <p:ext uri="{BB962C8B-B14F-4D97-AF65-F5344CB8AC3E}">
        <p14:creationId xmlns:p14="http://schemas.microsoft.com/office/powerpoint/2010/main" val="14602449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295195-8DD0-9335-6CBE-2D90AADED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048" y="2865120"/>
            <a:ext cx="10653578" cy="1132258"/>
          </a:xfrm>
        </p:spPr>
        <p:txBody>
          <a:bodyPr>
            <a:normAutofit/>
          </a:bodyPr>
          <a:lstStyle/>
          <a:p>
            <a:pPr algn="ctr"/>
            <a:r>
              <a:rPr lang="en-US" sz="4800"/>
              <a:t>Q &amp; 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450884-CBE4-6970-D7FC-FDA679EC8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D4857-A4BF-4B86-A041-B4CE1A9076B6}" type="datetime1">
              <a:t>3/4/2025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902802-1563-1E31-D30B-3389A5962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1FB4A4-AE38-83B1-E6FF-10E5E34E5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5590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87CFD-D935-FB28-642C-E2B57EB23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Sector Overview</a:t>
            </a:r>
          </a:p>
        </p:txBody>
      </p:sp>
      <p:graphicFrame>
        <p:nvGraphicFramePr>
          <p:cNvPr id="53" name="Content Placeholder 2">
            <a:extLst>
              <a:ext uri="{FF2B5EF4-FFF2-40B4-BE49-F238E27FC236}">
                <a16:creationId xmlns:a16="http://schemas.microsoft.com/office/drawing/2014/main" id="{6C4632E5-9237-ADA6-79F6-51A9012A535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5607770"/>
              </p:ext>
            </p:extLst>
          </p:nvPr>
        </p:nvGraphicFramePr>
        <p:xfrm>
          <a:off x="612775" y="1277176"/>
          <a:ext cx="10653713" cy="37818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3" name="Picture 32" descr="A black and white logo&#10;&#10;AI-generated content may be incorrect.">
            <a:extLst>
              <a:ext uri="{FF2B5EF4-FFF2-40B4-BE49-F238E27FC236}">
                <a16:creationId xmlns:a16="http://schemas.microsoft.com/office/drawing/2014/main" id="{B4B0D485-3C23-0C37-DF82-CCB181FC83F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2286" y="5082159"/>
            <a:ext cx="2577084" cy="1686306"/>
          </a:xfrm>
          <a:prstGeom prst="rect">
            <a:avLst/>
          </a:prstGeom>
        </p:spPr>
      </p:pic>
      <p:pic>
        <p:nvPicPr>
          <p:cNvPr id="34" name="Picture 33" descr="A black and orange logo&#10;&#10;AI-generated content may be incorrect.">
            <a:extLst>
              <a:ext uri="{FF2B5EF4-FFF2-40B4-BE49-F238E27FC236}">
                <a16:creationId xmlns:a16="http://schemas.microsoft.com/office/drawing/2014/main" id="{A0505530-6321-C2CF-0DD9-55D6D280963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70988" y="5090160"/>
            <a:ext cx="3733800" cy="1676400"/>
          </a:xfrm>
          <a:prstGeom prst="rect">
            <a:avLst/>
          </a:prstGeom>
        </p:spPr>
      </p:pic>
      <p:pic>
        <p:nvPicPr>
          <p:cNvPr id="50" name="Picture 49" descr="A yellow letter m on a red background&#10;&#10;AI-generated content may be incorrect.">
            <a:extLst>
              <a:ext uri="{FF2B5EF4-FFF2-40B4-BE49-F238E27FC236}">
                <a16:creationId xmlns:a16="http://schemas.microsoft.com/office/drawing/2014/main" id="{0F320880-AB7F-43C7-FE40-7A48A29F696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00800" y="5142738"/>
            <a:ext cx="1969008" cy="1717548"/>
          </a:xfrm>
          <a:prstGeom prst="rect">
            <a:avLst/>
          </a:prstGeom>
        </p:spPr>
      </p:pic>
      <p:pic>
        <p:nvPicPr>
          <p:cNvPr id="51" name="Picture 50" descr="A white swoosh on a black background&#10;&#10;AI-generated content may be incorrect.">
            <a:extLst>
              <a:ext uri="{FF2B5EF4-FFF2-40B4-BE49-F238E27FC236}">
                <a16:creationId xmlns:a16="http://schemas.microsoft.com/office/drawing/2014/main" id="{7532E82F-9159-353B-2BC1-DD22F85225C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554212" y="5171313"/>
            <a:ext cx="3636264" cy="1678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684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22096-827D-90E5-34DD-FE2BD1D2E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kern="120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SIM Portfolio </a:t>
            </a:r>
            <a:r>
              <a:rPr lang="en-US" sz="3200">
                <a:solidFill>
                  <a:srgbClr val="000000"/>
                </a:solidFill>
              </a:rPr>
              <a:t>(as of Feb. 2025)</a:t>
            </a:r>
            <a:endParaRPr lang="en-US" sz="3200" kern="120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833735-7A89-5D9D-FE67-BF038CE85EB7}"/>
              </a:ext>
            </a:extLst>
          </p:cNvPr>
          <p:cNvSpPr txBox="1"/>
          <p:nvPr/>
        </p:nvSpPr>
        <p:spPr>
          <a:xfrm>
            <a:off x="403112" y="1711466"/>
            <a:ext cx="7822580" cy="221599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/>
              <a:t>SIM weight of 7.99%, versus the S&amp;P weight of 10.50%</a:t>
            </a: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 sz="2000"/>
              <a:t>Underweight –2.51%</a:t>
            </a:r>
          </a:p>
          <a:p>
            <a:pPr marL="285750" indent="-285750">
              <a:buFont typeface="Arial"/>
              <a:buChar char="•"/>
            </a:pPr>
            <a:r>
              <a:rPr lang="en-US" sz="2000"/>
              <a:t>Current Consumer Discretionary holdings in the SIM: </a:t>
            </a:r>
            <a:endParaRPr lang="en-US"/>
          </a:p>
          <a:p>
            <a:pPr marL="742950" lvl="1" indent="-285750">
              <a:buFont typeface="Courier New"/>
              <a:buChar char="o"/>
            </a:pPr>
            <a:r>
              <a:rPr lang="en-US" sz="2000"/>
              <a:t>Amazon (AMZN) </a:t>
            </a:r>
            <a:endParaRPr lang="en-US"/>
          </a:p>
          <a:p>
            <a:pPr marL="742950" lvl="1" indent="-285750">
              <a:buFont typeface="Courier New"/>
              <a:buChar char="o"/>
            </a:pPr>
            <a:r>
              <a:rPr lang="en-US" sz="2000"/>
              <a:t>Nike (NKE)</a:t>
            </a:r>
            <a:endParaRPr lang="en-US"/>
          </a:p>
          <a:p>
            <a:pPr marL="742950" lvl="1" indent="-285750">
              <a:buFont typeface="Courier New"/>
              <a:buChar char="o"/>
            </a:pPr>
            <a:r>
              <a:rPr lang="en-US" sz="2000"/>
              <a:t>Lennar Corp (LEN)</a:t>
            </a:r>
            <a:endParaRPr lang="en-US"/>
          </a:p>
          <a:p>
            <a:endParaRPr lang="en-US"/>
          </a:p>
        </p:txBody>
      </p:sp>
      <p:pic>
        <p:nvPicPr>
          <p:cNvPr id="6" name="Content Placeholder 5" descr="A screenshot of a spreadsheet&#10;&#10;AI-generated content may be incorrect.">
            <a:extLst>
              <a:ext uri="{FF2B5EF4-FFF2-40B4-BE49-F238E27FC236}">
                <a16:creationId xmlns:a16="http://schemas.microsoft.com/office/drawing/2014/main" id="{52C7AEA0-1034-E262-B1E4-76D6B03C88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31228" y="3155804"/>
            <a:ext cx="8542020" cy="3072519"/>
          </a:xfrm>
        </p:spPr>
      </p:pic>
    </p:spTree>
    <p:extLst>
      <p:ext uri="{BB962C8B-B14F-4D97-AF65-F5344CB8AC3E}">
        <p14:creationId xmlns:p14="http://schemas.microsoft.com/office/powerpoint/2010/main" val="5833194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7EF8C-E316-6792-5E00-5968A92D3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Business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724DCC-0F3B-18B3-3A2E-CB64884498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DB14A08-B3BB-552C-8512-0D62BCFFDACD}"/>
              </a:ext>
            </a:extLst>
          </p:cNvPr>
          <p:cNvSpPr txBox="1"/>
          <p:nvPr/>
        </p:nvSpPr>
        <p:spPr>
          <a:xfrm>
            <a:off x="452427" y="1536680"/>
            <a:ext cx="4305448" cy="532453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/>
              <a:t>In aggregate, the Consumer Discretionary sector delivered strong gains in 2024, by outperforming the S&amp;P500 index with returns of +33.1%, compared to the index as a whole of +26.9%</a:t>
            </a:r>
            <a:endParaRPr lang="en-US" sz="1400">
              <a:solidFill>
                <a:srgbClr val="111111"/>
              </a:solidFill>
            </a:endParaRPr>
          </a:p>
          <a:p>
            <a:endParaRPr lang="en-US" sz="2000"/>
          </a:p>
          <a:p>
            <a:r>
              <a:rPr lang="en-US" sz="2000"/>
              <a:t>Consumer Discretionary refers to non-essential goods and services that can be substitutes and replaced with cheaper goods and services during economic downturns. </a:t>
            </a:r>
          </a:p>
          <a:p>
            <a:endParaRPr lang="en-US" sz="2000"/>
          </a:p>
          <a:p>
            <a:endParaRPr lang="en-US" sz="2000"/>
          </a:p>
          <a:p>
            <a:endParaRPr lang="en-US" sz="2000"/>
          </a:p>
          <a:p>
            <a:endParaRPr lang="en-US" sz="2000"/>
          </a:p>
          <a:p>
            <a:endParaRPr lang="en-US" sz="2000"/>
          </a:p>
        </p:txBody>
      </p:sp>
      <p:pic>
        <p:nvPicPr>
          <p:cNvPr id="5" name="Picture 4" descr="As of December 9, the consumer discretionary sector had gained 33.1% in 2024, versus a 26.9% gain for the S&amp;P 500.">
            <a:extLst>
              <a:ext uri="{FF2B5EF4-FFF2-40B4-BE49-F238E27FC236}">
                <a16:creationId xmlns:a16="http://schemas.microsoft.com/office/drawing/2014/main" id="{F2A756DE-E278-9E71-8AD0-FDA35054F6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3929" y="1822371"/>
            <a:ext cx="7063293" cy="2905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9268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6A9D6F-1C58-3110-B83C-4441F421C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653578" cy="1132258"/>
          </a:xfrm>
        </p:spPr>
        <p:txBody>
          <a:bodyPr anchor="t">
            <a:normAutofit/>
          </a:bodyPr>
          <a:lstStyle/>
          <a:p>
            <a:r>
              <a:rPr lang="en-US"/>
              <a:t>Business Analysis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BE52BC-506F-84AC-0EB3-DE1673D542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7160" y="6453002"/>
            <a:ext cx="3494314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5FEBF69E-0991-4961-9239-C46EC308FA3D}" type="datetime1">
              <a:pPr>
                <a:spcAft>
                  <a:spcPts val="600"/>
                </a:spcAft>
              </a:pPr>
              <a:t>3/4/2025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A3A718-8839-CF97-E6EF-FA5C9FFF41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76521" y="6453002"/>
            <a:ext cx="2805405" cy="365125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245164-F952-36B3-A710-3DEF0F008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32162" y="6453002"/>
            <a:ext cx="429207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C057153-B650-4DEB-B370-79DDCFDCE934}" type="slidenum">
              <a:rPr lang="en-US" dirty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8EE64672-7826-E478-4E5C-D89CF94191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5542963"/>
              </p:ext>
            </p:extLst>
          </p:nvPr>
        </p:nvGraphicFramePr>
        <p:xfrm>
          <a:off x="612647" y="1715532"/>
          <a:ext cx="10653579" cy="45938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137242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75BD7-2AC8-912C-434A-8D98F7143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7095" y="376332"/>
            <a:ext cx="10341033" cy="1330841"/>
          </a:xfrm>
        </p:spPr>
        <p:txBody>
          <a:bodyPr>
            <a:normAutofit/>
          </a:bodyPr>
          <a:lstStyle/>
          <a:p>
            <a:r>
              <a:rPr lang="en-US"/>
              <a:t>Business Analysis- Profitability and Pricing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1087DD-8827-B5A3-6EDB-858BCD053F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399" y="747655"/>
            <a:ext cx="6125292" cy="611046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endParaRPr lang="en-US" sz="1600"/>
          </a:p>
          <a:p>
            <a:r>
              <a:rPr lang="en-US" sz="1600"/>
              <a:t>Diverse product segmentation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1600"/>
              <a:t>Mostly dominated by a few major players (Amazon, Tesla, Home Depot, McDonald's)</a:t>
            </a:r>
          </a:p>
          <a:p>
            <a:r>
              <a:rPr lang="en-US" sz="1600"/>
              <a:t>Competition: High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1600"/>
              <a:t>Ex. Fast fashion vs luxury, streaming wars, goods vs experiences</a:t>
            </a:r>
          </a:p>
          <a:p>
            <a:r>
              <a:rPr lang="en-US" sz="1600"/>
              <a:t>Ease of entry: Average</a:t>
            </a:r>
          </a:p>
          <a:p>
            <a:pPr lvl="1">
              <a:buFont typeface="Courier New,monospace" panose="020B0604020202020204" pitchFamily="34" charset="0"/>
              <a:buChar char="o"/>
            </a:pPr>
            <a:r>
              <a:rPr lang="en-US" sz="1600"/>
              <a:t>Despite high competition, e-commerce has made new entries easier</a:t>
            </a:r>
          </a:p>
          <a:p>
            <a:r>
              <a:rPr lang="en-US" sz="1600"/>
              <a:t>Bargaining power of buyers: High</a:t>
            </a:r>
          </a:p>
          <a:p>
            <a:pPr lvl="1">
              <a:buFont typeface="Courier New,monospace" panose="020B0604020202020204" pitchFamily="34" charset="0"/>
              <a:buChar char="o"/>
            </a:pPr>
            <a:r>
              <a:rPr lang="en-US" sz="1600"/>
              <a:t>Customers have high bargaining power due to mass competition</a:t>
            </a:r>
          </a:p>
          <a:p>
            <a:r>
              <a:rPr lang="en-US" sz="1600"/>
              <a:t>Bargaining power of suppliers: Low</a:t>
            </a:r>
          </a:p>
          <a:p>
            <a:pPr lvl="1">
              <a:buFont typeface="Courier New,monospace" panose="020B0604020202020204" pitchFamily="34" charset="0"/>
              <a:buChar char="o"/>
            </a:pPr>
            <a:r>
              <a:rPr lang="en-US" sz="1600"/>
              <a:t>High competition, many substitutes</a:t>
            </a:r>
          </a:p>
          <a:p>
            <a:r>
              <a:rPr lang="en-US" sz="1600"/>
              <a:t>Threat of substitutions: High</a:t>
            </a:r>
          </a:p>
          <a:p>
            <a:pPr marL="228600"/>
            <a:endParaRPr lang="en-US" sz="1600"/>
          </a:p>
        </p:txBody>
      </p:sp>
      <p:pic>
        <p:nvPicPr>
          <p:cNvPr id="4" name="Picture 3" descr="A pie chart with different colored circles&#10;&#10;AI-generated content may be incorrect.">
            <a:extLst>
              <a:ext uri="{FF2B5EF4-FFF2-40B4-BE49-F238E27FC236}">
                <a16:creationId xmlns:a16="http://schemas.microsoft.com/office/drawing/2014/main" id="{0D6E532B-66F8-1EC6-2262-2145BCE95C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6172" y="2184914"/>
            <a:ext cx="4694894" cy="3755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4689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F80B2-8AC5-35C3-2FA2-5783352C2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875" y="262012"/>
            <a:ext cx="11252843" cy="1310939"/>
          </a:xfrm>
        </p:spPr>
        <p:txBody>
          <a:bodyPr anchor="b">
            <a:normAutofit fontScale="90000"/>
          </a:bodyPr>
          <a:lstStyle/>
          <a:p>
            <a:r>
              <a:rPr lang="en-US" sz="4800"/>
              <a:t>Business Analysis- Supply and Demand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C82584-32F7-301E-3B8D-ABE27699EB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0823" y="1707835"/>
            <a:ext cx="5415800" cy="4875253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New Capacity Limitations: 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2000"/>
              <a:t>Large companies optimizing omni channels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2000"/>
              <a:t>Increasing productions to meet demand but faced with supply chain issues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2000"/>
              <a:t>Labor shortages</a:t>
            </a:r>
          </a:p>
          <a:p>
            <a:r>
              <a:rPr lang="en-US"/>
              <a:t>Extremely cyclical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2000">
                <a:latin typeface="Aptos"/>
              </a:rPr>
              <a:t>Positive impact: lower inflation and interest rates, strong job market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2000">
                <a:latin typeface="Aptos"/>
              </a:rPr>
              <a:t>Negative impact: geopolitical tensions</a:t>
            </a:r>
          </a:p>
          <a:p>
            <a:pPr lvl="1">
              <a:buFont typeface="Courier New" panose="020B0604020202020204" pitchFamily="34" charset="0"/>
              <a:buChar char="o"/>
            </a:pPr>
            <a:endParaRPr lang="en-US" sz="2000">
              <a:latin typeface="Aptos"/>
            </a:endParaRPr>
          </a:p>
        </p:txBody>
      </p:sp>
      <p:pic>
        <p:nvPicPr>
          <p:cNvPr id="5" name="Picture 4" descr="A chart of a supply chain cost increase&#10;&#10;AI-generated content may be incorrect.">
            <a:extLst>
              <a:ext uri="{FF2B5EF4-FFF2-40B4-BE49-F238E27FC236}">
                <a16:creationId xmlns:a16="http://schemas.microsoft.com/office/drawing/2014/main" id="{1DBA995B-4643-1720-E04D-F30D2190A9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618" y="2148882"/>
            <a:ext cx="5792701" cy="3498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1328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25FEB6-0C4B-70DF-22DC-9A05B338A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752849"/>
            <a:ext cx="3290887" cy="2452687"/>
          </a:xfrm>
        </p:spPr>
        <p:txBody>
          <a:bodyPr anchor="ctr">
            <a:normAutofit/>
          </a:bodyPr>
          <a:lstStyle/>
          <a:p>
            <a:r>
              <a:rPr lang="en-US" sz="3600"/>
              <a:t>Economic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42F2F2-86F0-D5D6-3B52-0A071367F0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3982" y="3752850"/>
            <a:ext cx="7485413" cy="245268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800"/>
              <a:t>Inflation: 3%</a:t>
            </a:r>
          </a:p>
          <a:p>
            <a:r>
              <a:rPr lang="en-US" sz="1800"/>
              <a:t>Interest Rates</a:t>
            </a:r>
            <a:endParaRPr lang="en-US"/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1800"/>
              <a:t>Current Interest Rates: 4.33% 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1800"/>
              <a:t>Fed is anticipating one more cut in 2025</a:t>
            </a:r>
          </a:p>
          <a:p>
            <a:r>
              <a:rPr lang="en-US" sz="1800"/>
              <a:t>Unemployment is currently 4.13%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1800"/>
              <a:t>2025 wage growth is estimated to be around 4%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810F83-4D1E-87BC-84BA-D137FF7B4BA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37" t="11224" r="-379" b="-5102"/>
          <a:stretch/>
        </p:blipFill>
        <p:spPr>
          <a:xfrm>
            <a:off x="20" y="10"/>
            <a:ext cx="12209268" cy="3719812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8708028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7E575-F8AD-23F2-EA98-51F8BC114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Economic Analysis (as of Jan 2025)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3DB8E5-4F76-9200-CB75-78086EFEB0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7118" y="2076945"/>
            <a:ext cx="4180604" cy="440299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>
                <a:latin typeface="Aptos Display"/>
              </a:rPr>
              <a:t>The consumer discretionary sector's likely performance can also be measured by the following indexes and data statistics: 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>
                <a:latin typeface="Aptos Display"/>
                <a:ea typeface="Calibri"/>
                <a:cs typeface="Calibri"/>
              </a:rPr>
              <a:t>Consumer Price Index (CPI) - up +0.5% since Jan 2025</a:t>
            </a:r>
            <a:endParaRPr lang="en-US">
              <a:latin typeface="Aptos Display"/>
            </a:endParaRPr>
          </a:p>
          <a:p>
            <a:pPr lvl="1">
              <a:buFont typeface="Courier New" panose="020B0604020202020204" pitchFamily="34" charset="0"/>
              <a:buChar char="o"/>
            </a:pPr>
            <a:r>
              <a:rPr lang="en-US">
                <a:latin typeface="Aptos Display"/>
                <a:ea typeface="Calibri"/>
                <a:cs typeface="Calibri"/>
              </a:rPr>
              <a:t>Personal Consumption Expenditures (PCE) - decreased –0.2% in Jan</a:t>
            </a:r>
            <a:endParaRPr lang="en-US">
              <a:latin typeface="Aptos Display"/>
            </a:endParaRPr>
          </a:p>
          <a:p>
            <a:pPr lvl="1">
              <a:buFont typeface="Courier New" panose="020B0604020202020204" pitchFamily="34" charset="0"/>
              <a:buChar char="o"/>
            </a:pPr>
            <a:r>
              <a:rPr lang="en-US">
                <a:latin typeface="Aptos Display"/>
                <a:ea typeface="Calibri"/>
                <a:cs typeface="Calibri"/>
              </a:rPr>
              <a:t>Personal Savings Rate – 4.6%</a:t>
            </a:r>
            <a:endParaRPr lang="en-US">
              <a:latin typeface="Aptos Display"/>
            </a:endParaRPr>
          </a:p>
          <a:p>
            <a:pPr lvl="1">
              <a:buFont typeface="Courier New" panose="020B0604020202020204" pitchFamily="34" charset="0"/>
              <a:buChar char="o"/>
            </a:pPr>
            <a:r>
              <a:rPr lang="en-US">
                <a:latin typeface="Aptos Display"/>
                <a:ea typeface="Calibri"/>
                <a:cs typeface="Calibri"/>
              </a:rPr>
              <a:t>Unemployment Rate – 4.0%</a:t>
            </a:r>
            <a:endParaRPr lang="en-US" sz="1600">
              <a:latin typeface="Aptos Display"/>
            </a:endParaRPr>
          </a:p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6BACE1-C6D4-59E7-9726-F7BBDF6DC7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6664" y="1244750"/>
            <a:ext cx="6231247" cy="5230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084555"/>
      </p:ext>
    </p:extLst>
  </p:cSld>
  <p:clrMapOvr>
    <a:masterClrMapping/>
  </p:clrMapOvr>
</p:sld>
</file>

<file path=ppt/theme/theme1.xml><?xml version="1.0" encoding="utf-8"?>
<a:theme xmlns:a="http://schemas.openxmlformats.org/drawingml/2006/main" name="VanillaVTI">
  <a:themeElements>
    <a:clrScheme name="VanillaVTI">
      <a:dk1>
        <a:sysClr val="windowText" lastClr="000000"/>
      </a:dk1>
      <a:lt1>
        <a:sysClr val="window" lastClr="FFFFFF"/>
      </a:lt1>
      <a:dk2>
        <a:srgbClr val="2C3932"/>
      </a:dk2>
      <a:lt2>
        <a:srgbClr val="FDF6EA"/>
      </a:lt2>
      <a:accent1>
        <a:srgbClr val="169C9A"/>
      </a:accent1>
      <a:accent2>
        <a:srgbClr val="FA9A42"/>
      </a:accent2>
      <a:accent3>
        <a:srgbClr val="E15C3D"/>
      </a:accent3>
      <a:accent4>
        <a:srgbClr val="E78A67"/>
      </a:accent4>
      <a:accent5>
        <a:srgbClr val="A74B40"/>
      </a:accent5>
      <a:accent6>
        <a:srgbClr val="3D9072"/>
      </a:accent6>
      <a:hlink>
        <a:srgbClr val="169C9A"/>
      </a:hlink>
      <a:folHlink>
        <a:srgbClr val="E15C3D"/>
      </a:folHlink>
    </a:clrScheme>
    <a:fontScheme name="VanillaVTI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VanillaVTI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nillaVTI" id="{AACC6CF0-9F86-48CC-9C4E-CA578EE0A0A0}" vid="{3BDE51FE-56D6-4100-AFB5-5B4AEDCE2EF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13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VanillaVTI</vt:lpstr>
      <vt:lpstr>Consumer Discretionary</vt:lpstr>
      <vt:lpstr>Sector Overview</vt:lpstr>
      <vt:lpstr>SIM Portfolio (as of Feb. 2025)</vt:lpstr>
      <vt:lpstr>Business Analysis</vt:lpstr>
      <vt:lpstr>Business Analysis </vt:lpstr>
      <vt:lpstr>Business Analysis- Profitability and Pricing</vt:lpstr>
      <vt:lpstr>Business Analysis- Supply and Demand</vt:lpstr>
      <vt:lpstr>Economic Analysis</vt:lpstr>
      <vt:lpstr>Economic Analysis (as of Jan 2025)</vt:lpstr>
      <vt:lpstr>Financial Analysis</vt:lpstr>
      <vt:lpstr>Valuation Analysis</vt:lpstr>
      <vt:lpstr>Recommendation</vt:lpstr>
      <vt:lpstr>Q &amp; 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revision>9</cp:revision>
  <dcterms:created xsi:type="dcterms:W3CDTF">2025-02-25T23:39:23Z</dcterms:created>
  <dcterms:modified xsi:type="dcterms:W3CDTF">2025-03-04T22:52:56Z</dcterms:modified>
</cp:coreProperties>
</file>