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8" r:id="rId5"/>
    <p:sldId id="283" r:id="rId6"/>
    <p:sldId id="315" r:id="rId7"/>
    <p:sldId id="316" r:id="rId8"/>
    <p:sldId id="327" r:id="rId9"/>
    <p:sldId id="318" r:id="rId10"/>
    <p:sldId id="317" r:id="rId11"/>
    <p:sldId id="334" r:id="rId12"/>
    <p:sldId id="292" r:id="rId13"/>
    <p:sldId id="325" r:id="rId14"/>
    <p:sldId id="329" r:id="rId15"/>
    <p:sldId id="310" r:id="rId16"/>
    <p:sldId id="333" r:id="rId17"/>
    <p:sldId id="328" r:id="rId18"/>
    <p:sldId id="321" r:id="rId19"/>
    <p:sldId id="303" r:id="rId20"/>
    <p:sldId id="330" r:id="rId21"/>
    <p:sldId id="332" r:id="rId22"/>
    <p:sldId id="299" r:id="rId23"/>
    <p:sldId id="320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9014F-56E9-6E47-A7D3-E3FE41B7BE63}" v="1649" dt="2025-07-08T20:42:59.343"/>
    <p1510:client id="{52B9B9B4-9CDC-170B-6EFA-9AA6760CE8DC}" v="1033" dt="2025-07-08T19:06:28.699"/>
    <p1510:client id="{84ECF77B-5C4E-BF44-28EC-DE38A40A3202}" v="1157" dt="2025-07-08T02:22:06.274"/>
    <p1510:client id="{8B7818AA-0124-3F8C-298D-7E23306C5109}" v="989" dt="2025-07-08T13:50:43.951"/>
    <p1510:client id="{9CC0EA8C-E452-7882-F437-119690B0D2C9}" v="8" dt="2025-07-08T21:59:10.647"/>
    <p1510:client id="{A32A00D2-61E1-EB48-B4EF-17FC6B063423}" v="1388" dt="2025-07-08T22:00:51.714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7/8/25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</a:t>
            </a:r>
            <a:br>
              <a:rPr lang="en-US" noProof="0"/>
            </a:br>
            <a:r>
              <a:rPr lang="en-US" noProof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</a:t>
            </a:r>
            <a:br>
              <a:rPr lang="en-US" noProof="0"/>
            </a:br>
            <a:r>
              <a:rPr lang="en-US" noProof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9" r="69"/>
          <a:stretch/>
        </p:blipFill>
        <p:spPr>
          <a:xfrm>
            <a:off x="0" y="1"/>
            <a:ext cx="9780588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144303"/>
            <a:ext cx="8991600" cy="1935371"/>
          </a:xfrm>
        </p:spPr>
        <p:txBody>
          <a:bodyPr/>
          <a:lstStyle/>
          <a:p>
            <a:r>
              <a:rPr lang="en-US"/>
              <a:t>Stock Recommendation</a:t>
            </a:r>
            <a:br>
              <a:rPr lang="en-US"/>
            </a:br>
            <a:r>
              <a:rPr lang="en-US"/>
              <a:t>Consumer Discretionary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665" y="4082604"/>
            <a:ext cx="8521130" cy="559356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en-US"/>
              <a:t>By: Adriana Medley, Connor Michalski, </a:t>
            </a:r>
            <a:r>
              <a:rPr lang="en-US" err="1"/>
              <a:t>Hrushi</a:t>
            </a:r>
            <a:r>
              <a:rPr lang="en-US"/>
              <a:t> </a:t>
            </a:r>
            <a:r>
              <a:rPr lang="en-US" err="1"/>
              <a:t>Muskula</a:t>
            </a:r>
            <a:r>
              <a:rPr lang="en-US"/>
              <a:t>, Emanuel Ortega, Nathan Ost 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49702-F47B-93CA-5608-09504CF5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E76D-E65F-DAE0-107A-7F7BA6A5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kern="1200" spc="-150">
                <a:latin typeface="+mj-lt"/>
                <a:ea typeface="+mj-ea"/>
                <a:cs typeface="+mj-cs"/>
              </a:rPr>
              <a:t>Amazon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C1D7-24CF-2661-3371-94270B5363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DF4A50-482A-CBA5-F64D-07715B28FB60}"/>
              </a:ext>
            </a:extLst>
          </p:cNvPr>
          <p:cNvSpPr txBox="1">
            <a:spLocks/>
          </p:cNvSpPr>
          <p:nvPr/>
        </p:nvSpPr>
        <p:spPr>
          <a:xfrm>
            <a:off x="432000" y="2122098"/>
            <a:ext cx="3932237" cy="3811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Currently up 1.86% YTD</a:t>
            </a:r>
          </a:p>
          <a:p>
            <a:pPr marL="0" indent="0">
              <a:buNone/>
            </a:pPr>
            <a:r>
              <a:rPr lang="en-US" sz="1600"/>
              <a:t>EPS: $6.21</a:t>
            </a:r>
            <a:endParaRPr lang="en-US"/>
          </a:p>
          <a:p>
            <a:pPr marL="0" indent="0">
              <a:buNone/>
            </a:pPr>
            <a:r>
              <a:rPr lang="en-US" sz="1600"/>
              <a:t>P/E Ratio: 36.34 - slightly undervalued compared to the norm</a:t>
            </a:r>
            <a:endParaRPr lang="en-US" sz="1600" kern="1200">
              <a:latin typeface="+mn-lt"/>
            </a:endParaRPr>
          </a:p>
          <a:p>
            <a:pPr marL="0" indent="0">
              <a:buNone/>
            </a:pPr>
            <a:r>
              <a:rPr lang="en-US" sz="1600"/>
              <a:t>Amazon ROE – 22% - above historical average</a:t>
            </a:r>
            <a:endParaRPr lang="en-US" sz="1600" kern="1200">
              <a:latin typeface="+mn-lt"/>
            </a:endParaRPr>
          </a:p>
          <a:p>
            <a:pPr marL="0" indent="0">
              <a:buNone/>
            </a:pPr>
            <a:r>
              <a:rPr lang="en-US" sz="1600"/>
              <a:t>FY 2025 Revenue: $695.18B (10% increase)</a:t>
            </a:r>
            <a:endParaRPr lang="en-US" sz="1600" kern="1200">
              <a:latin typeface="+mn-lt"/>
            </a:endParaRPr>
          </a:p>
          <a:p>
            <a:pPr marL="0" indent="0">
              <a:buNone/>
            </a:pPr>
            <a:r>
              <a:rPr lang="en-US" sz="1600"/>
              <a:t>Consensus Revenue Estimate 2026: $762.82B</a:t>
            </a:r>
          </a:p>
          <a:p>
            <a:pPr marL="0" indent="0">
              <a:buNone/>
            </a:pPr>
            <a:r>
              <a:rPr lang="en-US" sz="1600"/>
              <a:t>Projected future growth due to investments I AI to drive AWS improvements, lower inflation, stable consumer spending</a:t>
            </a:r>
          </a:p>
          <a:p>
            <a:pPr marL="0" indent="0">
              <a:buNone/>
            </a:pPr>
            <a:r>
              <a:rPr lang="en-US" sz="1600"/>
              <a:t>Well positioned for long term growth in the markets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7C34C9BE-17B6-EE4C-E1A6-33FD4920D3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4788816" y="1281734"/>
            <a:ext cx="6971184" cy="3729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05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D2990-F3AF-91CF-ED1E-64F0DC23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8F66-8F48-BA82-C172-0E1304A3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Lululemon</a:t>
            </a:r>
            <a:endParaRPr lang="en-US" b="1" kern="1200" spc="-150"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4D383-3790-CF2A-66CC-9F832A8299E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B97502B-EACB-B687-1694-B5B27969FC1F}"/>
              </a:ext>
            </a:extLst>
          </p:cNvPr>
          <p:cNvSpPr txBox="1">
            <a:spLocks/>
          </p:cNvSpPr>
          <p:nvPr/>
        </p:nvSpPr>
        <p:spPr>
          <a:xfrm>
            <a:off x="432000" y="2057400"/>
            <a:ext cx="3932237" cy="3811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kern="1200"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3384789-64BE-2925-0DAA-3B0512AB52B9}"/>
              </a:ext>
            </a:extLst>
          </p:cNvPr>
          <p:cNvSpPr txBox="1">
            <a:spLocks/>
          </p:cNvSpPr>
          <p:nvPr/>
        </p:nvSpPr>
        <p:spPr>
          <a:xfrm>
            <a:off x="584400" y="2209799"/>
            <a:ext cx="3932237" cy="41615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Currently down -37.62% YTD</a:t>
            </a:r>
          </a:p>
          <a:p>
            <a:r>
              <a:rPr lang="en-US" sz="1600"/>
              <a:t>EPS: 14.71</a:t>
            </a:r>
          </a:p>
          <a:p>
            <a:r>
              <a:rPr lang="en-US" sz="1600"/>
              <a:t>P/E Ratio: 16.22 – fairly valued vs. industry</a:t>
            </a:r>
          </a:p>
          <a:p>
            <a:r>
              <a:rPr lang="en-US" sz="1600"/>
              <a:t>ROE: 42% significantly above historical average</a:t>
            </a:r>
          </a:p>
          <a:p>
            <a:r>
              <a:rPr lang="en-US" sz="1600" err="1"/>
              <a:t>Fy</a:t>
            </a:r>
            <a:r>
              <a:rPr lang="en-US" sz="1600"/>
              <a:t> 2025 Revenue: $11.3B (+10% YoY)</a:t>
            </a:r>
          </a:p>
          <a:p>
            <a:r>
              <a:rPr lang="en-US" sz="1600"/>
              <a:t>2026 Revenue Consensus: $12.0B</a:t>
            </a:r>
          </a:p>
          <a:p>
            <a:r>
              <a:rPr lang="en-US" sz="1600"/>
              <a:t>Pretty big pull back YTD; due to headwinds from tariffs, slowing U.S. demand, and margin concerns</a:t>
            </a:r>
          </a:p>
          <a:p>
            <a:r>
              <a:rPr lang="en-US" sz="1600"/>
              <a:t>But, long term growth still remains intact due to international expansion, brand strength &amp; cash flow resilience</a:t>
            </a:r>
          </a:p>
          <a:p>
            <a:pPr marL="0" indent="0">
              <a:buNone/>
            </a:pPr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A screenshot of a graph&#10;&#10;Description automatically generated">
            <a:extLst>
              <a:ext uri="{FF2B5EF4-FFF2-40B4-BE49-F238E27FC236}">
                <a16:creationId xmlns:a16="http://schemas.microsoft.com/office/drawing/2014/main" id="{3190BE5E-0BB5-D8C4-EE0B-0117ECA9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37" y="1224041"/>
            <a:ext cx="7355482" cy="37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8808C-44EF-7001-6798-A4B77ED9A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E3E0-0443-106A-5C02-377A9265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kern="1200" spc="-150">
                <a:latin typeface="+mj-lt"/>
                <a:ea typeface="+mj-ea"/>
                <a:cs typeface="+mj-cs"/>
              </a:rPr>
              <a:t>Lowe’s Companies Inc.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B4F3-491A-CE36-4845-B4BD1EC9D0C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3" name="Content Placeholder 12" descr="A graph of stock market&#10;&#10;AI-generated content may be incorrect.">
            <a:extLst>
              <a:ext uri="{FF2B5EF4-FFF2-40B4-BE49-F238E27FC236}">
                <a16:creationId xmlns:a16="http://schemas.microsoft.com/office/drawing/2014/main" id="{6AC0DF1C-9B90-9CFC-A291-90F42FF9F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192" b="2"/>
          <a:stretch>
            <a:fillRect/>
          </a:stretch>
        </p:blipFill>
        <p:spPr>
          <a:xfrm>
            <a:off x="4788816" y="714475"/>
            <a:ext cx="6971184" cy="5429050"/>
          </a:xfrm>
          <a:noFill/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4C360FC-137B-B6A1-C063-ACCC159F1C90}"/>
              </a:ext>
            </a:extLst>
          </p:cNvPr>
          <p:cNvSpPr txBox="1">
            <a:spLocks/>
          </p:cNvSpPr>
          <p:nvPr/>
        </p:nvSpPr>
        <p:spPr>
          <a:xfrm>
            <a:off x="432000" y="2057400"/>
            <a:ext cx="3932237" cy="3811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1200">
                <a:latin typeface="+mn-lt"/>
                <a:ea typeface="+mn-ea"/>
                <a:cs typeface="+mn-cs"/>
              </a:rPr>
              <a:t>Currently up 6.84% over the past year</a:t>
            </a:r>
          </a:p>
          <a:p>
            <a:r>
              <a:rPr lang="en-US" sz="1600"/>
              <a:t>FY 2025 Revenue $83.67 B</a:t>
            </a:r>
            <a:endParaRPr lang="en-US" sz="1600" kern="1200">
              <a:latin typeface="+mn-lt"/>
              <a:ea typeface="+mn-ea"/>
              <a:cs typeface="+mn-cs"/>
            </a:endParaRPr>
          </a:p>
          <a:p>
            <a:r>
              <a:rPr lang="en-US" sz="1600"/>
              <a:t>P/E ratio 18.5 Slightly undervalued or fairly priced </a:t>
            </a:r>
            <a:endParaRPr lang="en-US" sz="1600" kern="1200">
              <a:latin typeface="+mn-lt"/>
              <a:ea typeface="+mn-ea"/>
              <a:cs typeface="+mn-cs"/>
            </a:endParaRPr>
          </a:p>
          <a:p>
            <a:r>
              <a:rPr lang="en-US" sz="1600" kern="1200">
                <a:latin typeface="+mn-lt"/>
                <a:ea typeface="+mn-ea"/>
                <a:cs typeface="+mn-cs"/>
              </a:rPr>
              <a:t>Projected future growth due to rate cuts, better mortgage rates, increased housing market activity </a:t>
            </a:r>
          </a:p>
          <a:p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2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45773-8290-3410-0E87-07731F902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B872CF-1290-CCDC-2150-B4267F5F1B5D}"/>
              </a:ext>
            </a:extLst>
          </p:cNvPr>
          <p:cNvSpPr txBox="1">
            <a:spLocks/>
          </p:cNvSpPr>
          <p:nvPr/>
        </p:nvSpPr>
        <p:spPr>
          <a:xfrm>
            <a:off x="432000" y="432000"/>
            <a:ext cx="3932037" cy="14112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Booking Holdings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CB4F4E-7697-F941-3CC0-B5B4EABC55BC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E5860F-69C8-6239-7F42-2D016E14E170}"/>
              </a:ext>
            </a:extLst>
          </p:cNvPr>
          <p:cNvSpPr txBox="1">
            <a:spLocks/>
          </p:cNvSpPr>
          <p:nvPr/>
        </p:nvSpPr>
        <p:spPr>
          <a:xfrm>
            <a:off x="432000" y="2057400"/>
            <a:ext cx="3932237" cy="3811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kern="1200"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8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4098FF2E-620C-A760-AA77-854A1813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37" y="2422303"/>
            <a:ext cx="7195179" cy="308178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C190E6E-3ED6-4FB8-226E-AE14EA7366F2}"/>
              </a:ext>
            </a:extLst>
          </p:cNvPr>
          <p:cNvSpPr txBox="1">
            <a:spLocks/>
          </p:cNvSpPr>
          <p:nvPr/>
        </p:nvSpPr>
        <p:spPr>
          <a:xfrm>
            <a:off x="584400" y="2209799"/>
            <a:ext cx="3932237" cy="41615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The stock is </a:t>
            </a:r>
            <a:r>
              <a:rPr lang="en-US" sz="1600" b="1"/>
              <a:t>up 43.6% over the past year</a:t>
            </a:r>
            <a:r>
              <a:rPr lang="en-US" sz="1600"/>
              <a:t>, showing strong momentum.</a:t>
            </a:r>
          </a:p>
          <a:p>
            <a:r>
              <a:rPr lang="en-US" sz="1600" b="1"/>
              <a:t>2025 revenue</a:t>
            </a:r>
            <a:r>
              <a:rPr lang="en-US" sz="1600"/>
              <a:t> is expected to reach </a:t>
            </a:r>
            <a:r>
              <a:rPr lang="en-US" sz="1600" b="1"/>
              <a:t>$25.92B</a:t>
            </a:r>
            <a:r>
              <a:rPr lang="en-US" sz="1600"/>
              <a:t>, with </a:t>
            </a:r>
            <a:r>
              <a:rPr lang="en-US" sz="1600" b="1"/>
              <a:t>2026 estimates</a:t>
            </a:r>
            <a:r>
              <a:rPr lang="en-US" sz="1600"/>
              <a:t> at </a:t>
            </a:r>
            <a:r>
              <a:rPr lang="en-US" sz="1600" b="1"/>
              <a:t>$28.31B</a:t>
            </a:r>
            <a:r>
              <a:rPr lang="en-US" sz="1600"/>
              <a:t>—about </a:t>
            </a:r>
            <a:r>
              <a:rPr lang="en-US" sz="1600" b="1"/>
              <a:t>9% growth</a:t>
            </a:r>
            <a:r>
              <a:rPr lang="en-US" sz="1600"/>
              <a:t> year over year.</a:t>
            </a:r>
          </a:p>
          <a:p>
            <a:r>
              <a:rPr lang="en-US" sz="1600"/>
              <a:t>Booking trades at a premium, backed by strong travel demand, high margins, and exceptional returns.</a:t>
            </a:r>
          </a:p>
          <a:p>
            <a:pPr marL="0" indent="0">
              <a:buNone/>
            </a:pPr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  <a:p>
            <a:endParaRPr lang="en-US" sz="1600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1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D8E1C-AC15-22A8-CBA9-044BC69B3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EDD7-B9DA-74ED-72BE-04F43A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Nike</a:t>
            </a:r>
            <a:endParaRPr lang="en-US" b="1" kern="1200" spc="-15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19B0B-5AEE-FD02-DE4F-9E4E58702B7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D328FD-3A6B-D2E5-BCC5-CAB1EDD465A8}"/>
              </a:ext>
            </a:extLst>
          </p:cNvPr>
          <p:cNvSpPr txBox="1">
            <a:spLocks/>
          </p:cNvSpPr>
          <p:nvPr/>
        </p:nvSpPr>
        <p:spPr>
          <a:xfrm>
            <a:off x="432000" y="2122098"/>
            <a:ext cx="3932237" cy="3811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Currently up 0.42% YTD</a:t>
            </a:r>
          </a:p>
          <a:p>
            <a:pPr marL="0" indent="0">
              <a:buNone/>
            </a:pPr>
            <a:r>
              <a:rPr lang="en-US" sz="1600"/>
              <a:t>EPS: $2.16</a:t>
            </a:r>
            <a:endParaRPr lang="en-US"/>
          </a:p>
          <a:p>
            <a:pPr marL="0" indent="0">
              <a:buNone/>
            </a:pPr>
            <a:r>
              <a:rPr lang="en-US" sz="1600"/>
              <a:t>P/E Ratio: 34.25 - slightly undervalued compared to the norm</a:t>
            </a:r>
            <a:endParaRPr lang="en-US" sz="1600" kern="1200">
              <a:latin typeface="+mn-lt"/>
            </a:endParaRPr>
          </a:p>
          <a:p>
            <a:pPr marL="0" indent="0">
              <a:buNone/>
            </a:pPr>
            <a:r>
              <a:rPr lang="en-US" sz="1600"/>
              <a:t>ROE – 23.29% - below historical average</a:t>
            </a:r>
          </a:p>
          <a:p>
            <a:pPr marL="0" indent="0">
              <a:buNone/>
            </a:pPr>
            <a:r>
              <a:rPr lang="en-US" sz="1600"/>
              <a:t>2025 Revenue: $46.3B (~10% decline)</a:t>
            </a:r>
            <a:endParaRPr lang="en-US"/>
          </a:p>
          <a:p>
            <a:pPr marL="0" indent="0">
              <a:buNone/>
            </a:pPr>
            <a:r>
              <a:rPr lang="en-US" sz="1600"/>
              <a:t>Modest upside with inventory reduction and increasing sales in China</a:t>
            </a:r>
          </a:p>
          <a:p>
            <a:pPr marL="0" indent="0">
              <a:buNone/>
            </a:pPr>
            <a:r>
              <a:rPr lang="en-US" sz="1600"/>
              <a:t>Risks include macro uncertainties, potential slower rebuild in China, and extended discounting</a:t>
            </a:r>
          </a:p>
          <a:p>
            <a:pPr marL="0" indent="0">
              <a:buNone/>
            </a:pPr>
            <a:r>
              <a:rPr lang="en-US" sz="1600"/>
              <a:t>Transitioning through a reset phase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13" name="Picture Placeholder 12" descr="A green line graph with white text&#10;&#10;AI-generated content may be incorrect.">
            <a:extLst>
              <a:ext uri="{FF2B5EF4-FFF2-40B4-BE49-F238E27FC236}">
                <a16:creationId xmlns:a16="http://schemas.microsoft.com/office/drawing/2014/main" id="{16F2284D-92AE-55BD-E9C4-4AC956A647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3" t="800" r="1847" b="-536"/>
          <a:stretch>
            <a:fillRect/>
          </a:stretch>
        </p:blipFill>
        <p:spPr>
          <a:xfrm>
            <a:off x="4351601" y="706821"/>
            <a:ext cx="7308806" cy="2728240"/>
          </a:xfrm>
          <a:prstGeom prst="rect">
            <a:avLst/>
          </a:prstGeom>
        </p:spPr>
      </p:pic>
      <p:pic>
        <p:nvPicPr>
          <p:cNvPr id="14" name="Picture 13" descr="A graph with red lines and numbers&#10;&#10;AI-generated content may be incorrect.">
            <a:extLst>
              <a:ext uri="{FF2B5EF4-FFF2-40B4-BE49-F238E27FC236}">
                <a16:creationId xmlns:a16="http://schemas.microsoft.com/office/drawing/2014/main" id="{37CA03D7-7FF8-3D41-269F-DB323F46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50" y="3691562"/>
            <a:ext cx="7319884" cy="27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32F0-B00C-7097-414E-0B9B4A921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D6EFD9B-DC91-5D38-1ED5-AD8FA6FD1B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682" r="12682"/>
          <a:stretch/>
        </p:blipFill>
        <p:spPr>
          <a:xfrm>
            <a:off x="0" y="0"/>
            <a:ext cx="9780588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97F08F-6960-C909-9629-B99551A0B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Valuation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0247-D645-E18B-7D15-497A2DA2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7F4F-CA0E-253D-93F0-BAC96DA4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Price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A72BE8-4089-BD74-0500-5D2CF0091F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971625"/>
            <a:ext cx="5472000" cy="432000"/>
          </a:xfrm>
        </p:spPr>
        <p:txBody>
          <a:bodyPr/>
          <a:lstStyle/>
          <a:p>
            <a:pPr algn="ctr"/>
            <a:r>
              <a:rPr lang="en-US" b="1"/>
              <a:t>Target Price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0BD323-D1F8-7277-4162-F4504FC96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Amazon : $241.82</a:t>
            </a:r>
          </a:p>
          <a:p>
            <a:r>
              <a:rPr lang="en-US"/>
              <a:t>Booking : $5626.94 </a:t>
            </a:r>
          </a:p>
          <a:p>
            <a:r>
              <a:rPr lang="en-US"/>
              <a:t>Lowe’s: $264.48 </a:t>
            </a:r>
          </a:p>
          <a:p>
            <a:r>
              <a:rPr lang="en-US"/>
              <a:t>Nike : $73.36</a:t>
            </a:r>
          </a:p>
          <a:p>
            <a:r>
              <a:rPr lang="en-US"/>
              <a:t>Lululemon: $298.77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02EC3C-0CF8-B89B-EDA4-40EE29B53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$21.90 or 9.96% upside  </a:t>
            </a:r>
          </a:p>
          <a:p>
            <a:r>
              <a:rPr lang="en-US"/>
              <a:t>$-95.06 or -1.66% downside</a:t>
            </a:r>
          </a:p>
          <a:p>
            <a:r>
              <a:rPr lang="en-US"/>
              <a:t>$33.08 or 14.29% upside</a:t>
            </a:r>
          </a:p>
          <a:p>
            <a:r>
              <a:rPr lang="en-US"/>
              <a:t>$.73 or 0.086% upside</a:t>
            </a:r>
          </a:p>
          <a:p>
            <a:r>
              <a:rPr lang="en-US"/>
              <a:t> $60.23 or 25% upside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19B8B-DE86-CE56-265E-B8B27EAF858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C25BF0-8B4F-3DF0-99DE-7803AE11DA6B}"/>
              </a:ext>
            </a:extLst>
          </p:cNvPr>
          <p:cNvSpPr txBox="1">
            <a:spLocks/>
          </p:cNvSpPr>
          <p:nvPr/>
        </p:nvSpPr>
        <p:spPr>
          <a:xfrm>
            <a:off x="6300000" y="971625"/>
            <a:ext cx="5472000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Potential Price Appreciation</a:t>
            </a:r>
          </a:p>
        </p:txBody>
      </p:sp>
    </p:spTree>
    <p:extLst>
      <p:ext uri="{BB962C8B-B14F-4D97-AF65-F5344CB8AC3E}">
        <p14:creationId xmlns:p14="http://schemas.microsoft.com/office/powerpoint/2010/main" val="86953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1328-9FDD-8915-78E1-37AAFFE4A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3CC7-1BF4-C7DE-252E-8435FB73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Valuation v. Industry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1E5A35-42D8-6E23-9578-E623FEE841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3600001" cy="432000"/>
          </a:xfrm>
        </p:spPr>
        <p:txBody>
          <a:bodyPr/>
          <a:lstStyle/>
          <a:p>
            <a:pPr algn="ctr"/>
            <a:r>
              <a:rPr lang="en-US" b="1"/>
              <a:t>P/E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108DB5-89B2-8605-1687-9E59C093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Booking</a:t>
            </a:r>
            <a:r>
              <a:rPr lang="en-US"/>
              <a:t>: ~36.12x</a:t>
            </a:r>
          </a:p>
          <a:p>
            <a:r>
              <a:rPr lang="en-US" b="1"/>
              <a:t>Amazon</a:t>
            </a:r>
            <a:r>
              <a:rPr lang="en-US"/>
              <a:t>: ~36.4x</a:t>
            </a:r>
          </a:p>
          <a:p>
            <a:r>
              <a:rPr lang="en-US" b="1"/>
              <a:t>Nike</a:t>
            </a:r>
            <a:r>
              <a:rPr lang="en-US"/>
              <a:t>: ~35.3x</a:t>
            </a:r>
          </a:p>
          <a:p>
            <a:r>
              <a:rPr lang="en-US" b="1"/>
              <a:t>Consumer Discretionary Sector</a:t>
            </a:r>
            <a:r>
              <a:rPr lang="en-US"/>
              <a:t>: ~30.6x</a:t>
            </a:r>
          </a:p>
          <a:p>
            <a:r>
              <a:rPr lang="en-US" b="1"/>
              <a:t>S&amp;P 500</a:t>
            </a:r>
            <a:r>
              <a:rPr lang="en-US"/>
              <a:t>: ~26.5x</a:t>
            </a:r>
          </a:p>
          <a:p>
            <a:r>
              <a:rPr lang="en-US" i="1"/>
              <a:t>All Stocks currently trade above the sector P/E</a:t>
            </a:r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2BB65-F1CE-8350-9DA7-189A3A5E3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Booking</a:t>
            </a:r>
            <a:r>
              <a:rPr lang="en-US"/>
              <a:t>: ~8.1x</a:t>
            </a:r>
          </a:p>
          <a:p>
            <a:r>
              <a:rPr lang="en-US" b="1"/>
              <a:t>Amazon</a:t>
            </a:r>
            <a:r>
              <a:rPr lang="en-US"/>
              <a:t>: ~3.2x</a:t>
            </a:r>
          </a:p>
          <a:p>
            <a:r>
              <a:rPr lang="en-US" b="1"/>
              <a:t>Nike</a:t>
            </a:r>
            <a:r>
              <a:rPr lang="en-US"/>
              <a:t>: ~3.8x</a:t>
            </a:r>
          </a:p>
          <a:p>
            <a:r>
              <a:rPr lang="en-US" b="1"/>
              <a:t>Consumer Discretionary</a:t>
            </a:r>
            <a:r>
              <a:rPr lang="en-US"/>
              <a:t>: ~2.5x</a:t>
            </a:r>
          </a:p>
          <a:p>
            <a:r>
              <a:rPr lang="en-US" b="1"/>
              <a:t>S&amp;P 500</a:t>
            </a:r>
            <a:r>
              <a:rPr lang="en-US"/>
              <a:t>: ~3.2x</a:t>
            </a:r>
          </a:p>
          <a:p>
            <a:r>
              <a:rPr lang="en-US" i="1"/>
              <a:t>All three companies trade at a premium to both the sector and the S&amp;P 500, reflecting brand strength and growth potential.</a:t>
            </a:r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BB5B52-716D-05CB-C1B5-20110D2AD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Booking</a:t>
            </a:r>
            <a:r>
              <a:rPr lang="en-US"/>
              <a:t>: ~23.4x</a:t>
            </a:r>
          </a:p>
          <a:p>
            <a:r>
              <a:rPr lang="en-US" b="1"/>
              <a:t>Amazon</a:t>
            </a:r>
            <a:r>
              <a:rPr lang="en-US"/>
              <a:t>: ~18.5x (blended across AWS and retail)</a:t>
            </a:r>
          </a:p>
          <a:p>
            <a:r>
              <a:rPr lang="en-US" b="1"/>
              <a:t>Nike</a:t>
            </a:r>
            <a:r>
              <a:rPr lang="en-US"/>
              <a:t>: ~30.4x</a:t>
            </a:r>
          </a:p>
          <a:p>
            <a:r>
              <a:rPr lang="en-US" b="1"/>
              <a:t>Consumer Discretionary</a:t>
            </a:r>
            <a:r>
              <a:rPr lang="en-US"/>
              <a:t>: ~19x</a:t>
            </a:r>
          </a:p>
          <a:p>
            <a:r>
              <a:rPr lang="en-US" b="1"/>
              <a:t>S&amp;P 500</a:t>
            </a:r>
            <a:r>
              <a:rPr lang="en-US"/>
              <a:t>: ~14.5x</a:t>
            </a:r>
          </a:p>
          <a:p>
            <a:r>
              <a:rPr lang="en-US" i="1"/>
              <a:t>Valuations are elevated but justified by higher margins and return on capital.</a:t>
            </a:r>
            <a:endParaRPr lang="en-US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9E02-2E84-9B47-34BB-779B1490E4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EC5D57E-9C89-5477-D9DE-988A44A4246F}"/>
              </a:ext>
            </a:extLst>
          </p:cNvPr>
          <p:cNvSpPr txBox="1">
            <a:spLocks/>
          </p:cNvSpPr>
          <p:nvPr/>
        </p:nvSpPr>
        <p:spPr>
          <a:xfrm>
            <a:off x="4301999" y="1008000"/>
            <a:ext cx="3600001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P/S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1CD6BEF-65BF-BB78-DA8B-33F95105D49A}"/>
              </a:ext>
            </a:extLst>
          </p:cNvPr>
          <p:cNvSpPr txBox="1">
            <a:spLocks/>
          </p:cNvSpPr>
          <p:nvPr/>
        </p:nvSpPr>
        <p:spPr>
          <a:xfrm>
            <a:off x="8159999" y="1008000"/>
            <a:ext cx="3600001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EV/EBITDA Estimate</a:t>
            </a:r>
          </a:p>
        </p:txBody>
      </p:sp>
    </p:spTree>
    <p:extLst>
      <p:ext uri="{BB962C8B-B14F-4D97-AF65-F5344CB8AC3E}">
        <p14:creationId xmlns:p14="http://schemas.microsoft.com/office/powerpoint/2010/main" val="66849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0D90-CC5B-1C4E-9768-588ABC61B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0E3E-5CBE-8A4F-0BE0-F7F52FC0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Valuation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D83DE7-1B29-CCE0-1A60-6BE8550211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3600001" cy="432000"/>
          </a:xfrm>
        </p:spPr>
        <p:txBody>
          <a:bodyPr/>
          <a:lstStyle/>
          <a:p>
            <a:pPr algn="ctr"/>
            <a:r>
              <a:rPr lang="en-US" b="1"/>
              <a:t>Booking Holdings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4698E8-06E0-1035-092B-0DA22729E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Forward P/E</a:t>
            </a:r>
            <a:r>
              <a:rPr lang="en-US"/>
              <a:t>: ~27.7×</a:t>
            </a:r>
          </a:p>
          <a:p>
            <a:r>
              <a:rPr lang="en-US" b="1"/>
              <a:t>S&amp;P 500 Forward P/E</a:t>
            </a:r>
            <a:r>
              <a:rPr lang="en-US"/>
              <a:t>: ~22×</a:t>
            </a:r>
          </a:p>
          <a:p>
            <a:r>
              <a:rPr lang="en-US"/>
              <a:t>Trades at a premium to the S&amp;P 500 and most travel peers (Expedia ~10×, Airbnb ~22×).</a:t>
            </a:r>
          </a:p>
          <a:p>
            <a:r>
              <a:rPr lang="en-US"/>
              <a:t>P/E Reflects strong profitability, high ROE, and post-pandemic travel momentum.</a:t>
            </a:r>
          </a:p>
          <a:p>
            <a:r>
              <a:rPr lang="en-US"/>
              <a:t>Valuation likely stays above market average, supported by their asset light model and consistent margin strength.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530B32-EEB6-5E58-17FE-4A680F3BE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Forward P/E</a:t>
            </a:r>
            <a:r>
              <a:rPr lang="en-US"/>
              <a:t>: ~34.6×</a:t>
            </a:r>
          </a:p>
          <a:p>
            <a:r>
              <a:rPr lang="en-US"/>
              <a:t>Premium driven by AWS, AI, and logistics improvements.</a:t>
            </a:r>
          </a:p>
          <a:p>
            <a:r>
              <a:rPr lang="en-US"/>
              <a:t>P/E has come down significantly from ~90× in 2021 to current ~30s.</a:t>
            </a:r>
          </a:p>
          <a:p>
            <a:r>
              <a:rPr lang="en-US"/>
              <a:t>Valuation likely to stay stable or slightly decline as profit margins expand.</a:t>
            </a:r>
          </a:p>
          <a:p>
            <a:r>
              <a:rPr lang="en-US"/>
              <a:t>Still viewed as a long-term compounder and a lasting premium is expected.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F6AF3A-B143-FA8C-5C0D-27E10D666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Forward P/E</a:t>
            </a:r>
            <a:r>
              <a:rPr lang="en-US"/>
              <a:t>: ~43×</a:t>
            </a:r>
          </a:p>
          <a:p>
            <a:r>
              <a:rPr lang="en-US"/>
              <a:t>High multiple despite recent earnings decline and ~10% drop in revenue (FY2025).</a:t>
            </a:r>
          </a:p>
          <a:p>
            <a:r>
              <a:rPr lang="en-US"/>
              <a:t>Trades at a significant premium to sector peers (apparel/footwear ~15–16× forward).</a:t>
            </a:r>
          </a:p>
          <a:p>
            <a:r>
              <a:rPr lang="en-US"/>
              <a:t>Nike’s valuation is high given recent sales and earnings weakness.</a:t>
            </a:r>
          </a:p>
          <a:p>
            <a:r>
              <a:rPr lang="en-US"/>
              <a:t>If growth remains slow, the stock may lose some premium but could grow into its valuation over time.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1948-8ED5-61E5-3E3C-75FBA884D5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CD25CC6-63A8-6C15-04C7-DB4AA360DC3D}"/>
              </a:ext>
            </a:extLst>
          </p:cNvPr>
          <p:cNvSpPr txBox="1">
            <a:spLocks/>
          </p:cNvSpPr>
          <p:nvPr/>
        </p:nvSpPr>
        <p:spPr>
          <a:xfrm>
            <a:off x="4301999" y="1008000"/>
            <a:ext cx="3600001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Amazon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0D30986-A94A-5EB5-052D-FCFE6461F609}"/>
              </a:ext>
            </a:extLst>
          </p:cNvPr>
          <p:cNvSpPr txBox="1">
            <a:spLocks/>
          </p:cNvSpPr>
          <p:nvPr/>
        </p:nvSpPr>
        <p:spPr>
          <a:xfrm>
            <a:off x="8159999" y="1008000"/>
            <a:ext cx="3600001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Nike</a:t>
            </a:r>
          </a:p>
        </p:txBody>
      </p:sp>
    </p:spTree>
    <p:extLst>
      <p:ext uri="{BB962C8B-B14F-4D97-AF65-F5344CB8AC3E}">
        <p14:creationId xmlns:p14="http://schemas.microsoft.com/office/powerpoint/2010/main" val="2584408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BAD9-64AD-0E88-E53A-88DCF7F7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4D088-942D-6898-2136-8A02E16F3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646474"/>
            <a:ext cx="3600000" cy="403211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/>
              <a:t>Amazon </a:t>
            </a:r>
          </a:p>
          <a:p>
            <a:r>
              <a:rPr lang="en-US" b="1"/>
              <a:t>Catalysts</a:t>
            </a:r>
            <a:r>
              <a:rPr lang="en-US"/>
              <a:t>: Strong AWS and AI-driven growth, and cost efficiencies improving margins. </a:t>
            </a:r>
          </a:p>
          <a:p>
            <a:r>
              <a:rPr lang="en-US" b="1"/>
              <a:t>Risk</a:t>
            </a:r>
            <a:r>
              <a:rPr lang="en-US"/>
              <a:t>: Slower-than-expected AWS growth, regulatory headwinds.</a:t>
            </a:r>
          </a:p>
          <a:p>
            <a:r>
              <a:rPr lang="en-US" b="1"/>
              <a:t>Why Buy: </a:t>
            </a:r>
            <a:r>
              <a:rPr lang="en-US"/>
              <a:t>AWS and AI-driven growth continue to drive profit expansion, cost efficiencies support margin upside. Amazon offers upside if growth stays on track, making it a strong addition.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C2B0EC-1E28-1DA0-1A60-6C7D0C976F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2646474"/>
            <a:ext cx="3600450" cy="3264429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Booking Holdings </a:t>
            </a:r>
          </a:p>
          <a:p>
            <a:r>
              <a:rPr lang="en-US" b="1"/>
              <a:t>Catalysts</a:t>
            </a:r>
            <a:r>
              <a:rPr lang="en-US"/>
              <a:t>: High ROE, margin strength, continued travel demand</a:t>
            </a:r>
          </a:p>
          <a:p>
            <a:r>
              <a:rPr lang="en-US" b="1"/>
              <a:t>Risks</a:t>
            </a:r>
            <a:r>
              <a:rPr lang="en-US"/>
              <a:t>: Macro headwinds, FX risk, competitive pressure</a:t>
            </a:r>
          </a:p>
          <a:p>
            <a:r>
              <a:rPr lang="en-US" b="1"/>
              <a:t>Why Hold</a:t>
            </a:r>
            <a:r>
              <a:rPr lang="en-US"/>
              <a:t>: While Booking benefits from high ROE and travel sector recovery, its current valuation leaves limited upside unless demand picks up. Holding maintains exposure without overpaying for future growth.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059606-CBE9-111C-B3E1-253F6790D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2646474"/>
            <a:ext cx="3600450" cy="3264430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Nike </a:t>
            </a:r>
          </a:p>
          <a:p>
            <a:r>
              <a:rPr lang="en-US" b="1"/>
              <a:t>Catalysts</a:t>
            </a:r>
            <a:r>
              <a:rPr lang="en-US"/>
              <a:t>: Global brand strength, potential long-term recovery</a:t>
            </a:r>
          </a:p>
          <a:p>
            <a:r>
              <a:rPr lang="en-US" b="1"/>
              <a:t>Risks</a:t>
            </a:r>
            <a:r>
              <a:rPr lang="en-US"/>
              <a:t>: Revenue decline, weak consumer demand, inventory buildup</a:t>
            </a:r>
          </a:p>
          <a:p>
            <a:r>
              <a:rPr lang="en-US" b="1"/>
              <a:t>Why Sell</a:t>
            </a:r>
            <a:r>
              <a:rPr lang="en-US"/>
              <a:t>: With a ~10% revenue drop and lofty valuation, Nike’s price doesn’t align with its recent performance. The best course of action is to avoid potential decline. </a:t>
            </a:r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53C76-C0CB-20F4-1CBC-460641D51E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8BA62E-83BA-1473-B9A5-D651DAF7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7357" y="1348381"/>
            <a:ext cx="9477286" cy="10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2" y="322611"/>
            <a:ext cx="5454161" cy="985000"/>
          </a:xfrm>
        </p:spPr>
        <p:txBody>
          <a:bodyPr/>
          <a:lstStyle/>
          <a:p>
            <a:r>
              <a:rPr lang="en-US"/>
              <a:t>Sector Overview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33D830-81BA-EF65-73DE-60758FD543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-2643" y="4765919"/>
            <a:ext cx="3380643" cy="1162800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en-US"/>
              <a:t>Businesses that sell non-essential goods and services (Luxury or "want" items)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03E31F3-58D9-6909-BF6B-CE07F9DAF6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77423" y="1404070"/>
            <a:ext cx="8563961" cy="30887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4376" y="1189594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1EE3F-209F-A179-1682-73453AFB83EC}"/>
              </a:ext>
            </a:extLst>
          </p:cNvPr>
          <p:cNvSpPr txBox="1"/>
          <p:nvPr/>
        </p:nvSpPr>
        <p:spPr>
          <a:xfrm>
            <a:off x="3594063" y="4552645"/>
            <a:ext cx="813758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10.52% S&amp;P 500 weight / 8.40% SIM Weight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Recommendation: Increase position in sector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Stocks held: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Amazon (AMZN)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Booking Holdings (BKNG)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Nike (NKE)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1812-597B-8710-1851-CF5B1927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en-US" sz="3000"/>
              <a:t>DCF Appendix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8C1D1-8C15-9D1C-A4E5-DA9C37DBD8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821DD-9F1B-62F5-AD9C-D70E73AB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48" y="1008698"/>
            <a:ext cx="5934567" cy="5174005"/>
          </a:xfrm>
          <a:prstGeom prst="rect">
            <a:avLst/>
          </a:prstGeom>
          <a:noFill/>
        </p:spPr>
      </p:pic>
      <p:pic>
        <p:nvPicPr>
          <p:cNvPr id="3" name="Picture 2" descr="A spreadsheet with numbers and text&#10;&#10;AI-generated content may be incorrect.">
            <a:extLst>
              <a:ext uri="{FF2B5EF4-FFF2-40B4-BE49-F238E27FC236}">
                <a16:creationId xmlns:a16="http://schemas.microsoft.com/office/drawing/2014/main" id="{8615FBCB-2D66-B8C2-6FC2-0C1475A90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6" y="1007250"/>
            <a:ext cx="5427521" cy="5169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1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3963-C03D-5F34-B49B-CD0E3E6B5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2DA9-2D5C-6A18-FB17-EFCE1C66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en-US" sz="3000"/>
              <a:t>DCF Appendix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AA35A-9EDA-4489-92E6-1C7B6AEF5C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21</a:t>
            </a:fld>
            <a:endParaRPr lang="en-US" noProof="0"/>
          </a:p>
        </p:txBody>
      </p:sp>
      <p:pic>
        <p:nvPicPr>
          <p:cNvPr id="6" name="Picture 5" descr="A spreadsheet with numbers and numbers&#10;&#10;AI-generated content may be incorrect.">
            <a:extLst>
              <a:ext uri="{FF2B5EF4-FFF2-40B4-BE49-F238E27FC236}">
                <a16:creationId xmlns:a16="http://schemas.microsoft.com/office/drawing/2014/main" id="{4E89D626-47CF-9B2F-347B-8754F194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404" y="1135811"/>
            <a:ext cx="5842799" cy="4424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8E9A33-1B7F-CCA2-4948-6AD259D4A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5" y="1135811"/>
            <a:ext cx="5727122" cy="45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50A7F-DEFF-C89D-7C1A-AEAAC6364B0E}"/>
              </a:ext>
            </a:extLst>
          </p:cNvPr>
          <p:cNvSpPr/>
          <p:nvPr/>
        </p:nvSpPr>
        <p:spPr>
          <a:xfrm>
            <a:off x="627272" y="1058125"/>
            <a:ext cx="10937456" cy="4238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3E852-D12B-47C5-F3FF-8E31A656D0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CB903-8A05-F171-9DB3-114EDC039AD6}"/>
              </a:ext>
            </a:extLst>
          </p:cNvPr>
          <p:cNvSpPr txBox="1">
            <a:spLocks/>
          </p:cNvSpPr>
          <p:nvPr/>
        </p:nvSpPr>
        <p:spPr>
          <a:xfrm>
            <a:off x="429647" y="205380"/>
            <a:ext cx="7842738" cy="98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Sector Performance (5Y)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E29000-3ACB-EA45-017F-9E9ECCAE8A3A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AED35-5E8D-203B-AC1C-F349925B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44" y="1232124"/>
            <a:ext cx="10546912" cy="389040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2B765-E3D6-AF74-A4EE-8563B460B1C5}"/>
              </a:ext>
            </a:extLst>
          </p:cNvPr>
          <p:cNvSpPr txBox="1"/>
          <p:nvPr/>
        </p:nvSpPr>
        <p:spPr>
          <a:xfrm>
            <a:off x="733244" y="5319622"/>
            <a:ext cx="70592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Current: $221.21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Range: $217.02 - $219.30</a:t>
            </a:r>
          </a:p>
        </p:txBody>
      </p:sp>
    </p:spTree>
    <p:extLst>
      <p:ext uri="{BB962C8B-B14F-4D97-AF65-F5344CB8AC3E}">
        <p14:creationId xmlns:p14="http://schemas.microsoft.com/office/powerpoint/2010/main" val="13118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D820B8-EFD0-AA08-F419-9AE55CFB4874}"/>
              </a:ext>
            </a:extLst>
          </p:cNvPr>
          <p:cNvSpPr/>
          <p:nvPr/>
        </p:nvSpPr>
        <p:spPr>
          <a:xfrm>
            <a:off x="818984" y="829913"/>
            <a:ext cx="10575235" cy="4234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042AE-0C44-5B5B-B8BE-7D59A69889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F10DD5-1A48-2E29-3459-B9336092A7EA}"/>
              </a:ext>
            </a:extLst>
          </p:cNvPr>
          <p:cNvSpPr txBox="1">
            <a:spLocks/>
          </p:cNvSpPr>
          <p:nvPr/>
        </p:nvSpPr>
        <p:spPr>
          <a:xfrm>
            <a:off x="213985" y="263995"/>
            <a:ext cx="8300740" cy="98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Sector Performance (YTD)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C6320B-E0FD-DEB1-195B-09339442DB21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F041D-E20B-2B6E-7DB6-01EAA065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87" y="999229"/>
            <a:ext cx="10219825" cy="38954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F4AF-0398-9998-6ADA-F2319E5B62C3}"/>
              </a:ext>
            </a:extLst>
          </p:cNvPr>
          <p:cNvSpPr txBox="1"/>
          <p:nvPr/>
        </p:nvSpPr>
        <p:spPr>
          <a:xfrm>
            <a:off x="373811" y="5233358"/>
            <a:ext cx="77206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Slightly underweight in the SIM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Strong sector performance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5Y: Up 69.51%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Sector is currently underperforming S&amp;P 500 as of YTD</a:t>
            </a:r>
          </a:p>
        </p:txBody>
      </p:sp>
    </p:spTree>
    <p:extLst>
      <p:ext uri="{BB962C8B-B14F-4D97-AF65-F5344CB8AC3E}">
        <p14:creationId xmlns:p14="http://schemas.microsoft.com/office/powerpoint/2010/main" val="202059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EB1E5-44D9-2D2C-00C0-50436772F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around a table with papers and papers&#10;&#10;AI-generated content may be incorrect.">
            <a:extLst>
              <a:ext uri="{FF2B5EF4-FFF2-40B4-BE49-F238E27FC236}">
                <a16:creationId xmlns:a16="http://schemas.microsoft.com/office/drawing/2014/main" id="{F5B868EB-FBED-6484-FAC6-BB9E767E3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08" r="-2" b="-2"/>
          <a:stretch>
            <a:fillRect/>
          </a:stretch>
        </p:blipFill>
        <p:spPr>
          <a:xfrm>
            <a:off x="20" y="10"/>
            <a:ext cx="9780568" cy="685799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DD5D18-DDC8-4711-BCA2-A731D1EA7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2204792"/>
            <a:ext cx="5956300" cy="1944000"/>
          </a:xfrm>
        </p:spPr>
        <p:txBody>
          <a:bodyPr anchor="t">
            <a:normAutofit/>
          </a:bodyPr>
          <a:lstStyle/>
          <a:p>
            <a:r>
              <a:rPr lang="en-US"/>
              <a:t>Business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8EBB6-CC04-573B-C04E-303E19B2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7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812C8-4602-DC6C-D81F-C356D45AD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5B787859-8385-3059-2DED-6CFF097AE41C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378A332-4819-0BE6-9E7D-2BC93B3FD917}"/>
              </a:ext>
            </a:extLst>
          </p:cNvPr>
          <p:cNvSpPr txBox="1">
            <a:spLocks/>
          </p:cNvSpPr>
          <p:nvPr/>
        </p:nvSpPr>
        <p:spPr>
          <a:xfrm>
            <a:off x="6299886" y="1955731"/>
            <a:ext cx="5447914" cy="4654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 lnSpcReduction="1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Leading premium athletic apparel brand focused on performance wear, lifestyle, and direct-to-consumer experiences</a:t>
            </a:r>
          </a:p>
          <a:p>
            <a:r>
              <a:rPr lang="en-US"/>
              <a:t>Stock Price: $323.00 / Market Cap: ~$41B</a:t>
            </a:r>
          </a:p>
          <a:p>
            <a:r>
              <a:rPr lang="en-US"/>
              <a:t>Shares Outstanding: 127M</a:t>
            </a:r>
          </a:p>
          <a:p>
            <a:r>
              <a:rPr lang="en-US"/>
              <a:t>Business Drivers:</a:t>
            </a:r>
          </a:p>
          <a:p>
            <a:pPr lvl="1"/>
            <a:r>
              <a:rPr lang="en-US" b="1"/>
              <a:t>Strong Brand &amp; Loyalty</a:t>
            </a:r>
            <a:r>
              <a:rPr lang="en-US"/>
              <a:t>: High customer retention, expanding men’s &amp; international segments</a:t>
            </a:r>
          </a:p>
          <a:p>
            <a:pPr lvl="1"/>
            <a:r>
              <a:rPr lang="en-US" b="1"/>
              <a:t>Omni-Channel Strength</a:t>
            </a:r>
            <a:r>
              <a:rPr lang="en-US"/>
              <a:t>: 45%+ of sales from e-commerce; fast-growing digital + store synergy</a:t>
            </a:r>
          </a:p>
          <a:p>
            <a:pPr lvl="1"/>
            <a:r>
              <a:rPr lang="en-US" b="1"/>
              <a:t>Margin Power</a:t>
            </a:r>
            <a:r>
              <a:rPr lang="en-US"/>
              <a:t>: Gross margin ~56%, premium pricing strategy</a:t>
            </a:r>
          </a:p>
          <a:p>
            <a:pPr lvl="1"/>
            <a:r>
              <a:rPr lang="en-US" u="sng"/>
              <a:t>Risks</a:t>
            </a:r>
          </a:p>
          <a:p>
            <a:pPr lvl="1"/>
            <a:r>
              <a:rPr lang="en-US" b="1"/>
              <a:t>Competition</a:t>
            </a:r>
            <a:r>
              <a:rPr lang="en-US"/>
              <a:t>: Nike, Adidas, </a:t>
            </a:r>
            <a:r>
              <a:rPr lang="en-US" err="1"/>
              <a:t>Alo</a:t>
            </a:r>
            <a:r>
              <a:rPr lang="en-US"/>
              <a:t> Yoga gaining share in lifestyle/athleisure</a:t>
            </a:r>
          </a:p>
          <a:p>
            <a:pPr lvl="1"/>
            <a:r>
              <a:rPr lang="en-US" b="1"/>
              <a:t>Valuation Volatility</a:t>
            </a:r>
            <a:r>
              <a:rPr lang="en-US"/>
              <a:t>: Trades at a premium (P/E ~17x) but well below historical average (42.53 10yr avg)</a:t>
            </a:r>
          </a:p>
          <a:p>
            <a:pPr lvl="1"/>
            <a:r>
              <a:rPr lang="en-US" b="1"/>
              <a:t>Economic Sensitivity</a:t>
            </a:r>
            <a:r>
              <a:rPr lang="en-US"/>
              <a:t>: Discretionary category vulnerable to consumer pullback</a:t>
            </a:r>
            <a:endParaRPr lang="en-US" b="1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F192156-1C4A-EBF6-99E4-1BC45D0E6370}"/>
              </a:ext>
            </a:extLst>
          </p:cNvPr>
          <p:cNvSpPr txBox="1">
            <a:spLocks/>
          </p:cNvSpPr>
          <p:nvPr/>
        </p:nvSpPr>
        <p:spPr>
          <a:xfrm>
            <a:off x="216140" y="1950219"/>
            <a:ext cx="5663574" cy="4246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Founded in 1994</a:t>
            </a:r>
          </a:p>
          <a:p>
            <a:r>
              <a:rPr lang="en-US"/>
              <a:t>Stock Price: $223.47 / Market Cap: $2.37T</a:t>
            </a:r>
          </a:p>
          <a:p>
            <a:r>
              <a:rPr lang="en-US"/>
              <a:t>Shares Outstanding: 10.62B</a:t>
            </a:r>
          </a:p>
          <a:p>
            <a:r>
              <a:rPr lang="en-US"/>
              <a:t>Leader in e-commerce and cloud computing (AWS)</a:t>
            </a:r>
          </a:p>
          <a:p>
            <a:r>
              <a:rPr lang="en-US"/>
              <a:t>Key Business Drivers: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/>
              <a:t>Consumer loyalty &amp; Prime loyalty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/>
              <a:t>AWS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/>
              <a:t>Growing advertising segment</a:t>
            </a:r>
          </a:p>
          <a:p>
            <a:r>
              <a:rPr lang="en-US"/>
              <a:t>Outperforming Sector YTD</a:t>
            </a:r>
          </a:p>
          <a:p>
            <a:r>
              <a:rPr lang="en-US"/>
              <a:t>Risks: </a:t>
            </a:r>
          </a:p>
          <a:p>
            <a:pPr lvl="1"/>
            <a:r>
              <a:rPr lang="en-US"/>
              <a:t>Regulatory scrutiny</a:t>
            </a:r>
          </a:p>
          <a:p>
            <a:pPr lvl="1"/>
            <a:r>
              <a:rPr lang="en-US"/>
              <a:t>Risks of recession or higher interest rates could affect consumer disposable income</a:t>
            </a:r>
          </a:p>
          <a:p>
            <a:pPr lvl="1"/>
            <a:r>
              <a:rPr lang="en-US"/>
              <a:t>Increasing competition</a:t>
            </a:r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20" name="Picture 19" descr="A logo with a smile&#10;&#10;AI-generated content may be incorrect.">
            <a:extLst>
              <a:ext uri="{FF2B5EF4-FFF2-40B4-BE49-F238E27FC236}">
                <a16:creationId xmlns:a16="http://schemas.microsoft.com/office/drawing/2014/main" id="{EEAF2793-B43E-6742-2577-19E714EA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78" y="1121548"/>
            <a:ext cx="2292557" cy="691349"/>
          </a:xfrm>
          <a:prstGeom prst="rect">
            <a:avLst/>
          </a:prstGeom>
        </p:spPr>
      </p:pic>
      <p:pic>
        <p:nvPicPr>
          <p:cNvPr id="1032" name="Picture 8" descr="lululemon | Blakeney Town Center">
            <a:extLst>
              <a:ext uri="{FF2B5EF4-FFF2-40B4-BE49-F238E27FC236}">
                <a16:creationId xmlns:a16="http://schemas.microsoft.com/office/drawing/2014/main" id="{FD73F578-85A6-A100-7C16-26A8479F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87" y="314632"/>
            <a:ext cx="2869035" cy="16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7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3C7FD-3AD6-E587-40E8-231A24137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1786BCC0-1E65-0BA3-6D57-1AF63A05277C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6F4751-EB9A-43A5-7086-869D389705FA}"/>
              </a:ext>
            </a:extLst>
          </p:cNvPr>
          <p:cNvSpPr txBox="1">
            <a:spLocks/>
          </p:cNvSpPr>
          <p:nvPr/>
        </p:nvSpPr>
        <p:spPr>
          <a:xfrm>
            <a:off x="431800" y="1224128"/>
            <a:ext cx="5448115" cy="3587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Lowe’s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34CD4-568D-CEBD-1C2A-B8B5DF9DF351}"/>
              </a:ext>
            </a:extLst>
          </p:cNvPr>
          <p:cNvSpPr txBox="1">
            <a:spLocks/>
          </p:cNvSpPr>
          <p:nvPr/>
        </p:nvSpPr>
        <p:spPr>
          <a:xfrm>
            <a:off x="431800" y="1943031"/>
            <a:ext cx="5447914" cy="42466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Second largest home improvement retailer</a:t>
            </a:r>
          </a:p>
          <a:p>
            <a:r>
              <a:rPr lang="en-US"/>
              <a:t>Growing Pro business </a:t>
            </a:r>
          </a:p>
          <a:p>
            <a:r>
              <a:rPr lang="en-US"/>
              <a:t>Digital investments </a:t>
            </a:r>
          </a:p>
          <a:p>
            <a:r>
              <a:rPr lang="en-US"/>
              <a:t>Supply chain investments</a:t>
            </a:r>
          </a:p>
          <a:p>
            <a:r>
              <a:rPr lang="en-US"/>
              <a:t>Performance Drivers</a:t>
            </a:r>
          </a:p>
          <a:p>
            <a:pPr lvl="1"/>
            <a:r>
              <a:rPr lang="en-US"/>
              <a:t>Housing market, Mortgage rates, and Inflation.</a:t>
            </a:r>
          </a:p>
          <a:p>
            <a:r>
              <a:rPr lang="en-US"/>
              <a:t>Risks </a:t>
            </a:r>
          </a:p>
          <a:p>
            <a:pPr lvl="1"/>
            <a:r>
              <a:rPr lang="en-US"/>
              <a:t>Decreased consumer spending and elevated rates.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24A18E2-E0D4-3C7C-0C28-3F02E14BE4EC}"/>
              </a:ext>
            </a:extLst>
          </p:cNvPr>
          <p:cNvSpPr txBox="1">
            <a:spLocks/>
          </p:cNvSpPr>
          <p:nvPr/>
        </p:nvSpPr>
        <p:spPr>
          <a:xfrm>
            <a:off x="6299886" y="1955731"/>
            <a:ext cx="5447914" cy="4233932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Headquartered in Beaverton, Oregon</a:t>
            </a:r>
          </a:p>
          <a:p>
            <a:r>
              <a:rPr lang="en-US"/>
              <a:t>Global athletic footwear, apparel, equipment, and accessory company</a:t>
            </a:r>
          </a:p>
          <a:p>
            <a:r>
              <a:rPr lang="en-US"/>
              <a:t>Stock Price: $73.89 / Market Cap (bn): $112.96</a:t>
            </a:r>
          </a:p>
          <a:p>
            <a:r>
              <a:rPr lang="en-US"/>
              <a:t>Shares Outstanding (bn): 1.18</a:t>
            </a:r>
          </a:p>
          <a:p>
            <a:r>
              <a:rPr lang="en-US"/>
              <a:t>Drivers:</a:t>
            </a:r>
          </a:p>
          <a:p>
            <a:pPr lvl="1"/>
            <a:r>
              <a:rPr lang="en-US"/>
              <a:t>Customer loyalty &amp; strong brand recognition </a:t>
            </a:r>
          </a:p>
          <a:p>
            <a:pPr lvl="1"/>
            <a:r>
              <a:rPr lang="en-US"/>
              <a:t>Digital platforms &amp; e-commerce</a:t>
            </a:r>
          </a:p>
          <a:p>
            <a:pPr lvl="1"/>
            <a:r>
              <a:rPr lang="en-US"/>
              <a:t>Innovative product development &amp; endorsements</a:t>
            </a:r>
          </a:p>
          <a:p>
            <a:r>
              <a:rPr lang="en-US"/>
              <a:t>Risks</a:t>
            </a:r>
          </a:p>
          <a:p>
            <a:pPr lvl="1"/>
            <a:r>
              <a:rPr lang="en-US"/>
              <a:t>Intense competition</a:t>
            </a:r>
          </a:p>
          <a:p>
            <a:pPr lvl="1"/>
            <a:r>
              <a:rPr lang="en-US"/>
              <a:t>Supply-chain issues &amp; tariffs</a:t>
            </a:r>
          </a:p>
          <a:p>
            <a:pPr lvl="1"/>
            <a:r>
              <a:rPr lang="en-US"/>
              <a:t>Economic downturn</a:t>
            </a:r>
          </a:p>
          <a:p>
            <a:pPr marL="266700" lvl="1" indent="0"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marL="266700"/>
            <a:endParaRPr lang="en-US"/>
          </a:p>
          <a:p>
            <a:endParaRPr lang="en-US"/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63D477B9-9B25-D02B-B3AF-D9ED1E99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99" y="745738"/>
            <a:ext cx="2128520" cy="1197292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95938F6-F30F-6423-D3C6-35A88568B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582" y="745738"/>
            <a:ext cx="2128521" cy="11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A555-F40C-1A1C-B48E-CB4F0FBF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708BA-38A7-87AC-7EF3-41D69610FB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8CD2EB4-2E11-A4DA-579B-5E37DA641EBA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7D233-97BA-27C9-8967-2BF877802C87}"/>
              </a:ext>
            </a:extLst>
          </p:cNvPr>
          <p:cNvSpPr txBox="1">
            <a:spLocks/>
          </p:cNvSpPr>
          <p:nvPr/>
        </p:nvSpPr>
        <p:spPr>
          <a:xfrm>
            <a:off x="431800" y="1943031"/>
            <a:ext cx="5447914" cy="42466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Currently up </a:t>
            </a:r>
            <a:r>
              <a:rPr lang="en-US" b="1"/>
              <a:t>43.76%</a:t>
            </a:r>
            <a:r>
              <a:rPr lang="en-US"/>
              <a:t> over the past year</a:t>
            </a:r>
          </a:p>
          <a:p>
            <a:r>
              <a:rPr lang="en-US"/>
              <a:t>FY 2025 Revenue Estimate: </a:t>
            </a:r>
            <a:r>
              <a:rPr lang="en-US" b="1"/>
              <a:t>$24.09B</a:t>
            </a:r>
            <a:endParaRPr lang="en-US"/>
          </a:p>
          <a:p>
            <a:r>
              <a:rPr lang="en-US" b="1"/>
              <a:t>P/E</a:t>
            </a:r>
            <a:r>
              <a:rPr lang="en-US"/>
              <a:t>: </a:t>
            </a:r>
            <a:r>
              <a:rPr lang="en-US" b="1"/>
              <a:t>36.12</a:t>
            </a:r>
            <a:r>
              <a:rPr lang="en-US"/>
              <a:t> Above sector, below historical peak</a:t>
            </a:r>
          </a:p>
          <a:p>
            <a:r>
              <a:rPr lang="en-US"/>
              <a:t>Growth Drivers: </a:t>
            </a:r>
          </a:p>
          <a:p>
            <a:pPr lvl="1"/>
            <a:r>
              <a:rPr lang="en-US"/>
              <a:t>Rebound in global travel demand</a:t>
            </a:r>
          </a:p>
          <a:p>
            <a:pPr lvl="1"/>
            <a:r>
              <a:rPr lang="en-US"/>
              <a:t>Expansion into alternative accommodations and AI-driven personalization</a:t>
            </a:r>
          </a:p>
          <a:p>
            <a:pPr lvl="1"/>
            <a:r>
              <a:rPr lang="en-US"/>
              <a:t>Continued margin strength from direct booking traffic and app growth</a:t>
            </a:r>
          </a:p>
          <a:p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B8D3457-7914-42B1-29CA-84A66C0D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964678"/>
            <a:ext cx="3379808" cy="807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D2D98-4AE1-750E-12AC-73BAE750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714" y="2116141"/>
            <a:ext cx="6222288" cy="26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3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858" r="5858"/>
          <a:stretch/>
        </p:blipFill>
        <p:spPr>
          <a:xfrm>
            <a:off x="0" y="0"/>
            <a:ext cx="9780588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Financial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45E38-7A2C-4D38-96FA-24EAC5F220C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1410</Words>
  <Application>Microsoft Macintosh PowerPoint</Application>
  <PresentationFormat>Widescreen</PresentationFormat>
  <Paragraphs>222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Corbel</vt:lpstr>
      <vt:lpstr>Courier New</vt:lpstr>
      <vt:lpstr>Times New Roman</vt:lpstr>
      <vt:lpstr>Custom</vt:lpstr>
      <vt:lpstr>Stock Recommendation Consumer Discretionary</vt:lpstr>
      <vt:lpstr>Sector Overview</vt:lpstr>
      <vt:lpstr>PowerPoint Presentation</vt:lpstr>
      <vt:lpstr>PowerPoint Presentation</vt:lpstr>
      <vt:lpstr>Business Analysis</vt:lpstr>
      <vt:lpstr>PowerPoint Presentation</vt:lpstr>
      <vt:lpstr>PowerPoint Presentation</vt:lpstr>
      <vt:lpstr>PowerPoint Presentation</vt:lpstr>
      <vt:lpstr>Financial Analysis</vt:lpstr>
      <vt:lpstr>Amazon</vt:lpstr>
      <vt:lpstr>Lululemon</vt:lpstr>
      <vt:lpstr>Lowe’s Companies Inc. </vt:lpstr>
      <vt:lpstr>PowerPoint Presentation</vt:lpstr>
      <vt:lpstr>Nike</vt:lpstr>
      <vt:lpstr>Valuation</vt:lpstr>
      <vt:lpstr>Target Price </vt:lpstr>
      <vt:lpstr>Valuation v. Industry </vt:lpstr>
      <vt:lpstr>Future Valuation</vt:lpstr>
      <vt:lpstr>Recommendation</vt:lpstr>
      <vt:lpstr>DCF Appendix</vt:lpstr>
      <vt:lpstr>DCF 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Recommendation</dc:title>
  <dc:creator>Medley, Adriana</dc:creator>
  <cp:lastModifiedBy>Muskula, Hrushi</cp:lastModifiedBy>
  <cp:revision>1</cp:revision>
  <dcterms:created xsi:type="dcterms:W3CDTF">2025-07-06T23:32:42Z</dcterms:created>
  <dcterms:modified xsi:type="dcterms:W3CDTF">2025-07-08T22:00:51Z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