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24" r:id="rId5"/>
    <p:sldId id="302" r:id="rId6"/>
    <p:sldId id="315" r:id="rId7"/>
    <p:sldId id="325" r:id="rId8"/>
    <p:sldId id="294" r:id="rId9"/>
    <p:sldId id="326" r:id="rId10"/>
    <p:sldId id="295" r:id="rId11"/>
    <p:sldId id="327" r:id="rId12"/>
    <p:sldId id="328" r:id="rId13"/>
    <p:sldId id="330" r:id="rId14"/>
    <p:sldId id="331" r:id="rId15"/>
    <p:sldId id="311" r:id="rId16"/>
    <p:sldId id="313" r:id="rId17"/>
    <p:sldId id="3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3912" userDrawn="1">
          <p15:clr>
            <a:srgbClr val="A4A3A4"/>
          </p15:clr>
        </p15:guide>
        <p15:guide id="4" pos="7272" userDrawn="1">
          <p15:clr>
            <a:srgbClr val="A4A3A4"/>
          </p15:clr>
        </p15:guide>
        <p15:guide id="5" orient="horz" pos="1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58"/>
  </p:normalViewPr>
  <p:slideViewPr>
    <p:cSldViewPr snapToGrid="0">
      <p:cViewPr varScale="1">
        <p:scale>
          <a:sx n="120" d="100"/>
          <a:sy n="120" d="100"/>
        </p:scale>
        <p:origin x="496" y="184"/>
      </p:cViewPr>
      <p:guideLst>
        <p:guide orient="horz" pos="1968"/>
        <p:guide pos="408"/>
        <p:guide orient="horz" pos="3912"/>
        <p:guide pos="7272"/>
        <p:guide orient="horz" pos="16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6/16/25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6/16/25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42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791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D61BFD1-C421-442F-ACC0-868D35B02015}"/>
              </a:ext>
            </a:extLst>
          </p:cNvPr>
          <p:cNvSpPr/>
          <p:nvPr userDrawn="1"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9B16BC3-CBF9-4BF0-A37A-9F2BB89BED54}"/>
              </a:ext>
            </a:extLst>
          </p:cNvPr>
          <p:cNvSpPr/>
          <p:nvPr userDrawn="1"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0EA9ECE-F57C-4B25-AD19-4F78933A61EC}"/>
              </a:ext>
            </a:extLst>
          </p:cNvPr>
          <p:cNvSpPr/>
          <p:nvPr userDrawn="1"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DCBDF4EA-BFFB-460D-B9A8-45C097E920DA}"/>
              </a:ext>
            </a:extLst>
          </p:cNvPr>
          <p:cNvSpPr/>
          <p:nvPr userDrawn="1"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B15A15E-528E-4041-8E63-65C0D0398F3A}"/>
              </a:ext>
            </a:extLst>
          </p:cNvPr>
          <p:cNvSpPr/>
          <p:nvPr userDrawn="1"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A620BD-CFAD-4100-8C9F-494D15A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846" y="2576760"/>
            <a:ext cx="3924935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848" y="1899514"/>
            <a:ext cx="3924934" cy="490538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0A61465-6ECA-46DC-97DD-7BCFDB69E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582" y="4459105"/>
            <a:ext cx="3222836" cy="116853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48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0061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2057818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ACFBE9-8475-4CC0-8189-87BFC4059A86}"/>
              </a:ext>
            </a:extLst>
          </p:cNvPr>
          <p:cNvSpPr/>
          <p:nvPr userDrawn="1"/>
        </p:nvSpPr>
        <p:spPr>
          <a:xfrm>
            <a:off x="10385897" y="1443145"/>
            <a:ext cx="471170" cy="4711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8C6FC8-D350-4A01-A7E0-5AEDAC96F358}"/>
              </a:ext>
            </a:extLst>
          </p:cNvPr>
          <p:cNvSpPr/>
          <p:nvPr userDrawn="1"/>
        </p:nvSpPr>
        <p:spPr>
          <a:xfrm>
            <a:off x="8910011" y="328773"/>
            <a:ext cx="317813" cy="317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F1038A-897D-4C38-B499-73FC76C716FA}"/>
              </a:ext>
            </a:extLst>
          </p:cNvPr>
          <p:cNvSpPr/>
          <p:nvPr userDrawn="1"/>
        </p:nvSpPr>
        <p:spPr>
          <a:xfrm flipH="1">
            <a:off x="8634932" y="623939"/>
            <a:ext cx="170406" cy="1704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73522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061363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4300" y="2677067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57B52D4-8D50-4E16-B60E-688B084764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1647" y="0"/>
            <a:ext cx="2930353" cy="1559882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F03355-C197-48C4-A4DF-B4133848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5901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2037656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4180" y="2052478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56880" y="2668182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4FDB27CA-009D-4863-B119-0EC3683714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2290" y="2048933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FD03E3EF-D812-4B98-959B-6800BBE59D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499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03FFB35-43AC-4A56-92D0-91038C098B3C}"/>
              </a:ext>
            </a:extLst>
          </p:cNvPr>
          <p:cNvSpPr/>
          <p:nvPr userDrawn="1"/>
        </p:nvSpPr>
        <p:spPr>
          <a:xfrm>
            <a:off x="10700126" y="788523"/>
            <a:ext cx="1155906" cy="99647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AF31DA0-707D-4A5D-BB7A-A5C90DB11A55}"/>
              </a:ext>
            </a:extLst>
          </p:cNvPr>
          <p:cNvSpPr/>
          <p:nvPr userDrawn="1"/>
        </p:nvSpPr>
        <p:spPr>
          <a:xfrm>
            <a:off x="11388427" y="1859136"/>
            <a:ext cx="315205" cy="27172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539F452B-F55F-4D85-834B-A7EAF742647C}"/>
              </a:ext>
            </a:extLst>
          </p:cNvPr>
          <p:cNvSpPr/>
          <p:nvPr userDrawn="1"/>
        </p:nvSpPr>
        <p:spPr>
          <a:xfrm>
            <a:off x="9014155" y="740289"/>
            <a:ext cx="379060" cy="326776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D9F6BE-FB0B-42EE-8F02-95F5CC03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67FFA0E-8AAA-4DEB-B97E-31969F57927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93238" y="2"/>
            <a:ext cx="2798762" cy="1354861"/>
          </a:xfrm>
          <a:custGeom>
            <a:avLst/>
            <a:gdLst>
              <a:gd name="connsiteX0" fmla="*/ 316595 w 2798762"/>
              <a:gd name="connsiteY0" fmla="*/ 88390 h 1354861"/>
              <a:gd name="connsiteX1" fmla="*/ 1152465 w 2798762"/>
              <a:gd name="connsiteY1" fmla="*/ 88390 h 1354861"/>
              <a:gd name="connsiteX2" fmla="*/ 1469083 w 2798762"/>
              <a:gd name="connsiteY2" fmla="*/ 721626 h 1354861"/>
              <a:gd name="connsiteX3" fmla="*/ 1152465 w 2798762"/>
              <a:gd name="connsiteY3" fmla="*/ 1354861 h 1354861"/>
              <a:gd name="connsiteX4" fmla="*/ 316595 w 2798762"/>
              <a:gd name="connsiteY4" fmla="*/ 1354861 h 1354861"/>
              <a:gd name="connsiteX5" fmla="*/ 0 w 2798762"/>
              <a:gd name="connsiteY5" fmla="*/ 721672 h 1354861"/>
              <a:gd name="connsiteX6" fmla="*/ 0 w 2798762"/>
              <a:gd name="connsiteY6" fmla="*/ 721580 h 1354861"/>
              <a:gd name="connsiteX7" fmla="*/ 1250372 w 2798762"/>
              <a:gd name="connsiteY7" fmla="*/ 0 h 1354861"/>
              <a:gd name="connsiteX8" fmla="*/ 2798762 w 2798762"/>
              <a:gd name="connsiteY8" fmla="*/ 0 h 1354861"/>
              <a:gd name="connsiteX9" fmla="*/ 2798762 w 2798762"/>
              <a:gd name="connsiteY9" fmla="*/ 505978 h 1354861"/>
              <a:gd name="connsiteX10" fmla="*/ 2719777 w 2798762"/>
              <a:gd name="connsiteY10" fmla="*/ 663948 h 1354861"/>
              <a:gd name="connsiteX11" fmla="*/ 1582346 w 2798762"/>
              <a:gd name="connsiteY11" fmla="*/ 663948 h 135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8762" h="1354861">
                <a:moveTo>
                  <a:pt x="316595" y="88390"/>
                </a:moveTo>
                <a:lnTo>
                  <a:pt x="1152465" y="88390"/>
                </a:lnTo>
                <a:lnTo>
                  <a:pt x="1469083" y="721626"/>
                </a:lnTo>
                <a:lnTo>
                  <a:pt x="1152465" y="1354861"/>
                </a:lnTo>
                <a:lnTo>
                  <a:pt x="316595" y="1354861"/>
                </a:lnTo>
                <a:lnTo>
                  <a:pt x="0" y="721672"/>
                </a:lnTo>
                <a:lnTo>
                  <a:pt x="0" y="721580"/>
                </a:lnTo>
                <a:close/>
                <a:moveTo>
                  <a:pt x="1250372" y="0"/>
                </a:moveTo>
                <a:lnTo>
                  <a:pt x="2798762" y="0"/>
                </a:lnTo>
                <a:lnTo>
                  <a:pt x="2798762" y="505978"/>
                </a:lnTo>
                <a:lnTo>
                  <a:pt x="2719777" y="663948"/>
                </a:lnTo>
                <a:lnTo>
                  <a:pt x="1582346" y="6639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96559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E74AFC3-1C60-42DE-ABAC-F53CA85AC6F1}"/>
              </a:ext>
            </a:extLst>
          </p:cNvPr>
          <p:cNvSpPr/>
          <p:nvPr userDrawn="1"/>
        </p:nvSpPr>
        <p:spPr>
          <a:xfrm>
            <a:off x="5897272" y="1457542"/>
            <a:ext cx="617218" cy="6172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133261-FFEB-4B3D-B085-14AEAE741F82}"/>
              </a:ext>
            </a:extLst>
          </p:cNvPr>
          <p:cNvSpPr/>
          <p:nvPr userDrawn="1"/>
        </p:nvSpPr>
        <p:spPr>
          <a:xfrm>
            <a:off x="9810348" y="5955461"/>
            <a:ext cx="394539" cy="3945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3FE105-1D8E-48B0-AD9A-95AC9A165651}"/>
              </a:ext>
            </a:extLst>
          </p:cNvPr>
          <p:cNvSpPr/>
          <p:nvPr userDrawn="1"/>
        </p:nvSpPr>
        <p:spPr>
          <a:xfrm>
            <a:off x="6514490" y="946887"/>
            <a:ext cx="335852" cy="3358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4388F5-0DCA-4A09-A6E1-AE07F4030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1" y="2042790"/>
            <a:ext cx="4143374" cy="265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2C12FDC-BC11-43E8-B22A-3EC48E0344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699" y="4953919"/>
            <a:ext cx="4143375" cy="759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>
              <a:buNone/>
              <a:defRPr sz="20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43F412-F2C7-4D38-BDD0-966302908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7402" y="533063"/>
            <a:ext cx="5542598" cy="5611666"/>
          </a:xfrm>
          <a:custGeom>
            <a:avLst/>
            <a:gdLst>
              <a:gd name="connsiteX0" fmla="*/ 3354105 w 5542598"/>
              <a:gd name="connsiteY0" fmla="*/ 4359376 h 5611666"/>
              <a:gd name="connsiteX1" fmla="*/ 3980250 w 5542598"/>
              <a:gd name="connsiteY1" fmla="*/ 4985521 h 5611666"/>
              <a:gd name="connsiteX2" fmla="*/ 3354105 w 5542598"/>
              <a:gd name="connsiteY2" fmla="*/ 5611666 h 5611666"/>
              <a:gd name="connsiteX3" fmla="*/ 2727960 w 5542598"/>
              <a:gd name="connsiteY3" fmla="*/ 4985521 h 5611666"/>
              <a:gd name="connsiteX4" fmla="*/ 3354105 w 5542598"/>
              <a:gd name="connsiteY4" fmla="*/ 4359376 h 5611666"/>
              <a:gd name="connsiteX5" fmla="*/ 1592580 w 5542598"/>
              <a:gd name="connsiteY5" fmla="*/ 1430357 h 5611666"/>
              <a:gd name="connsiteX6" fmla="*/ 3185160 w 5542598"/>
              <a:gd name="connsiteY6" fmla="*/ 3022937 h 5611666"/>
              <a:gd name="connsiteX7" fmla="*/ 1592580 w 5542598"/>
              <a:gd name="connsiteY7" fmla="*/ 4615517 h 5611666"/>
              <a:gd name="connsiteX8" fmla="*/ 0 w 5542598"/>
              <a:gd name="connsiteY8" fmla="*/ 3022937 h 5611666"/>
              <a:gd name="connsiteX9" fmla="*/ 1592580 w 5542598"/>
              <a:gd name="connsiteY9" fmla="*/ 1430357 h 5611666"/>
              <a:gd name="connsiteX10" fmla="*/ 4230267 w 5542598"/>
              <a:gd name="connsiteY10" fmla="*/ 0 h 5611666"/>
              <a:gd name="connsiteX11" fmla="*/ 5542598 w 5542598"/>
              <a:gd name="connsiteY11" fmla="*/ 1312331 h 5611666"/>
              <a:gd name="connsiteX12" fmla="*/ 4230267 w 5542598"/>
              <a:gd name="connsiteY12" fmla="*/ 2624662 h 5611666"/>
              <a:gd name="connsiteX13" fmla="*/ 2917936 w 5542598"/>
              <a:gd name="connsiteY13" fmla="*/ 1312331 h 5611666"/>
              <a:gd name="connsiteX14" fmla="*/ 4230267 w 5542598"/>
              <a:gd name="connsiteY14" fmla="*/ 0 h 56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2598" h="5611666">
                <a:moveTo>
                  <a:pt x="3354105" y="4359376"/>
                </a:moveTo>
                <a:cubicBezTo>
                  <a:pt x="3699915" y="4359376"/>
                  <a:pt x="3980250" y="4639711"/>
                  <a:pt x="3980250" y="4985521"/>
                </a:cubicBezTo>
                <a:cubicBezTo>
                  <a:pt x="3980250" y="5331331"/>
                  <a:pt x="3699915" y="5611666"/>
                  <a:pt x="3354105" y="5611666"/>
                </a:cubicBezTo>
                <a:cubicBezTo>
                  <a:pt x="3008295" y="5611666"/>
                  <a:pt x="2727960" y="5331331"/>
                  <a:pt x="2727960" y="4985521"/>
                </a:cubicBezTo>
                <a:cubicBezTo>
                  <a:pt x="2727960" y="4639711"/>
                  <a:pt x="3008295" y="4359376"/>
                  <a:pt x="3354105" y="4359376"/>
                </a:cubicBezTo>
                <a:close/>
                <a:moveTo>
                  <a:pt x="1592580" y="1430357"/>
                </a:moveTo>
                <a:cubicBezTo>
                  <a:pt x="2472138" y="1430357"/>
                  <a:pt x="3185160" y="2143379"/>
                  <a:pt x="3185160" y="3022937"/>
                </a:cubicBezTo>
                <a:cubicBezTo>
                  <a:pt x="3185160" y="3902495"/>
                  <a:pt x="2472138" y="4615517"/>
                  <a:pt x="1592580" y="4615517"/>
                </a:cubicBezTo>
                <a:cubicBezTo>
                  <a:pt x="713022" y="4615517"/>
                  <a:pt x="0" y="3902495"/>
                  <a:pt x="0" y="3022937"/>
                </a:cubicBezTo>
                <a:cubicBezTo>
                  <a:pt x="0" y="2143379"/>
                  <a:pt x="713022" y="1430357"/>
                  <a:pt x="1592580" y="1430357"/>
                </a:cubicBezTo>
                <a:close/>
                <a:moveTo>
                  <a:pt x="4230267" y="0"/>
                </a:moveTo>
                <a:cubicBezTo>
                  <a:pt x="4955047" y="0"/>
                  <a:pt x="5542598" y="587551"/>
                  <a:pt x="5542598" y="1312331"/>
                </a:cubicBezTo>
                <a:cubicBezTo>
                  <a:pt x="5542598" y="2037111"/>
                  <a:pt x="4955047" y="2624662"/>
                  <a:pt x="4230267" y="2624662"/>
                </a:cubicBezTo>
                <a:cubicBezTo>
                  <a:pt x="3505487" y="2624662"/>
                  <a:pt x="2917936" y="2037111"/>
                  <a:pt x="2917936" y="1312331"/>
                </a:cubicBezTo>
                <a:cubicBezTo>
                  <a:pt x="2917936" y="587551"/>
                  <a:pt x="3505487" y="0"/>
                  <a:pt x="4230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176083-2CE5-4707-A564-46805454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18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 descr="Tall office building looking up">
            <a:extLst>
              <a:ext uri="{FF2B5EF4-FFF2-40B4-BE49-F238E27FC236}">
                <a16:creationId xmlns:a16="http://schemas.microsoft.com/office/drawing/2014/main" id="{AF7FA146-2A75-4EA7-A9AD-EBCE6F17FB42}"/>
              </a:ext>
            </a:extLst>
          </p:cNvPr>
          <p:cNvSpPr/>
          <p:nvPr userDrawn="1"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9139" y="4859469"/>
            <a:ext cx="3924934" cy="490538"/>
          </a:xfrm>
          <a:prstGeom prst="rect">
            <a:avLst/>
          </a:prstGeom>
        </p:spPr>
        <p:txBody>
          <a:bodyPr/>
          <a:lstStyle>
            <a:lvl1pPr algn="r"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2BE5D7-9E35-49F8-A8E4-2093183A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139" y="1529685"/>
            <a:ext cx="3924934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99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id="{75D96571-69F8-475F-A910-ECC183425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Oval 2" descr="Tall office building looking up">
            <a:extLst>
              <a:ext uri="{FF2B5EF4-FFF2-40B4-BE49-F238E27FC236}">
                <a16:creationId xmlns:a16="http://schemas.microsoft.com/office/drawing/2014/main" id="{CD4C2457-AECB-4015-9FE4-CCBC516AA9EE}"/>
              </a:ext>
            </a:extLst>
          </p:cNvPr>
          <p:cNvSpPr/>
          <p:nvPr userDrawn="1"/>
        </p:nvSpPr>
        <p:spPr>
          <a:xfrm>
            <a:off x="3352800" y="685800"/>
            <a:ext cx="5486400" cy="5486400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9A018F-D11C-4B07-9830-8336B27A18AD}"/>
              </a:ext>
            </a:extLst>
          </p:cNvPr>
          <p:cNvSpPr/>
          <p:nvPr userDrawn="1"/>
        </p:nvSpPr>
        <p:spPr>
          <a:xfrm>
            <a:off x="8138160" y="566928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209A32-FE17-4457-B02B-0A1DB9B8ADB1}"/>
              </a:ext>
            </a:extLst>
          </p:cNvPr>
          <p:cNvSpPr/>
          <p:nvPr userDrawn="1"/>
        </p:nvSpPr>
        <p:spPr>
          <a:xfrm>
            <a:off x="2915463" y="1295169"/>
            <a:ext cx="692878" cy="6928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85A541-0EDE-4213-AE62-4D909E8EB7F5}"/>
              </a:ext>
            </a:extLst>
          </p:cNvPr>
          <p:cNvSpPr/>
          <p:nvPr userDrawn="1"/>
        </p:nvSpPr>
        <p:spPr>
          <a:xfrm>
            <a:off x="3398520" y="904895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BFD020D-881A-48D8-BDA8-55C7B95C5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927" y="4609453"/>
            <a:ext cx="3924934" cy="490538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lang="en-US" sz="20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687A5-0BDD-45B2-A892-542449E3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678" y="1988047"/>
            <a:ext cx="4007183" cy="237419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000"/>
              </a:spcBef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32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4AA38E8C-A334-4183-8ABC-112B8517F4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0624A4-5116-4AAF-8C31-C25D1DB16FEC}"/>
              </a:ext>
            </a:extLst>
          </p:cNvPr>
          <p:cNvSpPr/>
          <p:nvPr userDrawn="1"/>
        </p:nvSpPr>
        <p:spPr>
          <a:xfrm>
            <a:off x="9354457" y="5363987"/>
            <a:ext cx="4572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07EC8A-6024-4DEA-9C4D-AE4228E17854}"/>
              </a:ext>
            </a:extLst>
          </p:cNvPr>
          <p:cNvSpPr/>
          <p:nvPr userDrawn="1"/>
        </p:nvSpPr>
        <p:spPr>
          <a:xfrm>
            <a:off x="6692791" y="1699889"/>
            <a:ext cx="319749" cy="319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8FAEF-DF78-48CC-AEEF-F9B802055C05}"/>
              </a:ext>
            </a:extLst>
          </p:cNvPr>
          <p:cNvSpPr/>
          <p:nvPr userDrawn="1"/>
        </p:nvSpPr>
        <p:spPr>
          <a:xfrm>
            <a:off x="9354457" y="5897738"/>
            <a:ext cx="179977" cy="1799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6F72D6-AEEE-4CF3-8136-F6782F1E48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0227" y="786181"/>
            <a:ext cx="4441372" cy="5393036"/>
          </a:xfrm>
          <a:custGeom>
            <a:avLst/>
            <a:gdLst>
              <a:gd name="connsiteX0" fmla="*/ 0 w 4441372"/>
              <a:gd name="connsiteY0" fmla="*/ 3188969 h 5393036"/>
              <a:gd name="connsiteX1" fmla="*/ 2173516 w 4441372"/>
              <a:gd name="connsiteY1" fmla="*/ 3188969 h 5393036"/>
              <a:gd name="connsiteX2" fmla="*/ 2173516 w 4441372"/>
              <a:gd name="connsiteY2" fmla="*/ 5393036 h 5393036"/>
              <a:gd name="connsiteX3" fmla="*/ 0 w 4441372"/>
              <a:gd name="connsiteY3" fmla="*/ 5393036 h 5393036"/>
              <a:gd name="connsiteX4" fmla="*/ 2267856 w 4441372"/>
              <a:gd name="connsiteY4" fmla="*/ 2293018 h 5393036"/>
              <a:gd name="connsiteX5" fmla="*/ 4441372 w 4441372"/>
              <a:gd name="connsiteY5" fmla="*/ 2293018 h 5393036"/>
              <a:gd name="connsiteX6" fmla="*/ 4441372 w 4441372"/>
              <a:gd name="connsiteY6" fmla="*/ 4497085 h 5393036"/>
              <a:gd name="connsiteX7" fmla="*/ 2267856 w 4441372"/>
              <a:gd name="connsiteY7" fmla="*/ 4497085 h 5393036"/>
              <a:gd name="connsiteX8" fmla="*/ 0 w 4441372"/>
              <a:gd name="connsiteY8" fmla="*/ 906837 h 5393036"/>
              <a:gd name="connsiteX9" fmla="*/ 2173516 w 4441372"/>
              <a:gd name="connsiteY9" fmla="*/ 906837 h 5393036"/>
              <a:gd name="connsiteX10" fmla="*/ 2173516 w 4441372"/>
              <a:gd name="connsiteY10" fmla="*/ 3110904 h 5393036"/>
              <a:gd name="connsiteX11" fmla="*/ 0 w 4441372"/>
              <a:gd name="connsiteY11" fmla="*/ 3110904 h 5393036"/>
              <a:gd name="connsiteX12" fmla="*/ 2267856 w 4441372"/>
              <a:gd name="connsiteY12" fmla="*/ 0 h 5393036"/>
              <a:gd name="connsiteX13" fmla="*/ 4441372 w 4441372"/>
              <a:gd name="connsiteY13" fmla="*/ 0 h 5393036"/>
              <a:gd name="connsiteX14" fmla="*/ 4441372 w 4441372"/>
              <a:gd name="connsiteY14" fmla="*/ 2204067 h 5393036"/>
              <a:gd name="connsiteX15" fmla="*/ 2267856 w 4441372"/>
              <a:gd name="connsiteY15" fmla="*/ 2204067 h 53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1372" h="5393036">
                <a:moveTo>
                  <a:pt x="0" y="3188969"/>
                </a:moveTo>
                <a:lnTo>
                  <a:pt x="2173516" y="3188969"/>
                </a:lnTo>
                <a:lnTo>
                  <a:pt x="2173516" y="5393036"/>
                </a:lnTo>
                <a:lnTo>
                  <a:pt x="0" y="5393036"/>
                </a:lnTo>
                <a:close/>
                <a:moveTo>
                  <a:pt x="2267856" y="2293018"/>
                </a:moveTo>
                <a:lnTo>
                  <a:pt x="4441372" y="2293018"/>
                </a:lnTo>
                <a:lnTo>
                  <a:pt x="4441372" y="4497085"/>
                </a:lnTo>
                <a:lnTo>
                  <a:pt x="2267856" y="4497085"/>
                </a:lnTo>
                <a:close/>
                <a:moveTo>
                  <a:pt x="0" y="906837"/>
                </a:moveTo>
                <a:lnTo>
                  <a:pt x="2173516" y="906837"/>
                </a:lnTo>
                <a:lnTo>
                  <a:pt x="2173516" y="3110904"/>
                </a:lnTo>
                <a:lnTo>
                  <a:pt x="0" y="3110904"/>
                </a:lnTo>
                <a:close/>
                <a:moveTo>
                  <a:pt x="2267856" y="0"/>
                </a:moveTo>
                <a:lnTo>
                  <a:pt x="4441372" y="0"/>
                </a:lnTo>
                <a:lnTo>
                  <a:pt x="4441372" y="2204067"/>
                </a:lnTo>
                <a:lnTo>
                  <a:pt x="2267856" y="2204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DADC7-BE21-4434-A6E4-BAF80900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4370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4FAA9D0-7C9C-4043-9931-A15819ABB9B5}"/>
              </a:ext>
            </a:extLst>
          </p:cNvPr>
          <p:cNvSpPr/>
          <p:nvPr userDrawn="1"/>
        </p:nvSpPr>
        <p:spPr>
          <a:xfrm>
            <a:off x="7362825" y="443263"/>
            <a:ext cx="361950" cy="3619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32AB2D-843E-4B5F-8793-6A263DA356BB}"/>
              </a:ext>
            </a:extLst>
          </p:cNvPr>
          <p:cNvSpPr/>
          <p:nvPr userDrawn="1"/>
        </p:nvSpPr>
        <p:spPr>
          <a:xfrm>
            <a:off x="11007246" y="5605994"/>
            <a:ext cx="654227" cy="6542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75A12B-C399-4072-BD69-D872D2C2AD1F}"/>
              </a:ext>
            </a:extLst>
          </p:cNvPr>
          <p:cNvSpPr/>
          <p:nvPr userDrawn="1"/>
        </p:nvSpPr>
        <p:spPr>
          <a:xfrm>
            <a:off x="10683791" y="6132439"/>
            <a:ext cx="251152" cy="251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23AE48B-50E9-4BEA-B66A-B2D2B9CCFE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3416" y="624239"/>
            <a:ext cx="5855754" cy="5631571"/>
          </a:xfrm>
          <a:custGeom>
            <a:avLst/>
            <a:gdLst>
              <a:gd name="connsiteX0" fmla="*/ 3433020 w 5855754"/>
              <a:gd name="connsiteY0" fmla="*/ 786103 h 5631571"/>
              <a:gd name="connsiteX1" fmla="*/ 5855754 w 5855754"/>
              <a:gd name="connsiteY1" fmla="*/ 3208837 h 5631571"/>
              <a:gd name="connsiteX2" fmla="*/ 3433020 w 5855754"/>
              <a:gd name="connsiteY2" fmla="*/ 5631571 h 5631571"/>
              <a:gd name="connsiteX3" fmla="*/ 1010286 w 5855754"/>
              <a:gd name="connsiteY3" fmla="*/ 3208837 h 5631571"/>
              <a:gd name="connsiteX4" fmla="*/ 3433020 w 5855754"/>
              <a:gd name="connsiteY4" fmla="*/ 786103 h 5631571"/>
              <a:gd name="connsiteX5" fmla="*/ 828675 w 5855754"/>
              <a:gd name="connsiteY5" fmla="*/ 0 h 5631571"/>
              <a:gd name="connsiteX6" fmla="*/ 1657350 w 5855754"/>
              <a:gd name="connsiteY6" fmla="*/ 828675 h 5631571"/>
              <a:gd name="connsiteX7" fmla="*/ 828675 w 5855754"/>
              <a:gd name="connsiteY7" fmla="*/ 1657350 h 5631571"/>
              <a:gd name="connsiteX8" fmla="*/ 0 w 5855754"/>
              <a:gd name="connsiteY8" fmla="*/ 828675 h 5631571"/>
              <a:gd name="connsiteX9" fmla="*/ 828675 w 5855754"/>
              <a:gd name="connsiteY9" fmla="*/ 0 h 56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754" h="5631571">
                <a:moveTo>
                  <a:pt x="3433020" y="786103"/>
                </a:moveTo>
                <a:cubicBezTo>
                  <a:pt x="4771059" y="786103"/>
                  <a:pt x="5855754" y="1870798"/>
                  <a:pt x="5855754" y="3208837"/>
                </a:cubicBezTo>
                <a:cubicBezTo>
                  <a:pt x="5855754" y="4546876"/>
                  <a:pt x="4771059" y="5631571"/>
                  <a:pt x="3433020" y="5631571"/>
                </a:cubicBezTo>
                <a:cubicBezTo>
                  <a:pt x="2094981" y="5631571"/>
                  <a:pt x="1010286" y="4546876"/>
                  <a:pt x="1010286" y="3208837"/>
                </a:cubicBezTo>
                <a:cubicBezTo>
                  <a:pt x="1010286" y="1870798"/>
                  <a:pt x="2094981" y="786103"/>
                  <a:pt x="3433020" y="786103"/>
                </a:cubicBezTo>
                <a:close/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2D3E62-6D1A-4E9D-BE54-2EED9BF429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B8F0E5-B89F-48AD-87BD-534EA946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49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CD802-D0A0-4EAC-8222-78FFDDD76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9392"/>
            <a:ext cx="10515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B8BF-DA17-4856-91E9-77C601F2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000"/>
            <a:ext cx="10515600" cy="700115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989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DA3C6F-5F6A-4D64-8BFE-AFFF58B1A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871" y="4141999"/>
            <a:ext cx="4220845" cy="861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AC159667-7690-4645-986D-BE501438455F}"/>
              </a:ext>
            </a:extLst>
          </p:cNvPr>
          <p:cNvSpPr/>
          <p:nvPr userDrawn="1"/>
        </p:nvSpPr>
        <p:spPr>
          <a:xfrm>
            <a:off x="740309" y="1382809"/>
            <a:ext cx="1229566" cy="1059971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54667EE4-E77F-453B-BF8B-B1EE2AE80715}"/>
              </a:ext>
            </a:extLst>
          </p:cNvPr>
          <p:cNvSpPr/>
          <p:nvPr userDrawn="1"/>
        </p:nvSpPr>
        <p:spPr>
          <a:xfrm>
            <a:off x="3755031" y="1194620"/>
            <a:ext cx="1666162" cy="143634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FC050232-A229-425F-BFC8-D50374F2D171}"/>
              </a:ext>
            </a:extLst>
          </p:cNvPr>
          <p:cNvSpPr/>
          <p:nvPr userDrawn="1"/>
        </p:nvSpPr>
        <p:spPr>
          <a:xfrm>
            <a:off x="3804994" y="5233183"/>
            <a:ext cx="718261" cy="61919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53E4EBC7-340A-43A5-9E23-4B73A6F700B6}"/>
              </a:ext>
            </a:extLst>
          </p:cNvPr>
          <p:cNvSpPr/>
          <p:nvPr userDrawn="1"/>
        </p:nvSpPr>
        <p:spPr>
          <a:xfrm>
            <a:off x="1837838" y="1101306"/>
            <a:ext cx="651613" cy="5617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0E31A-F0A3-481D-8D9C-E3C4531FD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1515" y="1914044"/>
            <a:ext cx="3993624" cy="3617848"/>
          </a:xfrm>
          <a:custGeom>
            <a:avLst/>
            <a:gdLst>
              <a:gd name="connsiteX0" fmla="*/ 1223161 w 3993624"/>
              <a:gd name="connsiteY0" fmla="*/ 2354088 h 3617848"/>
              <a:gd name="connsiteX1" fmla="*/ 2057242 w 3993624"/>
              <a:gd name="connsiteY1" fmla="*/ 2354088 h 3617848"/>
              <a:gd name="connsiteX2" fmla="*/ 2373182 w 3993624"/>
              <a:gd name="connsiteY2" fmla="*/ 2985968 h 3617848"/>
              <a:gd name="connsiteX3" fmla="*/ 2057242 w 3993624"/>
              <a:gd name="connsiteY3" fmla="*/ 3617848 h 3617848"/>
              <a:gd name="connsiteX4" fmla="*/ 1223161 w 3993624"/>
              <a:gd name="connsiteY4" fmla="*/ 3617848 h 3617848"/>
              <a:gd name="connsiteX5" fmla="*/ 907221 w 3993624"/>
              <a:gd name="connsiteY5" fmla="*/ 2985968 h 3617848"/>
              <a:gd name="connsiteX6" fmla="*/ 2569631 w 3993624"/>
              <a:gd name="connsiteY6" fmla="*/ 1425984 h 3617848"/>
              <a:gd name="connsiteX7" fmla="*/ 3602417 w 3993624"/>
              <a:gd name="connsiteY7" fmla="*/ 1425984 h 3617848"/>
              <a:gd name="connsiteX8" fmla="*/ 3993624 w 3993624"/>
              <a:gd name="connsiteY8" fmla="*/ 2208398 h 3617848"/>
              <a:gd name="connsiteX9" fmla="*/ 3602417 w 3993624"/>
              <a:gd name="connsiteY9" fmla="*/ 2990812 h 3617848"/>
              <a:gd name="connsiteX10" fmla="*/ 2569631 w 3993624"/>
              <a:gd name="connsiteY10" fmla="*/ 2990812 h 3617848"/>
              <a:gd name="connsiteX11" fmla="*/ 2178424 w 3993624"/>
              <a:gd name="connsiteY11" fmla="*/ 2208398 h 3617848"/>
              <a:gd name="connsiteX12" fmla="*/ 551406 w 3993624"/>
              <a:gd name="connsiteY12" fmla="*/ 0 h 3617848"/>
              <a:gd name="connsiteX13" fmla="*/ 2007117 w 3993624"/>
              <a:gd name="connsiteY13" fmla="*/ 0 h 3617848"/>
              <a:gd name="connsiteX14" fmla="*/ 2558523 w 3993624"/>
              <a:gd name="connsiteY14" fmla="*/ 1102811 h 3617848"/>
              <a:gd name="connsiteX15" fmla="*/ 2007117 w 3993624"/>
              <a:gd name="connsiteY15" fmla="*/ 2205622 h 3617848"/>
              <a:gd name="connsiteX16" fmla="*/ 551406 w 3993624"/>
              <a:gd name="connsiteY16" fmla="*/ 2205622 h 3617848"/>
              <a:gd name="connsiteX17" fmla="*/ 0 w 3993624"/>
              <a:gd name="connsiteY17" fmla="*/ 1102811 h 36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3624" h="3617848">
                <a:moveTo>
                  <a:pt x="1223161" y="2354088"/>
                </a:moveTo>
                <a:lnTo>
                  <a:pt x="2057242" y="2354088"/>
                </a:lnTo>
                <a:lnTo>
                  <a:pt x="2373182" y="2985968"/>
                </a:lnTo>
                <a:lnTo>
                  <a:pt x="2057242" y="3617848"/>
                </a:lnTo>
                <a:lnTo>
                  <a:pt x="1223161" y="3617848"/>
                </a:lnTo>
                <a:lnTo>
                  <a:pt x="907221" y="2985968"/>
                </a:lnTo>
                <a:close/>
                <a:moveTo>
                  <a:pt x="2569631" y="1425984"/>
                </a:moveTo>
                <a:lnTo>
                  <a:pt x="3602417" y="1425984"/>
                </a:lnTo>
                <a:lnTo>
                  <a:pt x="3993624" y="2208398"/>
                </a:lnTo>
                <a:lnTo>
                  <a:pt x="3602417" y="2990812"/>
                </a:lnTo>
                <a:lnTo>
                  <a:pt x="2569631" y="2990812"/>
                </a:lnTo>
                <a:lnTo>
                  <a:pt x="2178424" y="2208398"/>
                </a:lnTo>
                <a:close/>
                <a:moveTo>
                  <a:pt x="551406" y="0"/>
                </a:moveTo>
                <a:lnTo>
                  <a:pt x="2007117" y="0"/>
                </a:lnTo>
                <a:lnTo>
                  <a:pt x="2558523" y="1102811"/>
                </a:lnTo>
                <a:lnTo>
                  <a:pt x="2007117" y="2205622"/>
                </a:lnTo>
                <a:lnTo>
                  <a:pt x="551406" y="2205622"/>
                </a:lnTo>
                <a:lnTo>
                  <a:pt x="0" y="11028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68100-C56F-4515-A4FD-3F301797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871" y="2050552"/>
            <a:ext cx="4998720" cy="1748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056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F421413-161E-4B36-B693-FB38DF14ED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53508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B5D207AE-9C9C-410A-9F31-2402BAD6DD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1592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DE3344FC-C4DE-481F-9C31-667EDD563C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02465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9094D7D-3613-49C1-BB58-A65B41A9738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4005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76CA45F-A66A-4AD8-A004-10DB55A5D7B2}"/>
              </a:ext>
            </a:extLst>
          </p:cNvPr>
          <p:cNvSpPr/>
          <p:nvPr userDrawn="1"/>
        </p:nvSpPr>
        <p:spPr>
          <a:xfrm>
            <a:off x="546669" y="3467555"/>
            <a:ext cx="458268" cy="39505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7A66A3D-2437-4015-9F5F-380C4D23D83C}"/>
              </a:ext>
            </a:extLst>
          </p:cNvPr>
          <p:cNvSpPr/>
          <p:nvPr userDrawn="1"/>
        </p:nvSpPr>
        <p:spPr>
          <a:xfrm>
            <a:off x="11113337" y="2394722"/>
            <a:ext cx="358391" cy="30895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FB14F3B-E7EF-4546-8D74-71FFB45C77C0}"/>
              </a:ext>
            </a:extLst>
          </p:cNvPr>
          <p:cNvSpPr/>
          <p:nvPr userDrawn="1"/>
        </p:nvSpPr>
        <p:spPr>
          <a:xfrm>
            <a:off x="10882649" y="2202202"/>
            <a:ext cx="230688" cy="19886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91F943B-ED0D-49A1-844A-E23BA9A48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68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AC6B9A8-053C-4828-B705-901C6018F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2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BBA6FD52-E179-41F8-AE78-9AF3D65F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9482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49A82AB-D328-4DB0-841B-186884119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948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84E23D5D-9866-48F9-8E08-DD2DBE4C4E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296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E671C9E6-A1A5-4EE5-8642-94AA7635DB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920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DF6BB5C9-B678-435A-830F-4C10EB1A9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5110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861EC87-A9E2-4FC3-B8BC-06C520B8A1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511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C3EDE91-631F-4947-94DC-557685FD23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7923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8FDDBEF4-1329-49DF-B043-D51B34F5EE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1792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BDB3FD3-4F52-4E28-B639-5F73070E47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337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6BB16225-AC51-4525-A1E8-438B8B0B73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3965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Content Placeholder 39">
            <a:extLst>
              <a:ext uri="{FF2B5EF4-FFF2-40B4-BE49-F238E27FC236}">
                <a16:creationId xmlns:a16="http://schemas.microsoft.com/office/drawing/2014/main" id="{6EC38F38-5935-49D5-AA85-4182E82D6F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965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Content Placeholder 39">
            <a:extLst>
              <a:ext uri="{FF2B5EF4-FFF2-40B4-BE49-F238E27FC236}">
                <a16:creationId xmlns:a16="http://schemas.microsoft.com/office/drawing/2014/main" id="{51C9D5ED-A19A-42A1-9200-C77E39E6F5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3965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Content Placeholder 39">
            <a:extLst>
              <a:ext uri="{FF2B5EF4-FFF2-40B4-BE49-F238E27FC236}">
                <a16:creationId xmlns:a16="http://schemas.microsoft.com/office/drawing/2014/main" id="{47A95437-77F3-4E2C-8470-57587793A1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9386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Content Placeholder 39">
            <a:extLst>
              <a:ext uri="{FF2B5EF4-FFF2-40B4-BE49-F238E27FC236}">
                <a16:creationId xmlns:a16="http://schemas.microsoft.com/office/drawing/2014/main" id="{CB1EA2BE-D294-486E-88F0-2AA9518A6E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386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Content Placeholder 39">
            <a:extLst>
              <a:ext uri="{FF2B5EF4-FFF2-40B4-BE49-F238E27FC236}">
                <a16:creationId xmlns:a16="http://schemas.microsoft.com/office/drawing/2014/main" id="{108734A0-880E-44E2-858F-7AA6C6B0A5A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9386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CED4CD-5348-488E-A883-0486DD57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10693400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70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AD702D-965C-40E9-8D23-D82E2CFA9E61}"/>
              </a:ext>
            </a:extLst>
          </p:cNvPr>
          <p:cNvSpPr txBox="1">
            <a:spLocks/>
          </p:cNvSpPr>
          <p:nvPr userDrawn="1"/>
        </p:nvSpPr>
        <p:spPr>
          <a:xfrm>
            <a:off x="660396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BD5F78-1C10-49D6-8616-C9F20406C112}" type="datetime1">
              <a:rPr lang="en-US" sz="1100" smtClean="0">
                <a:solidFill>
                  <a:schemeClr val="accent2"/>
                </a:solidFill>
              </a:rPr>
              <a:pPr/>
              <a:t>6/16/25</a:t>
            </a:fld>
            <a:endParaRPr lang="en-US" sz="1100">
              <a:solidFill>
                <a:schemeClr val="accent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E0959-6855-4447-BAEC-D32B47712F07}"/>
              </a:ext>
            </a:extLst>
          </p:cNvPr>
          <p:cNvSpPr txBox="1">
            <a:spLocks/>
          </p:cNvSpPr>
          <p:nvPr userDrawn="1"/>
        </p:nvSpPr>
        <p:spPr>
          <a:xfrm>
            <a:off x="1445526" y="6378906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>
                <a:solidFill>
                  <a:schemeClr val="accent2"/>
                </a:solidFill>
              </a:rPr>
              <a:t>Annual Review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A05B6A-9124-4DBB-843A-84818A8F79FC}"/>
              </a:ext>
            </a:extLst>
          </p:cNvPr>
          <p:cNvSpPr txBox="1">
            <a:spLocks/>
          </p:cNvSpPr>
          <p:nvPr userDrawn="1"/>
        </p:nvSpPr>
        <p:spPr>
          <a:xfrm>
            <a:off x="8805338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18C1E5-FB55-42F5-BD6D-9CC153FCDBE6}" type="slidenum">
              <a:rPr lang="en-US" sz="1100" smtClean="0">
                <a:solidFill>
                  <a:schemeClr val="accent4"/>
                </a:solidFill>
              </a:rPr>
              <a:pPr algn="r"/>
              <a:t>‹#›</a:t>
            </a:fld>
            <a:endParaRPr lang="en-US" sz="110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81" r:id="rId4"/>
    <p:sldLayoutId id="2147483680" r:id="rId5"/>
    <p:sldLayoutId id="2147483682" r:id="rId6"/>
    <p:sldLayoutId id="2147483677" r:id="rId7"/>
    <p:sldLayoutId id="2147483654" r:id="rId8"/>
    <p:sldLayoutId id="2147483685" r:id="rId9"/>
    <p:sldLayoutId id="2147483684" r:id="rId10"/>
    <p:sldLayoutId id="2147483686" r:id="rId11"/>
    <p:sldLayoutId id="2147483687" r:id="rId12"/>
    <p:sldLayoutId id="214748367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Blue glass building">
            <a:extLst>
              <a:ext uri="{FF2B5EF4-FFF2-40B4-BE49-F238E27FC236}">
                <a16:creationId xmlns:a16="http://schemas.microsoft.com/office/drawing/2014/main" id="{E6A5B61D-69C0-4661-AD66-3D72D9A6E8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80000"/>
          </a:blip>
          <a:srcRect t="7802" b="7802"/>
          <a:stretch/>
        </p:blipFill>
        <p:spPr>
          <a:xfrm>
            <a:off x="0" y="0"/>
            <a:ext cx="12192000" cy="6858000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38AF5374-EA50-4722-BB45-6C182E5A1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837CEB-1A69-4F72-95D4-054D82F0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Consumer</a:t>
            </a:r>
            <a:br>
              <a:rPr lang="en-US" sz="4800"/>
            </a:br>
            <a:r>
              <a:rPr lang="en-US" sz="4800"/>
              <a:t>Discretionary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FAF4E3-C8A2-4861-A67E-040D885F8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BUSFIN 4228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6DF5064-7AAC-4887-9BD5-FB6BC40A6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8798" y="4459105"/>
            <a:ext cx="3866525" cy="1168530"/>
          </a:xfrm>
        </p:spPr>
        <p:txBody>
          <a:bodyPr lIns="91440" tIns="45720" rIns="91440" bIns="45720" anchor="b"/>
          <a:lstStyle/>
          <a:p>
            <a:r>
              <a:rPr lang="en-US"/>
              <a:t>By: Adriana Medley, Connor Michalski, </a:t>
            </a:r>
            <a:r>
              <a:rPr lang="en-US" err="1"/>
              <a:t>Hrushi</a:t>
            </a:r>
            <a:r>
              <a:rPr lang="en-US"/>
              <a:t> </a:t>
            </a:r>
            <a:r>
              <a:rPr lang="en-US" err="1"/>
              <a:t>Muskula</a:t>
            </a:r>
            <a:r>
              <a:rPr lang="en-US"/>
              <a:t>, Emanuel Ortega &amp; Nathan Ost 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35FAA64B-9D7A-4109-97E0-B0BAA29C4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00A0E61B-8139-47E5-862B-C6D87AF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B06F39E4-24A5-44F2-BD9A-7E8C8AF2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62F7433A-0BB9-4B38-A96F-AB1B77772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9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A5C2500-9BD6-EB66-25D0-AEFCA5EFE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42" y="1885322"/>
            <a:ext cx="5312530" cy="3745333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AE76740-1AEA-F5F8-A970-5F5A296A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047" y="1187776"/>
            <a:ext cx="2254321" cy="700115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/>
              <a:t>Returns 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4666C10C-8C3B-7307-3726-3D317D813C83}"/>
              </a:ext>
            </a:extLst>
          </p:cNvPr>
          <p:cNvSpPr txBox="1">
            <a:spLocks/>
          </p:cNvSpPr>
          <p:nvPr/>
        </p:nvSpPr>
        <p:spPr>
          <a:xfrm>
            <a:off x="6640531" y="1187777"/>
            <a:ext cx="4928170" cy="7001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Valuation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1A8103-31A6-C218-3561-6B417AF2C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784" y="1885322"/>
            <a:ext cx="5437664" cy="37582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291021-214F-C857-84C9-A9F2A515FDEE}"/>
              </a:ext>
            </a:extLst>
          </p:cNvPr>
          <p:cNvSpPr txBox="1"/>
          <p:nvPr/>
        </p:nvSpPr>
        <p:spPr>
          <a:xfrm>
            <a:off x="431515" y="5917915"/>
            <a:ext cx="5460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simplywall.st</a:t>
            </a:r>
            <a:r>
              <a:rPr lang="en-US" dirty="0"/>
              <a:t>/markets/us/consumer-discretionary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00B945-F85C-6319-AC74-308C8CAD1949}"/>
              </a:ext>
            </a:extLst>
          </p:cNvPr>
          <p:cNvSpPr txBox="1"/>
          <p:nvPr/>
        </p:nvSpPr>
        <p:spPr>
          <a:xfrm>
            <a:off x="2842680" y="244442"/>
            <a:ext cx="60977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Financial Analysis</a:t>
            </a:r>
          </a:p>
        </p:txBody>
      </p:sp>
    </p:spTree>
    <p:extLst>
      <p:ext uri="{BB962C8B-B14F-4D97-AF65-F5344CB8AC3E}">
        <p14:creationId xmlns:p14="http://schemas.microsoft.com/office/powerpoint/2010/main" val="180713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showing the growth of the market&#10;&#10;AI-generated content may be incorrect.">
            <a:extLst>
              <a:ext uri="{FF2B5EF4-FFF2-40B4-BE49-F238E27FC236}">
                <a16:creationId xmlns:a16="http://schemas.microsoft.com/office/drawing/2014/main" id="{A2F77118-EEAA-35B7-1EDC-2525AC0F8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38200" y="1295414"/>
            <a:ext cx="10515600" cy="5156757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F4041A4-553D-245E-BF8B-CEC54F85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000"/>
            <a:ext cx="10515600" cy="700115"/>
          </a:xfrm>
        </p:spPr>
        <p:txBody>
          <a:bodyPr anchor="ctr">
            <a:normAutofit/>
          </a:bodyPr>
          <a:lstStyle/>
          <a:p>
            <a:r>
              <a:rPr lang="en-US" sz="4400"/>
              <a:t>Performance vs Market  </a:t>
            </a:r>
          </a:p>
        </p:txBody>
      </p:sp>
    </p:spTree>
    <p:extLst>
      <p:ext uri="{BB962C8B-B14F-4D97-AF65-F5344CB8AC3E}">
        <p14:creationId xmlns:p14="http://schemas.microsoft.com/office/powerpoint/2010/main" val="313655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B89E9C66-E38F-4FFF-B1A6-BA4E05DD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54" y="436098"/>
            <a:ext cx="5616833" cy="830997"/>
          </a:xfrm>
        </p:spPr>
        <p:txBody>
          <a:bodyPr/>
          <a:lstStyle/>
          <a:p>
            <a:r>
              <a:rPr lang="en-US"/>
              <a:t>Valuation Analysis</a:t>
            </a:r>
          </a:p>
        </p:txBody>
      </p:sp>
      <p:pic>
        <p:nvPicPr>
          <p:cNvPr id="42" name="Picture Placeholder 3" descr="close up of building">
            <a:extLst>
              <a:ext uri="{FF2B5EF4-FFF2-40B4-BE49-F238E27FC236}">
                <a16:creationId xmlns:a16="http://schemas.microsoft.com/office/drawing/2014/main" id="{5A9FCEFE-ADCB-4861-8CEA-A074136512A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3712" b="13712"/>
          <a:stretch>
            <a:fillRect/>
          </a:stretch>
        </p:blipFill>
        <p:spPr>
          <a:xfrm>
            <a:off x="9393238" y="0"/>
            <a:ext cx="2798762" cy="1354138"/>
          </a:xfrm>
          <a:custGeom>
            <a:avLst/>
            <a:gdLst>
              <a:gd name="connsiteX0" fmla="*/ 316595 w 2798762"/>
              <a:gd name="connsiteY0" fmla="*/ 369378 h 1635849"/>
              <a:gd name="connsiteX1" fmla="*/ 1152465 w 2798762"/>
              <a:gd name="connsiteY1" fmla="*/ 369378 h 1635849"/>
              <a:gd name="connsiteX2" fmla="*/ 1469083 w 2798762"/>
              <a:gd name="connsiteY2" fmla="*/ 1002614 h 1635849"/>
              <a:gd name="connsiteX3" fmla="*/ 1152465 w 2798762"/>
              <a:gd name="connsiteY3" fmla="*/ 1635849 h 1635849"/>
              <a:gd name="connsiteX4" fmla="*/ 316595 w 2798762"/>
              <a:gd name="connsiteY4" fmla="*/ 1635849 h 1635849"/>
              <a:gd name="connsiteX5" fmla="*/ 0 w 2798762"/>
              <a:gd name="connsiteY5" fmla="*/ 1002660 h 1635849"/>
              <a:gd name="connsiteX6" fmla="*/ 0 w 2798762"/>
              <a:gd name="connsiteY6" fmla="*/ 1002568 h 1635849"/>
              <a:gd name="connsiteX7" fmla="*/ 1193125 w 2798762"/>
              <a:gd name="connsiteY7" fmla="*/ 0 h 1635849"/>
              <a:gd name="connsiteX8" fmla="*/ 2798762 w 2798762"/>
              <a:gd name="connsiteY8" fmla="*/ 0 h 1635849"/>
              <a:gd name="connsiteX9" fmla="*/ 2798762 w 2798762"/>
              <a:gd name="connsiteY9" fmla="*/ 786966 h 1635849"/>
              <a:gd name="connsiteX10" fmla="*/ 2719777 w 2798762"/>
              <a:gd name="connsiteY10" fmla="*/ 944936 h 1635849"/>
              <a:gd name="connsiteX11" fmla="*/ 1582346 w 2798762"/>
              <a:gd name="connsiteY11" fmla="*/ 944936 h 1635849"/>
              <a:gd name="connsiteX12" fmla="*/ 1151501 w 2798762"/>
              <a:gd name="connsiteY12" fmla="*/ 83246 h 16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762" h="1635849">
                <a:moveTo>
                  <a:pt x="316595" y="369378"/>
                </a:moveTo>
                <a:lnTo>
                  <a:pt x="1152465" y="369378"/>
                </a:lnTo>
                <a:lnTo>
                  <a:pt x="1469083" y="1002614"/>
                </a:lnTo>
                <a:lnTo>
                  <a:pt x="1152465" y="1635849"/>
                </a:lnTo>
                <a:lnTo>
                  <a:pt x="316595" y="1635849"/>
                </a:lnTo>
                <a:lnTo>
                  <a:pt x="0" y="1002660"/>
                </a:lnTo>
                <a:lnTo>
                  <a:pt x="0" y="1002568"/>
                </a:lnTo>
                <a:close/>
                <a:moveTo>
                  <a:pt x="1193125" y="0"/>
                </a:moveTo>
                <a:lnTo>
                  <a:pt x="2798762" y="0"/>
                </a:lnTo>
                <a:lnTo>
                  <a:pt x="2798762" y="786966"/>
                </a:lnTo>
                <a:lnTo>
                  <a:pt x="2719777" y="944936"/>
                </a:lnTo>
                <a:lnTo>
                  <a:pt x="1582346" y="944936"/>
                </a:lnTo>
                <a:lnTo>
                  <a:pt x="1151501" y="83246"/>
                </a:lnTo>
                <a:close/>
              </a:path>
            </a:pathLst>
          </a:custGeom>
        </p:spPr>
      </p:pic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1B0519D-DA1E-10C0-95CD-1ABF3807EE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495674"/>
              </p:ext>
            </p:extLst>
          </p:nvPr>
        </p:nvGraphicFramePr>
        <p:xfrm>
          <a:off x="1093492" y="1207547"/>
          <a:ext cx="3505200" cy="256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454400" imgH="2565400" progId="Excel.Sheet.12">
                  <p:embed/>
                </p:oleObj>
              </mc:Choice>
              <mc:Fallback>
                <p:oleObj name="Worksheet" r:id="rId3" imgW="3454400" imgH="2565400" progId="Excel.Sheet.12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1B0519D-DA1E-10C0-95CD-1ABF3807EE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3492" y="1207547"/>
                        <a:ext cx="3505200" cy="2565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573E8A5-052C-AC5E-F0AE-B3CA7E1D04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668025"/>
              </p:ext>
            </p:extLst>
          </p:nvPr>
        </p:nvGraphicFramePr>
        <p:xfrm>
          <a:off x="1093492" y="3856501"/>
          <a:ext cx="3505200" cy="256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505200" imgH="2565400" progId="Excel.Sheet.12">
                  <p:embed/>
                </p:oleObj>
              </mc:Choice>
              <mc:Fallback>
                <p:oleObj name="Worksheet" r:id="rId5" imgW="3505200" imgH="2565400" progId="Excel.Sheet.12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573E8A5-052C-AC5E-F0AE-B3CA7E1D04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3492" y="3856501"/>
                        <a:ext cx="3505200" cy="2565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0D78615-AD03-BC34-1878-02E6CDAA6A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615" y="2211139"/>
            <a:ext cx="5632334" cy="312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08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4448-4930-46E0-AD53-50021D9D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08" y="729112"/>
            <a:ext cx="5227638" cy="830997"/>
          </a:xfrm>
        </p:spPr>
        <p:txBody>
          <a:bodyPr/>
          <a:lstStyle/>
          <a:p>
            <a:r>
              <a:rPr lang="en-US"/>
              <a:t>Recommendations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F6824-E409-4436-9F53-FF50E9FB0C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1" y="2042789"/>
            <a:ext cx="4143374" cy="3963727"/>
          </a:xfrm>
        </p:spPr>
        <p:txBody>
          <a:bodyPr/>
          <a:lstStyle/>
          <a:p>
            <a:r>
              <a:rPr lang="en-US" sz="1400"/>
              <a:t>Reasons to be Optimistic: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/>
              <a:t>Sector benefits from AI-driven retail personalization and automation.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/>
              <a:t>Strong wage growth supports higher-end discretionary purchases.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/>
              <a:t>Resilient labor market and improving real income outlook.</a:t>
            </a:r>
          </a:p>
          <a:p>
            <a:r>
              <a:rPr lang="en-US" sz="1400"/>
              <a:t>Risks: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Inflation could continue to eat into margins &amp; consumer spending (CPI last reported @ 3.8%)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</p:txBody>
      </p:sp>
      <p:pic>
        <p:nvPicPr>
          <p:cNvPr id="20" name="Picture Placeholder 8" descr="close up of bridge">
            <a:extLst>
              <a:ext uri="{FF2B5EF4-FFF2-40B4-BE49-F238E27FC236}">
                <a16:creationId xmlns:a16="http://schemas.microsoft.com/office/drawing/2014/main" id="{2EC47CED-7A85-4080-9C7C-3921E48924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082" r="17082"/>
          <a:stretch/>
        </p:blipFill>
        <p:spPr>
          <a:xfrm>
            <a:off x="5888038" y="533400"/>
            <a:ext cx="5541962" cy="5611813"/>
          </a:xfrm>
        </p:spPr>
      </p:pic>
    </p:spTree>
    <p:extLst>
      <p:ext uri="{BB962C8B-B14F-4D97-AF65-F5344CB8AC3E}">
        <p14:creationId xmlns:p14="http://schemas.microsoft.com/office/powerpoint/2010/main" val="715534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706B8C-45D6-E6F1-50CD-00D359CBC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FF4E-634A-CFAC-43AD-E97BC6EF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08" y="729112"/>
            <a:ext cx="5227638" cy="830997"/>
          </a:xfrm>
        </p:spPr>
        <p:txBody>
          <a:bodyPr/>
          <a:lstStyle/>
          <a:p>
            <a:r>
              <a:rPr lang="en-US"/>
              <a:t>Recommendations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D99E5-21D3-66A9-3146-5417C91F4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923" y="1447136"/>
            <a:ext cx="4143374" cy="4928497"/>
          </a:xfrm>
        </p:spPr>
        <p:txBody>
          <a:bodyPr/>
          <a:lstStyle/>
          <a:p>
            <a:endParaRPr lang="en-US" sz="1400"/>
          </a:p>
          <a:p>
            <a:r>
              <a:rPr lang="en-US" sz="1200" b="1"/>
              <a:t>Our Portfolio Weight</a:t>
            </a:r>
            <a:r>
              <a:rPr lang="en-US" sz="1200"/>
              <a:t>: 8.20%</a:t>
            </a:r>
          </a:p>
          <a:p>
            <a:r>
              <a:rPr lang="en-US" sz="1200" b="1"/>
              <a:t>S&amp;P 500 Sector Weight</a:t>
            </a:r>
            <a:r>
              <a:rPr lang="en-US" sz="1200"/>
              <a:t>: 10.65%</a:t>
            </a:r>
          </a:p>
          <a:p>
            <a:r>
              <a:rPr lang="en-US" sz="1200" b="1"/>
              <a:t>Underweight by</a:t>
            </a:r>
            <a:r>
              <a:rPr lang="en-US" sz="1200"/>
              <a:t>: 2.45%</a:t>
            </a:r>
          </a:p>
          <a:p>
            <a:r>
              <a:rPr lang="en-US" sz="1200"/>
              <a:t>We recommend </a:t>
            </a:r>
            <a:r>
              <a:rPr lang="en-US" sz="1200" b="1"/>
              <a:t>increasing our exposure</a:t>
            </a:r>
            <a:r>
              <a:rPr lang="en-US" sz="1200"/>
              <a:t> to the Consumer Discretionary sector to </a:t>
            </a:r>
            <a:r>
              <a:rPr lang="en-US" sz="1200" b="1"/>
              <a:t>at least market weight</a:t>
            </a:r>
            <a:r>
              <a:rPr lang="en-US" sz="1200"/>
              <a:t> or slightly above.</a:t>
            </a:r>
          </a:p>
          <a:p>
            <a:r>
              <a:rPr lang="en-US" sz="1100" b="1"/>
              <a:t>1. </a:t>
            </a:r>
            <a:r>
              <a:rPr lang="en-US" sz="1100" b="1">
                <a:highlight>
                  <a:srgbClr val="FFFF00"/>
                </a:highlight>
              </a:rPr>
              <a:t>Attractive Sub-Sector Opportunities</a:t>
            </a:r>
            <a:endParaRPr lang="en-US" sz="1100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100"/>
              <a:t>High-growth names in </a:t>
            </a:r>
            <a:r>
              <a:rPr lang="en-US" sz="1100" b="1"/>
              <a:t>e-commerce (Amazon, Etsy)</a:t>
            </a:r>
            <a:r>
              <a:rPr lang="en-US" sz="1100"/>
              <a:t> and </a:t>
            </a:r>
            <a:r>
              <a:rPr lang="en-US" sz="1100" b="1"/>
              <a:t>premium retail (Lululemon, Nike)</a:t>
            </a:r>
            <a:r>
              <a:rPr lang="en-US" sz="1100"/>
              <a:t> continue to drive sector performance.</a:t>
            </a:r>
          </a:p>
          <a:p>
            <a:r>
              <a:rPr lang="en-US" sz="1100" b="1"/>
              <a:t>2. </a:t>
            </a:r>
            <a:r>
              <a:rPr lang="en-US" sz="1100" b="1">
                <a:highlight>
                  <a:srgbClr val="FFFF00"/>
                </a:highlight>
              </a:rPr>
              <a:t>Strong Fundamentals</a:t>
            </a:r>
            <a:endParaRPr lang="en-US" sz="1100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100"/>
              <a:t>Sector ROE of </a:t>
            </a:r>
            <a:r>
              <a:rPr lang="en-US" sz="1100" b="1"/>
              <a:t>27.6%</a:t>
            </a:r>
            <a:r>
              <a:rPr lang="en-US" sz="1100"/>
              <a:t> vs. 25.2% for S&amp;P 500.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/>
              <a:t>Valuation premium is justified by </a:t>
            </a:r>
            <a:r>
              <a:rPr lang="en-US" sz="1100" b="1"/>
              <a:t>brand strength</a:t>
            </a:r>
            <a:r>
              <a:rPr lang="en-US" sz="1100"/>
              <a:t>, </a:t>
            </a:r>
            <a:r>
              <a:rPr lang="en-US" sz="1100" b="1"/>
              <a:t>pricing power</a:t>
            </a:r>
            <a:r>
              <a:rPr lang="en-US" sz="1100"/>
              <a:t>, and </a:t>
            </a:r>
            <a:r>
              <a:rPr lang="en-US" sz="1100" b="1"/>
              <a:t>digital strategy adoption</a:t>
            </a:r>
            <a:r>
              <a:rPr lang="en-US" sz="1100"/>
              <a:t>.</a:t>
            </a:r>
          </a:p>
          <a:p>
            <a:r>
              <a:rPr lang="en-US" sz="1100" b="1"/>
              <a:t>3. </a:t>
            </a:r>
            <a:r>
              <a:rPr lang="en-US" sz="1100" b="1">
                <a:highlight>
                  <a:srgbClr val="FFFF00"/>
                </a:highlight>
              </a:rPr>
              <a:t>Improving Macro Tailwinds</a:t>
            </a:r>
            <a:endParaRPr lang="en-US" sz="1100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/>
              <a:t>Real wage growth</a:t>
            </a:r>
            <a:r>
              <a:rPr lang="en-US" sz="1100"/>
              <a:t> supports discretionary spending.</a:t>
            </a:r>
          </a:p>
          <a:p>
            <a:r>
              <a:rPr lang="en-US" sz="1100" b="1"/>
              <a:t>4. </a:t>
            </a:r>
            <a:r>
              <a:rPr lang="en-US" sz="1100" b="1">
                <a:highlight>
                  <a:srgbClr val="FFFF00"/>
                </a:highlight>
              </a:rPr>
              <a:t>Underweight Creates Opportunity</a:t>
            </a:r>
            <a:endParaRPr lang="en-US" sz="1100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100"/>
              <a:t>Being underweight has limited upside capture in recent rallies.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/>
              <a:t>Increasing weight better aligns with market trends and expected consumer resilience.</a:t>
            </a:r>
          </a:p>
          <a:p>
            <a:endParaRPr lang="en-US" sz="1200"/>
          </a:p>
        </p:txBody>
      </p:sp>
      <p:pic>
        <p:nvPicPr>
          <p:cNvPr id="20" name="Picture Placeholder 8" descr="close up of bridge">
            <a:extLst>
              <a:ext uri="{FF2B5EF4-FFF2-40B4-BE49-F238E27FC236}">
                <a16:creationId xmlns:a16="http://schemas.microsoft.com/office/drawing/2014/main" id="{1DABA11B-1D21-6FF6-4E0C-14AC3BAE0B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082" r="17082"/>
          <a:stretch/>
        </p:blipFill>
        <p:spPr>
          <a:xfrm>
            <a:off x="5888038" y="533400"/>
            <a:ext cx="5541962" cy="5611813"/>
          </a:xfrm>
        </p:spPr>
      </p:pic>
    </p:spTree>
    <p:extLst>
      <p:ext uri="{BB962C8B-B14F-4D97-AF65-F5344CB8AC3E}">
        <p14:creationId xmlns:p14="http://schemas.microsoft.com/office/powerpoint/2010/main" val="148323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EF304F5-32C5-4869-B185-859B5678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1C28F5-3CA3-4B78-B5C9-550C00BB3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Overview</a:t>
            </a:r>
          </a:p>
          <a:p>
            <a:r>
              <a:rPr lang="en-US"/>
              <a:t>Business Analysis</a:t>
            </a:r>
          </a:p>
          <a:p>
            <a:r>
              <a:rPr lang="en-US"/>
              <a:t>Economic Analysis</a:t>
            </a:r>
          </a:p>
          <a:p>
            <a:r>
              <a:rPr lang="en-US"/>
              <a:t>Financial Analysis</a:t>
            </a:r>
          </a:p>
          <a:p>
            <a:r>
              <a:rPr lang="en-US"/>
              <a:t>Valuation Analysis</a:t>
            </a:r>
          </a:p>
          <a:p>
            <a:r>
              <a:rPr lang="en-US"/>
              <a:t>Recommendations</a:t>
            </a:r>
          </a:p>
        </p:txBody>
      </p:sp>
      <p:pic>
        <p:nvPicPr>
          <p:cNvPr id="11" name="Picture Placeholder 10" descr="close up of building">
            <a:extLst>
              <a:ext uri="{FF2B5EF4-FFF2-40B4-BE49-F238E27FC236}">
                <a16:creationId xmlns:a16="http://schemas.microsoft.com/office/drawing/2014/main" id="{1CE2008D-DBCE-465F-90DA-B28A4E5251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351" r="153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190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EF53E3-F88C-4203-A489-8C9D5751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06" y="369784"/>
            <a:ext cx="7037859" cy="830997"/>
          </a:xfrm>
        </p:spPr>
        <p:txBody>
          <a:bodyPr lIns="91440" tIns="45720" rIns="91440" bIns="45720" anchor="t"/>
          <a:lstStyle/>
          <a:p>
            <a:r>
              <a:rPr lang="en-US"/>
              <a:t>Sector Overview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03AADD-A4FE-4CE8-944C-3F9C9777F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0065" y="1203790"/>
            <a:ext cx="5885935" cy="507965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/>
              <a:t>Consumer Discretionary: </a:t>
            </a:r>
            <a:r>
              <a:rPr lang="en-US"/>
              <a:t>Businesses that sell non-essential goods &amp; services. (Luxury or “Want” items)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/>
              <a:t>Size of Sector: </a:t>
            </a:r>
            <a:r>
              <a:rPr lang="en-US"/>
              <a:t>10.47% against S&amp;P 500 </a:t>
            </a:r>
            <a:endParaRPr lang="en-US">
              <a:ea typeface="Calibri Light"/>
              <a:cs typeface="Calibri Ligh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b="1"/>
              <a:t>Industries:</a:t>
            </a:r>
            <a:endParaRPr lang="en-US" b="1">
              <a:ea typeface="Calibri Light"/>
              <a:cs typeface="Calibri Ligh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Household goods</a:t>
            </a:r>
            <a:endParaRPr lang="en-US">
              <a:ea typeface="Calibri Light"/>
              <a:cs typeface="Calibri Ligh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Automotive</a:t>
            </a:r>
            <a:endParaRPr lang="en-US">
              <a:ea typeface="Calibri Light"/>
              <a:cs typeface="Calibri Ligh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Travel &amp; Leisure</a:t>
            </a:r>
            <a:endParaRPr lang="en-US">
              <a:ea typeface="Calibri Light"/>
              <a:cs typeface="Calibri Ligh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Luxury &amp; Apparel</a:t>
            </a:r>
            <a:endParaRPr lang="en-US">
              <a:ea typeface="Calibri Light"/>
              <a:cs typeface="Calibri Ligh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Etc. </a:t>
            </a:r>
            <a:endParaRPr lang="en-US" b="1"/>
          </a:p>
          <a:p>
            <a:pPr>
              <a:buFont typeface="Courier New" panose="02070309020205020404" pitchFamily="49" charset="0"/>
              <a:buChar char="o"/>
            </a:pPr>
            <a:r>
              <a:rPr lang="en-US" b="1"/>
              <a:t>Largest Companies:</a:t>
            </a:r>
            <a:endParaRPr lang="en-US" b="1">
              <a:ea typeface="Calibri Light"/>
              <a:cs typeface="Calibri Ligh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/>
              <a:t>Amazon (23.06%)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/>
              <a:t>Tesla (17.22%)</a:t>
            </a:r>
            <a:endParaRPr lang="en-US" b="1">
              <a:ea typeface="Calibri Light"/>
              <a:cs typeface="Calibri Ligh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/>
              <a:t>Home Depot (6.57%)</a:t>
            </a:r>
            <a:endParaRPr lang="en-US" b="1">
              <a:ea typeface="Calibri Light"/>
              <a:cs typeface="Calibri Ligh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/>
              <a:t>Booking Holdings (4.69%)</a:t>
            </a:r>
            <a:endParaRPr lang="en-US" b="1">
              <a:ea typeface="Calibri Light"/>
              <a:cs typeface="Calibri Ligh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/>
              <a:t>McDonald's (4.11%)</a:t>
            </a:r>
            <a:endParaRPr lang="en-US" b="1">
              <a:ea typeface="Calibri Light"/>
              <a:cs typeface="Calibri Ligh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/>
          </a:p>
          <a:p>
            <a:pPr lvl="1">
              <a:buFont typeface="Courier New" panose="02070309020205020404" pitchFamily="49" charset="0"/>
              <a:buChar char="o"/>
            </a:pPr>
            <a:endParaRPr lang="en-US"/>
          </a:p>
          <a:p>
            <a:pPr lvl="1">
              <a:buFont typeface="Courier New" panose="02070309020205020404" pitchFamily="49" charset="0"/>
              <a:buChar char="o"/>
            </a:pPr>
            <a:endParaRPr lang="en-US"/>
          </a:p>
        </p:txBody>
      </p:sp>
      <p:pic>
        <p:nvPicPr>
          <p:cNvPr id="4" name="Picture Placeholder 3" descr="close up of building">
            <a:extLst>
              <a:ext uri="{FF2B5EF4-FFF2-40B4-BE49-F238E27FC236}">
                <a16:creationId xmlns:a16="http://schemas.microsoft.com/office/drawing/2014/main" id="{5EAB7860-C105-46A8-8B51-C886DCFAB5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544" r="22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677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Escalators">
            <a:extLst>
              <a:ext uri="{FF2B5EF4-FFF2-40B4-BE49-F238E27FC236}">
                <a16:creationId xmlns:a16="http://schemas.microsoft.com/office/drawing/2014/main" id="{067ABCFB-135D-465A-8D06-3042F9E75B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60000"/>
          </a:blip>
          <a:srcRect t="6729" r="33992" b="40721"/>
          <a:stretch/>
        </p:blipFill>
        <p:spPr>
          <a:xfrm>
            <a:off x="0" y="1634"/>
            <a:ext cx="12192001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310966-9752-4035-9DD5-FFBC93FC0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616" y="563266"/>
            <a:ext cx="9662983" cy="1695637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D9E7E43-0082-4819-947F-94AD5664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962" y="1182763"/>
            <a:ext cx="4675873" cy="674356"/>
          </a:xfrm>
        </p:spPr>
        <p:txBody>
          <a:bodyPr lIns="91440" tIns="45720" rIns="91440" bIns="45720" anchor="t"/>
          <a:lstStyle/>
          <a:p>
            <a:pPr algn="ctr" rtl="0" eaLnBrk="1" latinLnBrk="0" hangingPunct="1"/>
            <a:endParaRPr lang="en-US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64F07-1F8D-4F69-87E4-03E837E97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8168" y="1181123"/>
            <a:ext cx="459924" cy="4599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80569-27BD-C446-8975-AA1B8E720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9047" y="5790965"/>
            <a:ext cx="3924934" cy="490538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 descr="A screenshot of a graph&#10;&#10;AI-generated content may be incorrect.">
            <a:extLst>
              <a:ext uri="{FF2B5EF4-FFF2-40B4-BE49-F238E27FC236}">
                <a16:creationId xmlns:a16="http://schemas.microsoft.com/office/drawing/2014/main" id="{75135E35-BFBA-06C1-0316-3C2D2D29E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17" y="563266"/>
            <a:ext cx="6755547" cy="2523929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AD6B9BA-046E-CD62-77EC-4839E2A38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159" y="3338020"/>
            <a:ext cx="6371345" cy="304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5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EEDAF89-0ECD-416A-93E5-A300FF0B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/>
              <a:t>Year to Date Performance</a:t>
            </a:r>
          </a:p>
        </p:txBody>
      </p:sp>
      <p:pic>
        <p:nvPicPr>
          <p:cNvPr id="4" name="Picture 3" descr="A graph with lines and numbers&#10;&#10;AI-generated content may be incorrect.">
            <a:extLst>
              <a:ext uri="{FF2B5EF4-FFF2-40B4-BE49-F238E27FC236}">
                <a16:creationId xmlns:a16="http://schemas.microsoft.com/office/drawing/2014/main" id="{D2093BEF-B63D-6E75-D980-EEE54D48D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70" y="1646969"/>
            <a:ext cx="9440859" cy="36656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C141B6-950C-F230-4388-932A4FD57491}"/>
              </a:ext>
            </a:extLst>
          </p:cNvPr>
          <p:cNvSpPr txBox="1"/>
          <p:nvPr/>
        </p:nvSpPr>
        <p:spPr>
          <a:xfrm>
            <a:off x="1074963" y="5320393"/>
            <a:ext cx="1001485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 Light"/>
                <a:cs typeface="Calibri Light"/>
              </a:rPr>
              <a:t>XLY is down by around 4.60%</a:t>
            </a:r>
          </a:p>
          <a:p>
            <a:r>
              <a:rPr lang="en-US">
                <a:ea typeface="Calibri Light"/>
                <a:cs typeface="Calibri Light"/>
              </a:rPr>
              <a:t>Underperforming the market by 7.18%</a:t>
            </a:r>
          </a:p>
          <a:p>
            <a:endParaRPr lang="en-US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EEDAF89-0ECD-416A-93E5-A300FF0B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/>
              <a:t>Quarter to Date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25CAE-76B6-B2A8-C11E-C82ABBFF5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85" y="1463880"/>
            <a:ext cx="9938283" cy="3935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FC9ED0-D447-494B-EDB6-7A3332067109}"/>
              </a:ext>
            </a:extLst>
          </p:cNvPr>
          <p:cNvSpPr txBox="1"/>
          <p:nvPr/>
        </p:nvSpPr>
        <p:spPr>
          <a:xfrm>
            <a:off x="1206500" y="5499100"/>
            <a:ext cx="98043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 Light"/>
                <a:cs typeface="Calibri Light"/>
              </a:rPr>
              <a:t>XLY is up by around 8.63%</a:t>
            </a:r>
          </a:p>
          <a:p>
            <a:r>
              <a:rPr lang="en-US">
                <a:ea typeface="Calibri Light"/>
                <a:cs typeface="Calibri Light"/>
              </a:rPr>
              <a:t>Overperforming the market by 2.32%</a:t>
            </a:r>
          </a:p>
        </p:txBody>
      </p:sp>
    </p:spTree>
    <p:extLst>
      <p:ext uri="{BB962C8B-B14F-4D97-AF65-F5344CB8AC3E}">
        <p14:creationId xmlns:p14="http://schemas.microsoft.com/office/powerpoint/2010/main" val="375964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86A9EC-640F-47FB-AA92-2851B3012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/>
              <a:t>Business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EB1807-8FF3-7292-410F-173BCA29CB4D}"/>
              </a:ext>
            </a:extLst>
          </p:cNvPr>
          <p:cNvSpPr txBox="1"/>
          <p:nvPr/>
        </p:nvSpPr>
        <p:spPr>
          <a:xfrm>
            <a:off x="609973" y="1583924"/>
            <a:ext cx="5082825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 Light"/>
                <a:cs typeface="Calibri Light"/>
              </a:rPr>
              <a:t>Consumer Discretionary is a </a:t>
            </a:r>
            <a:r>
              <a:rPr lang="en-US" b="1">
                <a:ea typeface="Calibri Light"/>
                <a:cs typeface="Calibri Light"/>
              </a:rPr>
              <a:t>highly cyclical</a:t>
            </a:r>
            <a:r>
              <a:rPr lang="en-US">
                <a:ea typeface="Calibri Light"/>
                <a:cs typeface="Calibri Light"/>
              </a:rPr>
              <a:t> sector that is strongly correlated with strength of economy: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>
                <a:ea typeface="Calibri Light"/>
                <a:cs typeface="Calibri Light"/>
              </a:rPr>
              <a:t>Economic Conditions:</a:t>
            </a:r>
          </a:p>
          <a:p>
            <a:pPr marL="1200150" lvl="2" indent="-285750">
              <a:buFont typeface="Wingdings"/>
              <a:buChar char="§"/>
            </a:pPr>
            <a:r>
              <a:rPr lang="en-US">
                <a:ea typeface="Calibri Light"/>
                <a:cs typeface="Calibri Light"/>
              </a:rPr>
              <a:t>US Economy (GDP rate, level of consumer confidence, unemployment rate)</a:t>
            </a:r>
          </a:p>
          <a:p>
            <a:pPr marL="1200150" lvl="2" indent="-285750">
              <a:buFont typeface="Wingdings"/>
              <a:buChar char="§"/>
            </a:pPr>
            <a:r>
              <a:rPr lang="en-US">
                <a:ea typeface="Calibri Light"/>
                <a:cs typeface="Calibri Light"/>
              </a:rPr>
              <a:t>Global Economies (Market growth, trade policies/tariffs, exchange rates)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>
                <a:ea typeface="Calibri Light"/>
                <a:cs typeface="Calibri Light"/>
              </a:rPr>
              <a:t>External Factors: E-commerce growth, AI advancements, corporate sustainability initiatives</a:t>
            </a:r>
          </a:p>
          <a:p>
            <a:pPr marL="742950" lvl="1" indent="-285750">
              <a:buFont typeface="Courier New,monospace"/>
              <a:buChar char="o"/>
            </a:pPr>
            <a:endParaRPr lang="en-US">
              <a:ea typeface="Calibri Light"/>
              <a:cs typeface="Calibri Light"/>
            </a:endParaRPr>
          </a:p>
          <a:p>
            <a:pPr lvl="1"/>
            <a:endParaRPr lang="en-US" b="1">
              <a:ea typeface="Calibri Light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A7202-BA0A-ED63-1649-3CC738535A07}"/>
              </a:ext>
            </a:extLst>
          </p:cNvPr>
          <p:cNvSpPr txBox="1"/>
          <p:nvPr/>
        </p:nvSpPr>
        <p:spPr>
          <a:xfrm>
            <a:off x="5877339" y="1583634"/>
            <a:ext cx="547314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 Light"/>
                <a:cs typeface="Calibri Light"/>
              </a:rPr>
              <a:t>Current phases of the Life Cycle: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b="1">
                <a:ea typeface="Calibri Light"/>
                <a:cs typeface="Calibri Light"/>
              </a:rPr>
              <a:t>Mature</a:t>
            </a:r>
            <a:r>
              <a:rPr lang="en-US">
                <a:ea typeface="Calibri Light"/>
                <a:cs typeface="Calibri Light"/>
              </a:rPr>
              <a:t> = Traditional retail and automotive (Slower growth due to market saturation, price competition and shifting consumer behavior)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b="1">
                <a:ea typeface="Calibri Light"/>
                <a:cs typeface="Calibri Light"/>
              </a:rPr>
              <a:t>Growth</a:t>
            </a:r>
            <a:r>
              <a:rPr lang="en-US">
                <a:ea typeface="Calibri Light"/>
                <a:cs typeface="Calibri Light"/>
              </a:rPr>
              <a:t> = E-commerce, electric vehicles, streaming services (Expanding due to innovation, changing consumer preferences and strong demand for digital tools)</a:t>
            </a:r>
          </a:p>
          <a:p>
            <a:pPr>
              <a:buFont typeface="Courier New,monospace"/>
              <a:buChar char="o"/>
            </a:pPr>
            <a:endParaRPr lang="en-US">
              <a:ea typeface="Calibri Light"/>
              <a:cs typeface="Calibri Light"/>
            </a:endParaRPr>
          </a:p>
          <a:p>
            <a:pPr marL="742950" lvl="1" indent="-285750">
              <a:buFont typeface="Courier New,monospace"/>
              <a:buChar char="o"/>
            </a:pPr>
            <a:endParaRPr lang="en-US">
              <a:ea typeface="Calibri Light"/>
              <a:cs typeface="Calibri Light"/>
            </a:endParaRPr>
          </a:p>
          <a:p>
            <a:pPr lvl="1"/>
            <a:endParaRPr lang="en-US">
              <a:ea typeface="Calibri Light"/>
              <a:cs typeface="Calibri Light"/>
            </a:endParaRPr>
          </a:p>
          <a:p>
            <a:pPr algn="l"/>
            <a:endParaRPr lang="en-US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CED55-FF11-39C3-8026-88E48BA94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B83B4B-0646-1ED8-373C-67A4CF7F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/>
              <a:t>Business Analysis Cont'd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DE781E-F323-CDD1-64FB-32CF22F9B074}"/>
              </a:ext>
            </a:extLst>
          </p:cNvPr>
          <p:cNvSpPr txBox="1"/>
          <p:nvPr/>
        </p:nvSpPr>
        <p:spPr>
          <a:xfrm>
            <a:off x="816824" y="1499632"/>
            <a:ext cx="10557388" cy="48628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ea typeface="Calibri Light"/>
                <a:cs typeface="Calibri Light"/>
              </a:rPr>
              <a:t>Porter's Five Forces Model (Analysis of the Competitive Environment)</a:t>
            </a:r>
          </a:p>
          <a:p>
            <a:pPr algn="ctr"/>
            <a:endParaRPr lang="en-US" sz="2000" b="1">
              <a:ea typeface="Calibri Light"/>
              <a:cs typeface="Calibri Light"/>
            </a:endParaRPr>
          </a:p>
          <a:p>
            <a:pPr marL="342900" indent="-342900">
              <a:buAutoNum type="arabicParenR"/>
            </a:pPr>
            <a:r>
              <a:rPr lang="en-US" b="1">
                <a:ea typeface="Calibri Light"/>
                <a:cs typeface="Calibri Light"/>
              </a:rPr>
              <a:t>Competitive Rivalry (</a:t>
            </a:r>
            <a:r>
              <a:rPr lang="en-US" b="1">
                <a:solidFill>
                  <a:srgbClr val="FF0000"/>
                </a:solidFill>
                <a:ea typeface="Calibri Light"/>
                <a:cs typeface="Calibri Light"/>
              </a:rPr>
              <a:t>High</a:t>
            </a:r>
            <a:r>
              <a:rPr lang="en-US" b="1">
                <a:ea typeface="Calibri Light"/>
                <a:cs typeface="Calibri Light"/>
              </a:rPr>
              <a:t>)</a:t>
            </a:r>
            <a:endParaRPr lang="en-US"/>
          </a:p>
          <a:p>
            <a:pPr marL="800100" lvl="1" indent="-342900">
              <a:buFont typeface="Courier New,monospace"/>
              <a:buChar char="o"/>
            </a:pPr>
            <a:r>
              <a:rPr lang="en-US">
                <a:ea typeface="Calibri Light"/>
                <a:cs typeface="Calibri Light"/>
              </a:rPr>
              <a:t>Current intense competition with price wars in markets such as retail, auto, streaming</a:t>
            </a:r>
          </a:p>
          <a:p>
            <a:pPr marL="800100" lvl="1" indent="-342900">
              <a:buFont typeface="Courier New,monospace"/>
              <a:buChar char="o"/>
            </a:pPr>
            <a:r>
              <a:rPr lang="en-US">
                <a:ea typeface="Calibri Light"/>
                <a:cs typeface="Calibri Light"/>
              </a:rPr>
              <a:t>This requires differentiation through branding, customer experience, and technology</a:t>
            </a:r>
          </a:p>
          <a:p>
            <a:pPr marL="342900" indent="-342900">
              <a:buAutoNum type="arabicParenR"/>
            </a:pPr>
            <a:r>
              <a:rPr lang="en-US" b="1">
                <a:ea typeface="Calibri Light"/>
                <a:cs typeface="Calibri Light"/>
              </a:rPr>
              <a:t>Threat of New Entrants (</a:t>
            </a:r>
            <a:r>
              <a:rPr lang="en-US" b="1">
                <a:solidFill>
                  <a:srgbClr val="FFC000"/>
                </a:solidFill>
                <a:ea typeface="Calibri Light"/>
                <a:cs typeface="Calibri Light"/>
              </a:rPr>
              <a:t>Moderate</a:t>
            </a:r>
            <a:r>
              <a:rPr lang="en-US" b="1">
                <a:ea typeface="Calibri Light"/>
                <a:cs typeface="Calibri Light"/>
              </a:rPr>
              <a:t>)</a:t>
            </a:r>
          </a:p>
          <a:p>
            <a:pPr marL="800100" lvl="1" indent="-342900">
              <a:buFont typeface="Courier New,monospace"/>
              <a:buChar char="o"/>
            </a:pPr>
            <a:r>
              <a:rPr lang="en-US">
                <a:ea typeface="Calibri Light"/>
                <a:cs typeface="Calibri Light"/>
              </a:rPr>
              <a:t>Currently still high capital requirements in automotive + EV markets</a:t>
            </a:r>
          </a:p>
          <a:p>
            <a:pPr marL="800100" lvl="1" indent="-342900">
              <a:buFont typeface="Courier New,monospace"/>
              <a:buChar char="o"/>
            </a:pPr>
            <a:r>
              <a:rPr lang="en-US">
                <a:ea typeface="Calibri Light"/>
                <a:cs typeface="Calibri Light"/>
              </a:rPr>
              <a:t>E-commerce has significantly lowered entry barriers, especially for niche brands</a:t>
            </a:r>
          </a:p>
          <a:p>
            <a:pPr marL="342900" indent="-342900">
              <a:buAutoNum type="arabicParenR"/>
            </a:pPr>
            <a:r>
              <a:rPr lang="en-US" b="1">
                <a:ea typeface="Calibri Light"/>
                <a:cs typeface="Calibri Light"/>
              </a:rPr>
              <a:t>Threat of Substitutes (</a:t>
            </a:r>
            <a:r>
              <a:rPr lang="en-US" b="1">
                <a:solidFill>
                  <a:srgbClr val="FF0000"/>
                </a:solidFill>
                <a:ea typeface="Calibri Light"/>
                <a:cs typeface="Calibri Light"/>
              </a:rPr>
              <a:t>High</a:t>
            </a:r>
            <a:r>
              <a:rPr lang="en-US" b="1">
                <a:ea typeface="Calibri Light"/>
                <a:cs typeface="Calibri Light"/>
              </a:rPr>
              <a:t>)</a:t>
            </a:r>
          </a:p>
          <a:p>
            <a:pPr marL="800100" lvl="1" indent="-342900">
              <a:buFont typeface="Courier New,monospace"/>
              <a:buChar char="o"/>
            </a:pPr>
            <a:r>
              <a:rPr lang="en-US">
                <a:ea typeface="Calibri Light"/>
                <a:cs typeface="Calibri Light"/>
              </a:rPr>
              <a:t>Many alternatives are readily available (public transport vs cars, free content vs streaming)</a:t>
            </a:r>
          </a:p>
          <a:p>
            <a:pPr marL="800100" lvl="1" indent="-342900">
              <a:buFont typeface="Courier New,monospace"/>
              <a:buChar char="o"/>
            </a:pPr>
            <a:r>
              <a:rPr lang="en-US">
                <a:ea typeface="Calibri Light"/>
                <a:cs typeface="Calibri Light"/>
              </a:rPr>
              <a:t>Consumer preferences are constantly shifting due to experiences, sustainability, product tech</a:t>
            </a:r>
          </a:p>
          <a:p>
            <a:pPr marL="342900" indent="-342900">
              <a:buAutoNum type="arabicParenR"/>
            </a:pPr>
            <a:r>
              <a:rPr lang="en-US" b="1">
                <a:ea typeface="Calibri Light"/>
                <a:cs typeface="Calibri Light"/>
              </a:rPr>
              <a:t>Bargaining Power of Suppliers (</a:t>
            </a:r>
            <a:r>
              <a:rPr lang="en-US" b="1">
                <a:solidFill>
                  <a:srgbClr val="00B050"/>
                </a:solidFill>
                <a:ea typeface="Calibri Light"/>
                <a:cs typeface="Calibri Light"/>
              </a:rPr>
              <a:t>Low</a:t>
            </a:r>
            <a:r>
              <a:rPr lang="en-US" b="1">
                <a:ea typeface="Calibri Light"/>
                <a:cs typeface="Calibri Light"/>
              </a:rPr>
              <a:t>)</a:t>
            </a:r>
          </a:p>
          <a:p>
            <a:pPr marL="800100" lvl="1" indent="-342900">
              <a:buFont typeface="Courier New,monospace"/>
              <a:buChar char="o"/>
            </a:pPr>
            <a:r>
              <a:rPr lang="en-US">
                <a:ea typeface="Calibri Light"/>
                <a:cs typeface="Calibri Light"/>
              </a:rPr>
              <a:t>Most retailers and e-commerce stores dictate supplier's terms</a:t>
            </a:r>
          </a:p>
          <a:p>
            <a:pPr marL="800100" lvl="1" indent="-342900">
              <a:buFont typeface="Courier New,monospace"/>
              <a:buChar char="o"/>
            </a:pPr>
            <a:r>
              <a:rPr lang="en-US">
                <a:ea typeface="Calibri Light"/>
                <a:cs typeface="Calibri Light"/>
              </a:rPr>
              <a:t>Only the automotive markets are struggling with supplier power due to supply chain issues </a:t>
            </a:r>
          </a:p>
          <a:p>
            <a:pPr marL="342900" indent="-342900">
              <a:buAutoNum type="arabicParenR"/>
            </a:pPr>
            <a:r>
              <a:rPr lang="en-US" b="1">
                <a:ea typeface="Calibri Light"/>
                <a:cs typeface="Calibri Light"/>
              </a:rPr>
              <a:t>Bargaining Power of Buyers (</a:t>
            </a:r>
            <a:r>
              <a:rPr lang="en-US" b="1">
                <a:solidFill>
                  <a:srgbClr val="FF0000"/>
                </a:solidFill>
                <a:ea typeface="Calibri Light"/>
                <a:cs typeface="Calibri Light"/>
              </a:rPr>
              <a:t>High</a:t>
            </a:r>
            <a:r>
              <a:rPr lang="en-US" b="1">
                <a:ea typeface="Calibri Light"/>
                <a:cs typeface="Calibri Light"/>
              </a:rPr>
              <a:t>)</a:t>
            </a:r>
          </a:p>
          <a:p>
            <a:pPr marL="800100" lvl="1" indent="-342900">
              <a:buFont typeface="Courier New,monospace"/>
              <a:buChar char="o"/>
            </a:pPr>
            <a:r>
              <a:rPr lang="en-US">
                <a:ea typeface="Calibri Light"/>
                <a:cs typeface="Calibri Light"/>
              </a:rPr>
              <a:t>Consumers are able to easily compare prices and reviews of products</a:t>
            </a:r>
          </a:p>
          <a:p>
            <a:pPr marL="800100" lvl="1" indent="-342900">
              <a:buFont typeface="Courier New,monospace"/>
              <a:buChar char="o"/>
            </a:pPr>
            <a:r>
              <a:rPr lang="en-US">
                <a:ea typeface="Calibri Light"/>
                <a:cs typeface="Calibri Light"/>
              </a:rPr>
              <a:t>Switching brands is very easy in retail and streaming</a:t>
            </a:r>
          </a:p>
        </p:txBody>
      </p:sp>
    </p:spTree>
    <p:extLst>
      <p:ext uri="{BB962C8B-B14F-4D97-AF65-F5344CB8AC3E}">
        <p14:creationId xmlns:p14="http://schemas.microsoft.com/office/powerpoint/2010/main" val="360887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D1762-6149-EBDE-BA34-582DAC80A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B7A6-EC8D-2534-D1E8-FBDD869E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5080000" cy="830997"/>
          </a:xfrm>
        </p:spPr>
        <p:txBody>
          <a:bodyPr/>
          <a:lstStyle/>
          <a:p>
            <a:r>
              <a:rPr lang="en-US" dirty="0"/>
              <a:t>Economic Analysis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47881F-6EE4-7F03-BD2B-DAA0A459C3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1785912"/>
            <a:ext cx="7435636" cy="4492905"/>
          </a:xfrm>
        </p:spPr>
        <p:txBody>
          <a:bodyPr/>
          <a:lstStyle/>
          <a:p>
            <a:r>
              <a:rPr lang="en-US" b="1" dirty="0"/>
              <a:t>Highly Cyclical Sector</a:t>
            </a:r>
            <a:r>
              <a:rPr lang="en-US" dirty="0"/>
              <a:t>: Consumer Discretionary stocks tend to perform well in economic expansions and underperform during recessions, making them strongly tied to macroeconomic conditions.</a:t>
            </a:r>
          </a:p>
          <a:p>
            <a:r>
              <a:rPr lang="en-US" b="1" dirty="0"/>
              <a:t>Economic Sensitivity</a:t>
            </a:r>
            <a:r>
              <a:rPr lang="en-US" dirty="0"/>
              <a:t>: These companies depend heavily on </a:t>
            </a:r>
            <a:r>
              <a:rPr lang="en-US" b="1" u="sng" dirty="0"/>
              <a:t>consumer confidence</a:t>
            </a:r>
            <a:r>
              <a:rPr lang="en-US" b="1" dirty="0"/>
              <a:t>, </a:t>
            </a:r>
            <a:r>
              <a:rPr lang="en-US" b="1" u="sng" dirty="0"/>
              <a:t>disposable income</a:t>
            </a:r>
            <a:r>
              <a:rPr lang="en-US" b="1" dirty="0"/>
              <a:t>, and </a:t>
            </a:r>
            <a:r>
              <a:rPr lang="en-US" b="1" u="sng" dirty="0"/>
              <a:t>employment levels</a:t>
            </a:r>
            <a:r>
              <a:rPr lang="en-US" dirty="0"/>
              <a:t>, which are all cyclical indicators.</a:t>
            </a:r>
          </a:p>
          <a:p>
            <a:r>
              <a:rPr lang="en-US" b="1" dirty="0"/>
              <a:t>Interest Rate Sensitivity</a:t>
            </a:r>
            <a:r>
              <a:rPr lang="en-US" dirty="0"/>
              <a:t>: Changes in interest rates directly affect consumer borrowing, which impacts demand in the sector. Regression analysis can quantify this impact over time.</a:t>
            </a:r>
          </a:p>
          <a:p>
            <a:endParaRPr lang="en-US" dirty="0"/>
          </a:p>
        </p:txBody>
      </p:sp>
      <p:pic>
        <p:nvPicPr>
          <p:cNvPr id="6" name="Picture Placeholder 5" descr="A stock chart with blue graphs">
            <a:extLst>
              <a:ext uri="{FF2B5EF4-FFF2-40B4-BE49-F238E27FC236}">
                <a16:creationId xmlns:a16="http://schemas.microsoft.com/office/drawing/2014/main" id="{E3491FDF-7A00-3692-30B4-1FF6C2F3C15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0850" b="108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2910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metric Presentation">
      <a:dk1>
        <a:sysClr val="windowText" lastClr="000000"/>
      </a:dk1>
      <a:lt1>
        <a:sysClr val="window" lastClr="FFFFFF"/>
      </a:lt1>
      <a:dk2>
        <a:srgbClr val="44546A"/>
      </a:dk2>
      <a:lt2>
        <a:srgbClr val="ACCBF9"/>
      </a:lt2>
      <a:accent1>
        <a:srgbClr val="5C83C4"/>
      </a:accent1>
      <a:accent2>
        <a:srgbClr val="2C599D"/>
      </a:accent2>
      <a:accent3>
        <a:srgbClr val="1A3B70"/>
      </a:accent3>
      <a:accent4>
        <a:srgbClr val="FA6F1A"/>
      </a:accent4>
      <a:accent5>
        <a:srgbClr val="11224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LW_v2" id="{C590A786-F65F-42F6-9E48-12C78E3C86B3}" vid="{FEE92C9D-6350-4ECD-87A4-004D12BB2B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19EB750-A6DA-4BE8-B87B-FC499FE73360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5D99ABA-76CE-4A8E-B5F0-C051B96628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EA9014-ED64-4558-B1E1-D03F0EE32BEB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711</Words>
  <Application>Microsoft Macintosh PowerPoint</Application>
  <PresentationFormat>Widescreen</PresentationFormat>
  <Paragraphs>96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Courier New,monospace</vt:lpstr>
      <vt:lpstr>Wingdings</vt:lpstr>
      <vt:lpstr>Office Theme</vt:lpstr>
      <vt:lpstr>Worksheet</vt:lpstr>
      <vt:lpstr>Consumer Discretionary</vt:lpstr>
      <vt:lpstr>Agenda</vt:lpstr>
      <vt:lpstr>Sector Overview</vt:lpstr>
      <vt:lpstr>PowerPoint Presentation</vt:lpstr>
      <vt:lpstr>Year to Date Performance</vt:lpstr>
      <vt:lpstr>Quarter to Date Performance</vt:lpstr>
      <vt:lpstr>Business Analysis</vt:lpstr>
      <vt:lpstr>Business Analysis Cont'd</vt:lpstr>
      <vt:lpstr>Economic Analysis</vt:lpstr>
      <vt:lpstr>Returns </vt:lpstr>
      <vt:lpstr>Performance vs Market  </vt:lpstr>
      <vt:lpstr>Valuation Analysis</vt:lpstr>
      <vt:lpstr>Recommendations </vt:lpstr>
      <vt:lpstr>Recommendations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Discretionary</dc:title>
  <dc:creator>Medley, Adriana</dc:creator>
  <cp:lastModifiedBy>Muskula, Hrushi</cp:lastModifiedBy>
  <cp:revision>3</cp:revision>
  <dcterms:created xsi:type="dcterms:W3CDTF">2025-06-16T16:43:17Z</dcterms:created>
  <dcterms:modified xsi:type="dcterms:W3CDTF">2025-06-17T21:24:14Z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