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sldIdLst>
    <p:sldId id="256" r:id="rId2"/>
    <p:sldId id="259" r:id="rId3"/>
    <p:sldId id="261" r:id="rId4"/>
    <p:sldId id="262" r:id="rId5"/>
    <p:sldId id="266" r:id="rId6"/>
    <p:sldId id="267" r:id="rId7"/>
    <p:sldId id="286" r:id="rId8"/>
    <p:sldId id="285" r:id="rId9"/>
    <p:sldId id="270" r:id="rId10"/>
    <p:sldId id="271" r:id="rId11"/>
    <p:sldId id="272" r:id="rId12"/>
    <p:sldId id="288" r:id="rId13"/>
    <p:sldId id="277" r:id="rId14"/>
    <p:sldId id="278" r:id="rId15"/>
    <p:sldId id="279" r:id="rId16"/>
    <p:sldId id="287" r:id="rId17"/>
    <p:sldId id="273" r:id="rId18"/>
    <p:sldId id="282" r:id="rId19"/>
    <p:sldId id="283" r:id="rId20"/>
    <p:sldId id="281" r:id="rId21"/>
    <p:sldId id="284" r:id="rId22"/>
    <p:sldId id="269" r:id="rId23"/>
    <p:sldId id="275" r:id="rId24"/>
    <p:sldId id="276" r:id="rId25"/>
    <p:sldId id="289" r:id="rId26"/>
    <p:sldId id="268" r:id="rId2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F72D3BF-6EC6-47C2-8AE5-4F08CA604B10}">
          <p14:sldIdLst>
            <p14:sldId id="256"/>
          </p14:sldIdLst>
        </p14:section>
        <p14:section name="Overview" id="{5E74FB31-B916-4067-80C3-C936F6642A22}">
          <p14:sldIdLst>
            <p14:sldId id="259"/>
            <p14:sldId id="261"/>
          </p14:sldIdLst>
        </p14:section>
        <p14:section name="Analysis" id="{52582DA7-D19B-4BF0-A81B-035CBA97333E}">
          <p14:sldIdLst>
            <p14:sldId id="262"/>
            <p14:sldId id="266"/>
            <p14:sldId id="267"/>
            <p14:sldId id="286"/>
            <p14:sldId id="285"/>
            <p14:sldId id="270"/>
            <p14:sldId id="271"/>
            <p14:sldId id="272"/>
            <p14:sldId id="288"/>
            <p14:sldId id="277"/>
            <p14:sldId id="278"/>
            <p14:sldId id="279"/>
            <p14:sldId id="287"/>
            <p14:sldId id="273"/>
            <p14:sldId id="282"/>
            <p14:sldId id="283"/>
            <p14:sldId id="281"/>
            <p14:sldId id="284"/>
          </p14:sldIdLst>
        </p14:section>
        <p14:section name="Recommendation" id="{18C898D0-D16B-41E4-B2C7-D1AEC4851D09}">
          <p14:sldIdLst/>
        </p14:section>
        <p14:section name="Appendix" id="{3F88F682-F8E0-483F-BE13-13134AF5E2C5}">
          <p14:sldIdLst>
            <p14:sldId id="269"/>
            <p14:sldId id="275"/>
            <p14:sldId id="276"/>
            <p14:sldId id="289"/>
          </p14:sldIdLst>
        </p14:section>
        <p14:section name="References" id="{16F8B815-6BE4-4AF6-9043-75DDC9147CEE}">
          <p14:sldIdLst>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92A21-A481-4957-8F2F-E2226BAE4E35}" v="876" dt="2025-11-18T22:31:00.078"/>
    <p1510:client id="{5E12B70D-827D-4E16-BD89-E4DDB6F23E7C}" v="900" dt="2025-11-18T21:45:54.279"/>
    <p1510:client id="{9B744999-CACD-2D54-B223-EB004C6AB2BC}" v="54" dt="2025-11-18T22:45:52.299"/>
    <p1510:client id="{C7B4652A-761A-4168-A543-C93E990706BC}" v="1032" dt="2025-11-18T16:56:54.979"/>
    <p1510:client id="{D8CA8061-DDD8-4B89-A549-9B6EC77C48D3}" v="3959" dt="2025-11-18T04:48:05.421"/>
    <p1510:client id="{FDAC5FF3-6017-774D-A127-CFD64CE25668}" v="107" dt="2025-11-18T22:59:42.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7"/>
  </p:normalViewPr>
  <p:slideViewPr>
    <p:cSldViewPr snapToGrid="0">
      <p:cViewPr varScale="1">
        <p:scale>
          <a:sx n="92" d="100"/>
          <a:sy n="92" d="100"/>
        </p:scale>
        <p:origin x="7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74D771D-5A66-46EC-A257-C4C1D8C95010}" type="datetimeFigureOut">
              <a:rPr lang="en-US" smtClean="0"/>
              <a:t>11/18/25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A3AA81E-2326-42B6-BE71-7532006EB39B}" type="slidenum">
              <a:rPr lang="en-US" smtClean="0"/>
              <a:t>‹#›</a:t>
            </a:fld>
            <a:endParaRPr lang="en-US"/>
          </a:p>
        </p:txBody>
      </p:sp>
    </p:spTree>
    <p:extLst>
      <p:ext uri="{BB962C8B-B14F-4D97-AF65-F5344CB8AC3E}">
        <p14:creationId xmlns:p14="http://schemas.microsoft.com/office/powerpoint/2010/main" val="121024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Expedia has a bloated cost structure, and less efficient tech stack</a:t>
            </a:r>
          </a:p>
        </p:txBody>
      </p:sp>
      <p:sp>
        <p:nvSpPr>
          <p:cNvPr id="4" name="Slide Number Placeholder 3"/>
          <p:cNvSpPr>
            <a:spLocks noGrp="1"/>
          </p:cNvSpPr>
          <p:nvPr>
            <p:ph type="sldNum" sz="quarter" idx="5"/>
          </p:nvPr>
        </p:nvSpPr>
        <p:spPr/>
        <p:txBody>
          <a:bodyPr/>
          <a:lstStyle/>
          <a:p>
            <a:fld id="{EA3AA81E-2326-42B6-BE71-7532006EB39B}" type="slidenum">
              <a:rPr lang="en-US" smtClean="0"/>
              <a:t>4</a:t>
            </a:fld>
            <a:endParaRPr lang="en-US"/>
          </a:p>
        </p:txBody>
      </p:sp>
    </p:spTree>
    <p:extLst>
      <p:ext uri="{BB962C8B-B14F-4D97-AF65-F5344CB8AC3E}">
        <p14:creationId xmlns:p14="http://schemas.microsoft.com/office/powerpoint/2010/main" val="252582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Merchant is more profitable than agency</a:t>
            </a:r>
          </a:p>
        </p:txBody>
      </p:sp>
      <p:sp>
        <p:nvSpPr>
          <p:cNvPr id="4" name="Slide Number Placeholder 3"/>
          <p:cNvSpPr>
            <a:spLocks noGrp="1"/>
          </p:cNvSpPr>
          <p:nvPr>
            <p:ph type="sldNum" sz="quarter" idx="5"/>
          </p:nvPr>
        </p:nvSpPr>
        <p:spPr/>
        <p:txBody>
          <a:bodyPr/>
          <a:lstStyle/>
          <a:p>
            <a:fld id="{EA3AA81E-2326-42B6-BE71-7532006EB39B}" type="slidenum">
              <a:rPr lang="en-US" smtClean="0"/>
              <a:t>5</a:t>
            </a:fld>
            <a:endParaRPr lang="en-US"/>
          </a:p>
        </p:txBody>
      </p:sp>
    </p:spTree>
    <p:extLst>
      <p:ext uri="{BB962C8B-B14F-4D97-AF65-F5344CB8AC3E}">
        <p14:creationId xmlns:p14="http://schemas.microsoft.com/office/powerpoint/2010/main" val="265587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Non-GAAP removes anomalies </a:t>
            </a:r>
          </a:p>
        </p:txBody>
      </p:sp>
      <p:sp>
        <p:nvSpPr>
          <p:cNvPr id="4" name="Slide Number Placeholder 3"/>
          <p:cNvSpPr>
            <a:spLocks noGrp="1"/>
          </p:cNvSpPr>
          <p:nvPr>
            <p:ph type="sldNum" sz="quarter" idx="5"/>
          </p:nvPr>
        </p:nvSpPr>
        <p:spPr/>
        <p:txBody>
          <a:bodyPr/>
          <a:lstStyle/>
          <a:p>
            <a:fld id="{EA3AA81E-2326-42B6-BE71-7532006EB39B}" type="slidenum">
              <a:rPr lang="en-US" smtClean="0"/>
              <a:t>6</a:t>
            </a:fld>
            <a:endParaRPr lang="en-US"/>
          </a:p>
        </p:txBody>
      </p:sp>
    </p:spTree>
    <p:extLst>
      <p:ext uri="{BB962C8B-B14F-4D97-AF65-F5344CB8AC3E}">
        <p14:creationId xmlns:p14="http://schemas.microsoft.com/office/powerpoint/2010/main" val="308329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MACD line = 12-day EMA *MINUS* 26-day EMA (exponential moving average — weighs recent days heavier) </a:t>
            </a:r>
          </a:p>
          <a:p>
            <a:r>
              <a:rPr lang="en-US" dirty="0"/>
              <a:t>Signal line = 9-day EMA </a:t>
            </a:r>
          </a:p>
          <a:p>
            <a:r>
              <a:rPr lang="en-US" dirty="0"/>
              <a:t>Histogram = distance between lines </a:t>
            </a:r>
          </a:p>
          <a:p>
            <a:endParaRPr lang="en-US" dirty="0"/>
          </a:p>
          <a:p>
            <a:r>
              <a:rPr lang="en-US" dirty="0"/>
              <a:t>RSI line = avg gains / avg losses 14-day scale </a:t>
            </a:r>
          </a:p>
          <a:p>
            <a:r>
              <a:rPr lang="en-US" dirty="0"/>
              <a:t>RSI signal line = moving avg of RSI</a:t>
            </a:r>
          </a:p>
        </p:txBody>
      </p:sp>
      <p:sp>
        <p:nvSpPr>
          <p:cNvPr id="4" name="Slide Number Placeholder 3"/>
          <p:cNvSpPr>
            <a:spLocks noGrp="1"/>
          </p:cNvSpPr>
          <p:nvPr>
            <p:ph type="sldNum" sz="quarter" idx="5"/>
          </p:nvPr>
        </p:nvSpPr>
        <p:spPr/>
        <p:txBody>
          <a:bodyPr/>
          <a:lstStyle/>
          <a:p>
            <a:fld id="{EA3AA81E-2326-42B6-BE71-7532006EB39B}" type="slidenum">
              <a:rPr lang="en-US" smtClean="0"/>
              <a:t>7</a:t>
            </a:fld>
            <a:endParaRPr lang="en-US"/>
          </a:p>
        </p:txBody>
      </p:sp>
    </p:spTree>
    <p:extLst>
      <p:ext uri="{BB962C8B-B14F-4D97-AF65-F5344CB8AC3E}">
        <p14:creationId xmlns:p14="http://schemas.microsoft.com/office/powerpoint/2010/main" val="366373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846CE7D5-CF57-46EF-B807-FDD0502418D4}" type="datetimeFigureOut">
              <a:rPr lang="en-US" smtClean="0"/>
              <a:t>11/18/25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30EA680-D336-4FF7-8B7A-9848BB0A1C3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09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620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5580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Overvie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C33290-6BA6-F62F-76FC-9F45447AADCD}"/>
              </a:ext>
            </a:extLst>
          </p:cNvPr>
          <p:cNvSpPr/>
          <p:nvPr userDrawn="1"/>
        </p:nvSpPr>
        <p:spPr>
          <a:xfrm>
            <a:off x="0" y="6334698"/>
            <a:ext cx="12192000" cy="523301"/>
          </a:xfrm>
          <a:prstGeom prst="rect">
            <a:avLst/>
          </a:prstGeom>
          <a:solidFill>
            <a:schemeClr val="bg1">
              <a:lumMod val="9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7997A1D-1AB2-5B68-D477-41CCE208AF27}"/>
              </a:ext>
            </a:extLst>
          </p:cNvPr>
          <p:cNvCxnSpPr>
            <a:cxnSpLocks/>
          </p:cNvCxnSpPr>
          <p:nvPr userDrawn="1"/>
        </p:nvCxnSpPr>
        <p:spPr>
          <a:xfrm>
            <a:off x="6110689" y="6406482"/>
            <a:ext cx="0" cy="3651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BD2F1F2-F1EB-2F1C-52EA-00825B5CED36}"/>
              </a:ext>
            </a:extLst>
          </p:cNvPr>
          <p:cNvSpPr>
            <a:spLocks noGrp="1"/>
          </p:cNvSpPr>
          <p:nvPr>
            <p:ph type="sldNum" sz="quarter" idx="12"/>
          </p:nvPr>
        </p:nvSpPr>
        <p:spPr>
          <a:xfrm>
            <a:off x="6316796" y="6419088"/>
            <a:ext cx="2743200" cy="365125"/>
          </a:xfrm>
          <a:prstGeom prst="rect">
            <a:avLst/>
          </a:prstGeom>
        </p:spPr>
        <p:txBody>
          <a:bodyPr anchor="ctr"/>
          <a:lstStyle>
            <a:lvl1pPr>
              <a:defRPr sz="1200">
                <a:latin typeface="Cambria" panose="02040503050406030204" pitchFamily="18" charset="0"/>
              </a:defRPr>
            </a:lvl1pPr>
          </a:lstStyle>
          <a:p>
            <a:fld id="{96EB22B1-D0CA-694F-B5AF-774B8E04F437}" type="slidenum">
              <a:rPr lang="en-US" smtClean="0"/>
              <a:pPr/>
              <a:t>‹#›</a:t>
            </a:fld>
            <a:endParaRPr lang="en-US"/>
          </a:p>
        </p:txBody>
      </p:sp>
      <p:cxnSp>
        <p:nvCxnSpPr>
          <p:cNvPr id="6" name="Straight Connector 5">
            <a:extLst>
              <a:ext uri="{FF2B5EF4-FFF2-40B4-BE49-F238E27FC236}">
                <a16:creationId xmlns:a16="http://schemas.microsoft.com/office/drawing/2014/main" id="{52D7A2F7-0A0D-6C56-D80E-BB33A25FF07A}"/>
              </a:ext>
            </a:extLst>
          </p:cNvPr>
          <p:cNvCxnSpPr/>
          <p:nvPr userDrawn="1"/>
        </p:nvCxnSpPr>
        <p:spPr>
          <a:xfrm>
            <a:off x="838200" y="977774"/>
            <a:ext cx="10515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Placeholder 20">
            <a:extLst>
              <a:ext uri="{FF2B5EF4-FFF2-40B4-BE49-F238E27FC236}">
                <a16:creationId xmlns:a16="http://schemas.microsoft.com/office/drawing/2014/main" id="{785721F2-79B4-FB31-0CD2-C2A079417D4A}"/>
              </a:ext>
            </a:extLst>
          </p:cNvPr>
          <p:cNvSpPr>
            <a:spLocks noGrp="1"/>
          </p:cNvSpPr>
          <p:nvPr>
            <p:ph type="title"/>
          </p:nvPr>
        </p:nvSpPr>
        <p:spPr>
          <a:xfrm>
            <a:off x="838200" y="365125"/>
            <a:ext cx="10515600" cy="612648"/>
          </a:xfrm>
          <a:prstGeom prst="rect">
            <a:avLst/>
          </a:prstGeom>
        </p:spPr>
        <p:txBody>
          <a:bodyPr vert="horz" lIns="91440" tIns="45720" rIns="91440" bIns="45720" rtlCol="0" anchor="ctr">
            <a:normAutofit/>
          </a:bodyPr>
          <a:lstStyle/>
          <a:p>
            <a:r>
              <a:rPr lang="en-US"/>
              <a:t>Click to edit Master title style</a:t>
            </a:r>
          </a:p>
        </p:txBody>
      </p:sp>
      <p:cxnSp>
        <p:nvCxnSpPr>
          <p:cNvPr id="40" name="Straight Connector 39">
            <a:extLst>
              <a:ext uri="{FF2B5EF4-FFF2-40B4-BE49-F238E27FC236}">
                <a16:creationId xmlns:a16="http://schemas.microsoft.com/office/drawing/2014/main" id="{A7DB7FF5-38E9-390D-4570-B32E63A461FF}"/>
              </a:ext>
            </a:extLst>
          </p:cNvPr>
          <p:cNvCxnSpPr/>
          <p:nvPr userDrawn="1"/>
        </p:nvCxnSpPr>
        <p:spPr>
          <a:xfrm>
            <a:off x="838200" y="5867963"/>
            <a:ext cx="10515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52C84F5C-8D95-97B3-071E-8FC19D3532FD}"/>
              </a:ext>
            </a:extLst>
          </p:cNvPr>
          <p:cNvSpPr>
            <a:spLocks/>
          </p:cNvSpPr>
          <p:nvPr userDrawn="1"/>
        </p:nvSpPr>
        <p:spPr>
          <a:xfrm>
            <a:off x="3945056" y="1995554"/>
            <a:ext cx="1865376" cy="293761"/>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 name="Text Placeholder 26">
            <a:extLst>
              <a:ext uri="{FF2B5EF4-FFF2-40B4-BE49-F238E27FC236}">
                <a16:creationId xmlns:a16="http://schemas.microsoft.com/office/drawing/2014/main" id="{AC9C52A4-0FBC-0C06-88A2-4ECA412407DF}"/>
              </a:ext>
            </a:extLst>
          </p:cNvPr>
          <p:cNvSpPr>
            <a:spLocks noGrp="1"/>
          </p:cNvSpPr>
          <p:nvPr>
            <p:ph type="body" sz="quarter" idx="22"/>
          </p:nvPr>
        </p:nvSpPr>
        <p:spPr>
          <a:xfrm>
            <a:off x="4083045" y="2042764"/>
            <a:ext cx="1587685" cy="197846"/>
          </a:xfrm>
        </p:spPr>
        <p:txBody>
          <a:bodyPr anchor="ctr">
            <a:noAutofit/>
          </a:bodyPr>
          <a:lstStyle>
            <a:lvl1pPr marL="0" indent="0" algn="ctr">
              <a:lnSpc>
                <a:spcPct val="100000"/>
              </a:lnSpc>
              <a:buNone/>
              <a:defRPr sz="1200">
                <a:solidFill>
                  <a:schemeClr val="bg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Click to edit</a:t>
            </a:r>
          </a:p>
        </p:txBody>
      </p:sp>
      <p:sp>
        <p:nvSpPr>
          <p:cNvPr id="67" name="Rectangle 66">
            <a:extLst>
              <a:ext uri="{FF2B5EF4-FFF2-40B4-BE49-F238E27FC236}">
                <a16:creationId xmlns:a16="http://schemas.microsoft.com/office/drawing/2014/main" id="{CD3FD478-8732-4842-F4D8-E4F514298CF7}"/>
              </a:ext>
            </a:extLst>
          </p:cNvPr>
          <p:cNvSpPr>
            <a:spLocks/>
          </p:cNvSpPr>
          <p:nvPr userDrawn="1"/>
        </p:nvSpPr>
        <p:spPr>
          <a:xfrm>
            <a:off x="6488142" y="1995554"/>
            <a:ext cx="1865376" cy="293761"/>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Text Placeholder 26">
            <a:extLst>
              <a:ext uri="{FF2B5EF4-FFF2-40B4-BE49-F238E27FC236}">
                <a16:creationId xmlns:a16="http://schemas.microsoft.com/office/drawing/2014/main" id="{94531C6D-8592-DFD4-3EB5-1502E9281306}"/>
              </a:ext>
            </a:extLst>
          </p:cNvPr>
          <p:cNvSpPr>
            <a:spLocks noGrp="1"/>
          </p:cNvSpPr>
          <p:nvPr>
            <p:ph type="body" sz="quarter" idx="23"/>
          </p:nvPr>
        </p:nvSpPr>
        <p:spPr>
          <a:xfrm>
            <a:off x="6626131" y="2042764"/>
            <a:ext cx="1587685" cy="197846"/>
          </a:xfrm>
        </p:spPr>
        <p:txBody>
          <a:bodyPr anchor="ctr">
            <a:noAutofit/>
          </a:bodyPr>
          <a:lstStyle>
            <a:lvl1pPr marL="0" indent="0" algn="ctr">
              <a:lnSpc>
                <a:spcPct val="100000"/>
              </a:lnSpc>
              <a:buNone/>
              <a:defRPr sz="1200">
                <a:solidFill>
                  <a:schemeClr val="bg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Click to edit</a:t>
            </a:r>
          </a:p>
        </p:txBody>
      </p:sp>
      <p:sp>
        <p:nvSpPr>
          <p:cNvPr id="73" name="Rectangle 72">
            <a:extLst>
              <a:ext uri="{FF2B5EF4-FFF2-40B4-BE49-F238E27FC236}">
                <a16:creationId xmlns:a16="http://schemas.microsoft.com/office/drawing/2014/main" id="{BD7D9314-5FA7-23B7-F9AD-F8BB3830E62B}"/>
              </a:ext>
            </a:extLst>
          </p:cNvPr>
          <p:cNvSpPr>
            <a:spLocks/>
          </p:cNvSpPr>
          <p:nvPr userDrawn="1"/>
        </p:nvSpPr>
        <p:spPr>
          <a:xfrm>
            <a:off x="9031228" y="1995554"/>
            <a:ext cx="1865376" cy="293761"/>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Text Placeholder 26">
            <a:extLst>
              <a:ext uri="{FF2B5EF4-FFF2-40B4-BE49-F238E27FC236}">
                <a16:creationId xmlns:a16="http://schemas.microsoft.com/office/drawing/2014/main" id="{BAF87F13-9518-7B63-B6BA-6BA646D6DEA9}"/>
              </a:ext>
            </a:extLst>
          </p:cNvPr>
          <p:cNvSpPr>
            <a:spLocks noGrp="1"/>
          </p:cNvSpPr>
          <p:nvPr>
            <p:ph type="body" sz="quarter" idx="26"/>
          </p:nvPr>
        </p:nvSpPr>
        <p:spPr>
          <a:xfrm>
            <a:off x="9169217" y="2042764"/>
            <a:ext cx="1587685" cy="197846"/>
          </a:xfrm>
        </p:spPr>
        <p:txBody>
          <a:bodyPr anchor="ctr">
            <a:noAutofit/>
          </a:bodyPr>
          <a:lstStyle>
            <a:lvl1pPr marL="0" indent="0" algn="ctr">
              <a:lnSpc>
                <a:spcPct val="100000"/>
              </a:lnSpc>
              <a:buNone/>
              <a:defRPr sz="1200">
                <a:solidFill>
                  <a:schemeClr val="bg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Click to edit</a:t>
            </a:r>
          </a:p>
        </p:txBody>
      </p:sp>
      <p:sp>
        <p:nvSpPr>
          <p:cNvPr id="75" name="Rectangle 74">
            <a:extLst>
              <a:ext uri="{FF2B5EF4-FFF2-40B4-BE49-F238E27FC236}">
                <a16:creationId xmlns:a16="http://schemas.microsoft.com/office/drawing/2014/main" id="{09BF7362-8D3B-A535-82B8-3537E6400354}"/>
              </a:ext>
            </a:extLst>
          </p:cNvPr>
          <p:cNvSpPr>
            <a:spLocks/>
          </p:cNvSpPr>
          <p:nvPr userDrawn="1"/>
        </p:nvSpPr>
        <p:spPr>
          <a:xfrm>
            <a:off x="1401970" y="1990276"/>
            <a:ext cx="1865376" cy="293761"/>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Text Placeholder 26">
            <a:extLst>
              <a:ext uri="{FF2B5EF4-FFF2-40B4-BE49-F238E27FC236}">
                <a16:creationId xmlns:a16="http://schemas.microsoft.com/office/drawing/2014/main" id="{1FB59F7F-F544-81E0-A95C-A1B7744BD129}"/>
              </a:ext>
            </a:extLst>
          </p:cNvPr>
          <p:cNvSpPr>
            <a:spLocks noGrp="1"/>
          </p:cNvSpPr>
          <p:nvPr>
            <p:ph type="body" sz="quarter" idx="27"/>
          </p:nvPr>
        </p:nvSpPr>
        <p:spPr>
          <a:xfrm>
            <a:off x="1539959" y="2037486"/>
            <a:ext cx="1587685" cy="197846"/>
          </a:xfrm>
        </p:spPr>
        <p:txBody>
          <a:bodyPr anchor="ctr">
            <a:noAutofit/>
          </a:bodyPr>
          <a:lstStyle>
            <a:lvl1pPr marL="0" indent="0" algn="ctr">
              <a:lnSpc>
                <a:spcPct val="100000"/>
              </a:lnSpc>
              <a:buNone/>
              <a:defRPr sz="1200">
                <a:solidFill>
                  <a:schemeClr val="bg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Click to edit</a:t>
            </a:r>
          </a:p>
        </p:txBody>
      </p:sp>
      <p:sp>
        <p:nvSpPr>
          <p:cNvPr id="77" name="Text Placeholder 26">
            <a:extLst>
              <a:ext uri="{FF2B5EF4-FFF2-40B4-BE49-F238E27FC236}">
                <a16:creationId xmlns:a16="http://schemas.microsoft.com/office/drawing/2014/main" id="{4B232059-77DD-11B5-3635-C39019B02074}"/>
              </a:ext>
            </a:extLst>
          </p:cNvPr>
          <p:cNvSpPr>
            <a:spLocks noGrp="1"/>
          </p:cNvSpPr>
          <p:nvPr>
            <p:ph type="body" sz="quarter" idx="28"/>
          </p:nvPr>
        </p:nvSpPr>
        <p:spPr>
          <a:xfrm>
            <a:off x="1539958" y="4399850"/>
            <a:ext cx="1587685" cy="197846"/>
          </a:xfrm>
        </p:spPr>
        <p:txBody>
          <a:bodyPr anchor="ctr">
            <a:noAutofit/>
          </a:bodyPr>
          <a:lstStyle>
            <a:lvl1pPr marL="0" indent="0" algn="ctr">
              <a:lnSpc>
                <a:spcPct val="100000"/>
              </a:lnSpc>
              <a:buNone/>
              <a:defRPr sz="12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Click to edit</a:t>
            </a:r>
          </a:p>
        </p:txBody>
      </p:sp>
      <p:sp>
        <p:nvSpPr>
          <p:cNvPr id="78" name="Text Placeholder 26">
            <a:extLst>
              <a:ext uri="{FF2B5EF4-FFF2-40B4-BE49-F238E27FC236}">
                <a16:creationId xmlns:a16="http://schemas.microsoft.com/office/drawing/2014/main" id="{192D2931-9717-11F3-59F5-B97CC351EB9A}"/>
              </a:ext>
            </a:extLst>
          </p:cNvPr>
          <p:cNvSpPr>
            <a:spLocks noGrp="1"/>
          </p:cNvSpPr>
          <p:nvPr>
            <p:ph type="body" sz="quarter" idx="29"/>
          </p:nvPr>
        </p:nvSpPr>
        <p:spPr>
          <a:xfrm>
            <a:off x="4083044" y="4399850"/>
            <a:ext cx="1587685" cy="197846"/>
          </a:xfrm>
        </p:spPr>
        <p:txBody>
          <a:bodyPr anchor="ctr">
            <a:noAutofit/>
          </a:bodyPr>
          <a:lstStyle>
            <a:lvl1pPr marL="0" indent="0" algn="ctr">
              <a:lnSpc>
                <a:spcPct val="100000"/>
              </a:lnSpc>
              <a:buNone/>
              <a:defRPr sz="12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Click to edit</a:t>
            </a:r>
          </a:p>
        </p:txBody>
      </p:sp>
      <p:sp>
        <p:nvSpPr>
          <p:cNvPr id="79" name="Text Placeholder 26">
            <a:extLst>
              <a:ext uri="{FF2B5EF4-FFF2-40B4-BE49-F238E27FC236}">
                <a16:creationId xmlns:a16="http://schemas.microsoft.com/office/drawing/2014/main" id="{555FB395-B26B-005F-8F56-9916252C260F}"/>
              </a:ext>
            </a:extLst>
          </p:cNvPr>
          <p:cNvSpPr>
            <a:spLocks noGrp="1"/>
          </p:cNvSpPr>
          <p:nvPr>
            <p:ph type="body" sz="quarter" idx="30"/>
          </p:nvPr>
        </p:nvSpPr>
        <p:spPr>
          <a:xfrm>
            <a:off x="6626130" y="4399850"/>
            <a:ext cx="1587685" cy="197846"/>
          </a:xfrm>
        </p:spPr>
        <p:txBody>
          <a:bodyPr anchor="ctr">
            <a:noAutofit/>
          </a:bodyPr>
          <a:lstStyle>
            <a:lvl1pPr marL="0" indent="0" algn="ctr">
              <a:lnSpc>
                <a:spcPct val="100000"/>
              </a:lnSpc>
              <a:buNone/>
              <a:defRPr sz="12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Click to edit</a:t>
            </a:r>
          </a:p>
        </p:txBody>
      </p:sp>
      <p:sp>
        <p:nvSpPr>
          <p:cNvPr id="81" name="Text Placeholder 26">
            <a:extLst>
              <a:ext uri="{FF2B5EF4-FFF2-40B4-BE49-F238E27FC236}">
                <a16:creationId xmlns:a16="http://schemas.microsoft.com/office/drawing/2014/main" id="{63AEF2E2-DA76-583A-13D9-1DB18BF1466B}"/>
              </a:ext>
            </a:extLst>
          </p:cNvPr>
          <p:cNvSpPr>
            <a:spLocks noGrp="1"/>
          </p:cNvSpPr>
          <p:nvPr>
            <p:ph type="body" sz="quarter" idx="32"/>
          </p:nvPr>
        </p:nvSpPr>
        <p:spPr>
          <a:xfrm>
            <a:off x="9169217" y="4399850"/>
            <a:ext cx="1587685" cy="197846"/>
          </a:xfrm>
        </p:spPr>
        <p:txBody>
          <a:bodyPr anchor="ctr">
            <a:noAutofit/>
          </a:bodyPr>
          <a:lstStyle>
            <a:lvl1pPr marL="0" indent="0" algn="ctr">
              <a:lnSpc>
                <a:spcPct val="100000"/>
              </a:lnSpc>
              <a:buNone/>
              <a:defRPr sz="12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Click to edit</a:t>
            </a:r>
          </a:p>
        </p:txBody>
      </p:sp>
      <p:sp>
        <p:nvSpPr>
          <p:cNvPr id="25" name="Text Placeholder 24">
            <a:extLst>
              <a:ext uri="{FF2B5EF4-FFF2-40B4-BE49-F238E27FC236}">
                <a16:creationId xmlns:a16="http://schemas.microsoft.com/office/drawing/2014/main" id="{F7E7937D-12D5-D98C-CAE2-6398115B1C31}"/>
              </a:ext>
            </a:extLst>
          </p:cNvPr>
          <p:cNvSpPr>
            <a:spLocks noGrp="1"/>
          </p:cNvSpPr>
          <p:nvPr>
            <p:ph type="body" sz="quarter" idx="33" hasCustomPrompt="1"/>
          </p:nvPr>
        </p:nvSpPr>
        <p:spPr>
          <a:xfrm>
            <a:off x="3151445" y="6419088"/>
            <a:ext cx="2743200" cy="365125"/>
          </a:xfrm>
        </p:spPr>
        <p:txBody>
          <a:bodyPr anchor="ctr">
            <a:noAutofit/>
          </a:bodyPr>
          <a:lstStyle>
            <a:lvl1pPr marL="0" indent="0" algn="r">
              <a:buNone/>
              <a:defRPr sz="1200"/>
            </a:lvl1pPr>
            <a:lvl2pPr>
              <a:defRPr sz="1200"/>
            </a:lvl2pPr>
            <a:lvl3pPr>
              <a:defRPr sz="1200"/>
            </a:lvl3pPr>
            <a:lvl4pPr>
              <a:defRPr sz="1200"/>
            </a:lvl4pPr>
            <a:lvl5pPr>
              <a:defRPr sz="1200"/>
            </a:lvl5pPr>
          </a:lstStyle>
          <a:p>
            <a:pPr lvl="0"/>
            <a:r>
              <a:rPr lang="en-US"/>
              <a:t>Slide Type</a:t>
            </a:r>
          </a:p>
        </p:txBody>
      </p:sp>
    </p:spTree>
    <p:extLst>
      <p:ext uri="{BB962C8B-B14F-4D97-AF65-F5344CB8AC3E}">
        <p14:creationId xmlns:p14="http://schemas.microsoft.com/office/powerpoint/2010/main" val="1776994375"/>
      </p:ext>
    </p:extLst>
  </p:cSld>
  <p:clrMapOvr>
    <a:masterClrMapping/>
  </p:clrMapOvr>
  <p:extLst>
    <p:ext uri="{DCECCB84-F9BA-43D5-87BE-67443E8EF086}">
      <p15:sldGuideLst xmlns:p15="http://schemas.microsoft.com/office/powerpoint/2012/main">
        <p15:guide id="1" orient="horz" pos="2424">
          <p15:clr>
            <a:srgbClr val="FBAE40"/>
          </p15:clr>
        </p15:guide>
        <p15:guide id="2" pos="56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718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78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4960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60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3548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9050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346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648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46CE7D5-CF57-46EF-B807-FDD0502418D4}" type="datetimeFigureOut">
              <a:rPr lang="en-US" smtClean="0"/>
              <a:t>11/18/25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372169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s://corporate.lululemon.com/investors/financial-information/sec-filings" TargetMode="External"/><Relationship Id="rId3" Type="http://schemas.openxmlformats.org/officeDocument/2006/relationships/hyperlink" Target="https://ir.bookingholdings.com/" TargetMode="External"/><Relationship Id="rId7" Type="http://schemas.openxmlformats.org/officeDocument/2006/relationships/hyperlink" Target="https://finance.yahoo.com/quote/CMG/" TargetMode="External"/><Relationship Id="rId2" Type="http://schemas.openxmlformats.org/officeDocument/2006/relationships/hyperlink" Target="https://finance.yahoo.com/quote/BKNG" TargetMode="External"/><Relationship Id="rId1" Type="http://schemas.openxmlformats.org/officeDocument/2006/relationships/slideLayout" Target="../slideLayouts/slideLayout6.xml"/><Relationship Id="rId6" Type="http://schemas.openxmlformats.org/officeDocument/2006/relationships/hyperlink" Target="https://finance.yahoo.com/quote/EXPE/" TargetMode="External"/><Relationship Id="rId5" Type="http://schemas.openxmlformats.org/officeDocument/2006/relationships/hyperlink" Target="https://www.tradingview.com/chart/s6OPN4Vx/?symbol=BKNG" TargetMode="External"/><Relationship Id="rId4" Type="http://schemas.openxmlformats.org/officeDocument/2006/relationships/hyperlink" Target="https://www.marketscreener.com/quote/stock/BOOKING-HOLDINGS-INC-41613106/finances/" TargetMode="External"/><Relationship Id="rId9" Type="http://schemas.openxmlformats.org/officeDocument/2006/relationships/hyperlink" Target="https://research-morningstar-com.proxy.lib.ohio-state.edu/quotes/0P00009C0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26C0AB-632B-4701-A5A6-052B75B7F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122A2853-A55A-47F7-902F-6DE7185D8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4A0A3D00-134B-401B-BED1-39F1B734C9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4F11129-8A77-4850-9BAB-FDA0CF4F3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795520" y="893398"/>
            <a:ext cx="7071360" cy="3187208"/>
          </a:xfrm>
        </p:spPr>
        <p:txBody>
          <a:bodyPr>
            <a:normAutofit/>
          </a:bodyPr>
          <a:lstStyle/>
          <a:p>
            <a:r>
              <a:rPr lang="en-US" sz="4000">
                <a:ea typeface="+mj-lt"/>
                <a:cs typeface="+mj-lt"/>
              </a:rPr>
              <a:t>Stock Recommendation  </a:t>
            </a:r>
            <a:br>
              <a:rPr lang="en-US" sz="4000">
                <a:ea typeface="+mj-lt"/>
                <a:cs typeface="+mj-lt"/>
              </a:rPr>
            </a:br>
            <a:r>
              <a:rPr lang="en-US" sz="4000">
                <a:ea typeface="+mj-lt"/>
                <a:cs typeface="+mj-lt"/>
              </a:rPr>
              <a:t>Consumer Discretionary</a:t>
            </a:r>
            <a:endParaRPr lang="en-US" sz="4000"/>
          </a:p>
        </p:txBody>
      </p:sp>
      <p:pic>
        <p:nvPicPr>
          <p:cNvPr id="6" name="Graphic 5" descr="Upward trend">
            <a:extLst>
              <a:ext uri="{FF2B5EF4-FFF2-40B4-BE49-F238E27FC236}">
                <a16:creationId xmlns:a16="http://schemas.microsoft.com/office/drawing/2014/main" id="{D6D88A00-E2F3-A36E-7913-F18B51314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065" y="1860302"/>
            <a:ext cx="3135414" cy="3135414"/>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AE9F9-8E79-3ED7-9820-CBA69BF70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985D7-FD86-104C-695C-ACD0638CAEFB}"/>
              </a:ext>
            </a:extLst>
          </p:cNvPr>
          <p:cNvSpPr>
            <a:spLocks noGrp="1"/>
          </p:cNvSpPr>
          <p:nvPr>
            <p:ph type="title"/>
          </p:nvPr>
        </p:nvSpPr>
        <p:spPr/>
        <p:txBody>
          <a:bodyPr/>
          <a:lstStyle/>
          <a:p>
            <a:r>
              <a:rPr lang="en-US"/>
              <a:t>Financial Analysis – Amazon</a:t>
            </a:r>
          </a:p>
        </p:txBody>
      </p:sp>
      <p:grpSp>
        <p:nvGrpSpPr>
          <p:cNvPr id="14" name="Group 13">
            <a:extLst>
              <a:ext uri="{FF2B5EF4-FFF2-40B4-BE49-F238E27FC236}">
                <a16:creationId xmlns:a16="http://schemas.microsoft.com/office/drawing/2014/main" id="{7A26B0A0-A8FD-1C58-F9A2-AA6539CF7A8F}"/>
              </a:ext>
            </a:extLst>
          </p:cNvPr>
          <p:cNvGrpSpPr/>
          <p:nvPr/>
        </p:nvGrpSpPr>
        <p:grpSpPr>
          <a:xfrm>
            <a:off x="1839186" y="3195425"/>
            <a:ext cx="8777719" cy="2779804"/>
            <a:chOff x="1936784" y="3669152"/>
            <a:chExt cx="8318432" cy="2445777"/>
          </a:xfrm>
        </p:grpSpPr>
        <p:pic>
          <p:nvPicPr>
            <p:cNvPr id="5" name="Picture 4">
              <a:extLst>
                <a:ext uri="{FF2B5EF4-FFF2-40B4-BE49-F238E27FC236}">
                  <a16:creationId xmlns:a16="http://schemas.microsoft.com/office/drawing/2014/main" id="{3C0429FF-32A9-F94D-79A3-39771AD6BDEE}"/>
                </a:ext>
              </a:extLst>
            </p:cNvPr>
            <p:cNvPicPr>
              <a:picLocks noChangeAspect="1"/>
            </p:cNvPicPr>
            <p:nvPr/>
          </p:nvPicPr>
          <p:blipFill>
            <a:blip r:embed="rId2">
              <a:extLst>
                <a:ext uri="{28A0092B-C50C-407E-A947-70E740481C1C}">
                  <a14:useLocalDpi xmlns:a14="http://schemas.microsoft.com/office/drawing/2010/main" val="0"/>
                </a:ext>
              </a:extLst>
            </a:blip>
            <a:srcRect b="41323"/>
            <a:stretch>
              <a:fillRect/>
            </a:stretch>
          </p:blipFill>
          <p:spPr bwMode="auto">
            <a:xfrm>
              <a:off x="1936784" y="3669152"/>
              <a:ext cx="8318432" cy="2445777"/>
            </a:xfrm>
            <a:prstGeom prst="rect">
              <a:avLst/>
            </a:prstGeom>
            <a:noFill/>
            <a:ln>
              <a:noFill/>
            </a:ln>
          </p:spPr>
        </p:pic>
        <p:cxnSp>
          <p:nvCxnSpPr>
            <p:cNvPr id="7" name="Straight Connector 6">
              <a:extLst>
                <a:ext uri="{FF2B5EF4-FFF2-40B4-BE49-F238E27FC236}">
                  <a16:creationId xmlns:a16="http://schemas.microsoft.com/office/drawing/2014/main" id="{4E30D55D-1935-DA02-462E-8D16EA289C21}"/>
                </a:ext>
              </a:extLst>
            </p:cNvPr>
            <p:cNvCxnSpPr>
              <a:cxnSpLocks/>
            </p:cNvCxnSpPr>
            <p:nvPr/>
          </p:nvCxnSpPr>
          <p:spPr>
            <a:xfrm>
              <a:off x="1936784" y="6114929"/>
              <a:ext cx="6733083"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A4109E0-5902-B793-2D30-C50BFF3470E6}"/>
                </a:ext>
              </a:extLst>
            </p:cNvPr>
            <p:cNvCxnSpPr>
              <a:cxnSpLocks/>
            </p:cNvCxnSpPr>
            <p:nvPr/>
          </p:nvCxnSpPr>
          <p:spPr>
            <a:xfrm>
              <a:off x="8858868" y="6114929"/>
              <a:ext cx="1373750" cy="0"/>
            </a:xfrm>
            <a:prstGeom prst="line">
              <a:avLst/>
            </a:prstGeom>
          </p:spPr>
          <p:style>
            <a:lnRef idx="1">
              <a:schemeClr val="dk1"/>
            </a:lnRef>
            <a:fillRef idx="0">
              <a:schemeClr val="dk1"/>
            </a:fillRef>
            <a:effectRef idx="0">
              <a:schemeClr val="dk1"/>
            </a:effectRef>
            <a:fontRef idx="minor">
              <a:schemeClr val="tx1"/>
            </a:fontRef>
          </p:style>
        </p:cxnSp>
      </p:grpSp>
      <p:sp>
        <p:nvSpPr>
          <p:cNvPr id="15" name="TextBox 14">
            <a:extLst>
              <a:ext uri="{FF2B5EF4-FFF2-40B4-BE49-F238E27FC236}">
                <a16:creationId xmlns:a16="http://schemas.microsoft.com/office/drawing/2014/main" id="{27A2BA4C-7FA0-53AD-9B88-23766E4D0824}"/>
              </a:ext>
            </a:extLst>
          </p:cNvPr>
          <p:cNvSpPr txBox="1"/>
          <p:nvPr/>
        </p:nvSpPr>
        <p:spPr>
          <a:xfrm>
            <a:off x="1307507" y="1828800"/>
            <a:ext cx="10425869" cy="136960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Arial"/>
                <a:ea typeface="+mn-lt"/>
                <a:cs typeface="Arial"/>
              </a:rPr>
              <a:t>Profitability and growth outlook remains stronger than the industry average, supported by margin expansion in AWS and advertising, while retail-driven volatility is keeping EPS less stable</a:t>
            </a:r>
          </a:p>
          <a:p>
            <a:pPr marL="285750" indent="-285750">
              <a:buFont typeface="Arial" panose="020B0604020202020204" pitchFamily="34" charset="0"/>
              <a:buChar char="•"/>
            </a:pPr>
            <a:r>
              <a:rPr lang="en-US">
                <a:latin typeface="Arial"/>
                <a:cs typeface="Arial"/>
              </a:rPr>
              <a:t>Compared</a:t>
            </a:r>
            <a:r>
              <a:rPr lang="en-US">
                <a:latin typeface="Arial"/>
                <a:ea typeface="+mn-lt"/>
                <a:cs typeface="Arial"/>
              </a:rPr>
              <a:t> to its historical performance, Amazon is entering a more favorable environment, complementing its traditional retail and e-commerce business with high margin segments</a:t>
            </a:r>
          </a:p>
          <a:p>
            <a:pPr marL="285750" indent="-285750">
              <a:buFont typeface="Arial" panose="020B0604020202020204" pitchFamily="34" charset="0"/>
              <a:buChar char="•"/>
            </a:pPr>
            <a:endParaRPr lang="en-US" sz="1100">
              <a:latin typeface="Arial"/>
              <a:cs typeface="Arial"/>
            </a:endParaRPr>
          </a:p>
        </p:txBody>
      </p:sp>
    </p:spTree>
    <p:extLst>
      <p:ext uri="{BB962C8B-B14F-4D97-AF65-F5344CB8AC3E}">
        <p14:creationId xmlns:p14="http://schemas.microsoft.com/office/powerpoint/2010/main" val="351728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E4FD9-902E-8BFC-1FDA-D447C5437C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FD0EB-A6F7-201C-656E-EDCE60D57F40}"/>
              </a:ext>
            </a:extLst>
          </p:cNvPr>
          <p:cNvSpPr>
            <a:spLocks noGrp="1"/>
          </p:cNvSpPr>
          <p:nvPr>
            <p:ph type="title"/>
          </p:nvPr>
        </p:nvSpPr>
        <p:spPr/>
        <p:txBody>
          <a:bodyPr/>
          <a:lstStyle/>
          <a:p>
            <a:r>
              <a:rPr lang="en-US"/>
              <a:t>Valuation – Amazon</a:t>
            </a:r>
          </a:p>
        </p:txBody>
      </p:sp>
      <p:pic>
        <p:nvPicPr>
          <p:cNvPr id="4" name="Picture 3" descr="A black background with numbers and a black rectangle&#10;&#10;AI-generated content may be incorrect.">
            <a:extLst>
              <a:ext uri="{FF2B5EF4-FFF2-40B4-BE49-F238E27FC236}">
                <a16:creationId xmlns:a16="http://schemas.microsoft.com/office/drawing/2014/main" id="{EECFA0BA-78D1-4F04-6A3C-A7C196F01312}"/>
              </a:ext>
            </a:extLst>
          </p:cNvPr>
          <p:cNvPicPr>
            <a:picLocks noChangeAspect="1"/>
          </p:cNvPicPr>
          <p:nvPr/>
        </p:nvPicPr>
        <p:blipFill>
          <a:blip r:embed="rId2"/>
          <a:stretch>
            <a:fillRect/>
          </a:stretch>
        </p:blipFill>
        <p:spPr>
          <a:xfrm>
            <a:off x="7000206" y="1877060"/>
            <a:ext cx="3845593" cy="4410464"/>
          </a:xfrm>
          <a:prstGeom prst="rect">
            <a:avLst/>
          </a:prstGeom>
        </p:spPr>
      </p:pic>
      <p:sp>
        <p:nvSpPr>
          <p:cNvPr id="5" name="TextBox 4">
            <a:extLst>
              <a:ext uri="{FF2B5EF4-FFF2-40B4-BE49-F238E27FC236}">
                <a16:creationId xmlns:a16="http://schemas.microsoft.com/office/drawing/2014/main" id="{55A6E9C3-B661-5941-31C1-E19E7AB8365F}"/>
              </a:ext>
            </a:extLst>
          </p:cNvPr>
          <p:cNvSpPr txBox="1"/>
          <p:nvPr/>
        </p:nvSpPr>
        <p:spPr>
          <a:xfrm>
            <a:off x="1307507" y="1828800"/>
            <a:ext cx="5258393" cy="552458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Arial"/>
                <a:ea typeface="+mn-lt"/>
                <a:cs typeface="Arial"/>
              </a:rPr>
              <a:t>Based on the Discounted Cash Flow method, the derived target valuation for Amazon is </a:t>
            </a:r>
            <a:r>
              <a:rPr lang="en-US" b="1">
                <a:latin typeface="Arial"/>
                <a:ea typeface="+mn-lt"/>
                <a:cs typeface="Arial"/>
              </a:rPr>
              <a:t>$276.86 </a:t>
            </a:r>
            <a:r>
              <a:rPr lang="en-US">
                <a:latin typeface="Arial"/>
                <a:ea typeface="+mn-lt"/>
                <a:cs typeface="Arial"/>
              </a:rPr>
              <a:t>per share, a </a:t>
            </a:r>
            <a:r>
              <a:rPr lang="en-US" b="1">
                <a:latin typeface="Arial"/>
                <a:ea typeface="+mn-lt"/>
                <a:cs typeface="Arial"/>
              </a:rPr>
              <a:t>13.3% </a:t>
            </a:r>
            <a:r>
              <a:rPr lang="en-US">
                <a:latin typeface="Arial"/>
                <a:ea typeface="+mn-lt"/>
                <a:cs typeface="Arial"/>
              </a:rPr>
              <a:t>upside compared to current price</a:t>
            </a:r>
          </a:p>
          <a:p>
            <a:pPr marL="285750" indent="-285750">
              <a:buFont typeface="Arial" panose="020B0604020202020204" pitchFamily="34" charset="0"/>
              <a:buChar char="•"/>
            </a:pPr>
            <a:endParaRPr lang="en-US">
              <a:latin typeface="Arial"/>
              <a:ea typeface="+mn-lt"/>
              <a:cs typeface="Arial"/>
            </a:endParaRPr>
          </a:p>
          <a:p>
            <a:pPr marL="285750" indent="-285750">
              <a:buFont typeface="Arial" panose="020B0604020202020204" pitchFamily="34" charset="0"/>
              <a:buChar char="•"/>
            </a:pPr>
            <a:r>
              <a:rPr lang="en-US">
                <a:latin typeface="Arial"/>
                <a:ea typeface="+mn-lt"/>
                <a:cs typeface="Arial"/>
              </a:rPr>
              <a:t>Amazon’s valuation multiples have expanded over time as profitability and AWS scale have strengthened, and remain slightly above industry and broader market averages today</a:t>
            </a:r>
          </a:p>
          <a:p>
            <a:pPr marL="285750" indent="-285750">
              <a:buFont typeface="Arial" panose="020B0604020202020204" pitchFamily="34" charset="0"/>
              <a:buChar char="•"/>
            </a:pPr>
            <a:endParaRPr lang="en-US">
              <a:latin typeface="Arial"/>
              <a:ea typeface="+mn-lt"/>
              <a:cs typeface="Arial"/>
            </a:endParaRPr>
          </a:p>
          <a:p>
            <a:pPr marL="285750" indent="-285750">
              <a:buFont typeface="Arial" panose="020B0604020202020204" pitchFamily="34" charset="0"/>
              <a:buChar char="•"/>
            </a:pPr>
            <a:r>
              <a:rPr lang="en-US">
                <a:latin typeface="Arial"/>
                <a:ea typeface="+mn-lt"/>
                <a:cs typeface="Arial"/>
              </a:rPr>
              <a:t>Going forward, modest multiple expansion is expected as mix shifts toward higher-margin cloud and advertising businesses, supporting the 13.3% DCF-implied upside while keeping valuation reasonable relative to sector peers and long-term trends.</a:t>
            </a:r>
          </a:p>
          <a:p>
            <a:pPr marL="285750" indent="-285750">
              <a:buFont typeface="Arial" panose="020B0604020202020204" pitchFamily="34" charset="0"/>
              <a:buChar char="•"/>
            </a:pPr>
            <a:endParaRPr lang="en-US">
              <a:latin typeface="Arial"/>
              <a:ea typeface="+mn-lt"/>
              <a:cs typeface="Arial"/>
            </a:endParaRPr>
          </a:p>
          <a:p>
            <a:pPr marL="285750" indent="-285750">
              <a:buFont typeface="Arial" panose="020B0604020202020204" pitchFamily="34" charset="0"/>
              <a:buChar char="•"/>
            </a:pPr>
            <a:endParaRPr lang="en-US">
              <a:latin typeface="Arial"/>
              <a:ea typeface="+mn-lt"/>
              <a:cs typeface="Arial"/>
            </a:endParaRPr>
          </a:p>
          <a:p>
            <a:pPr marL="285750" indent="-285750">
              <a:buFont typeface="Arial" panose="020B0604020202020204" pitchFamily="34" charset="0"/>
              <a:buChar char="•"/>
            </a:pPr>
            <a:endParaRPr lang="en-US">
              <a:latin typeface="Arial"/>
              <a:ea typeface="+mn-lt"/>
              <a:cs typeface="Arial"/>
            </a:endParaRPr>
          </a:p>
          <a:p>
            <a:pPr marL="285750" indent="-285750">
              <a:buFont typeface="Arial" panose="020B0604020202020204" pitchFamily="34" charset="0"/>
              <a:buChar char="•"/>
            </a:pPr>
            <a:endParaRPr lang="en-US" sz="1100">
              <a:latin typeface="Arial"/>
              <a:cs typeface="Arial"/>
            </a:endParaRPr>
          </a:p>
        </p:txBody>
      </p:sp>
    </p:spTree>
    <p:extLst>
      <p:ext uri="{BB962C8B-B14F-4D97-AF65-F5344CB8AC3E}">
        <p14:creationId xmlns:p14="http://schemas.microsoft.com/office/powerpoint/2010/main" val="387514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8284A-B9A8-3588-3FB3-691365148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2C035-1B2A-11C9-13EC-63F6E2609A41}"/>
              </a:ext>
            </a:extLst>
          </p:cNvPr>
          <p:cNvSpPr>
            <a:spLocks noGrp="1"/>
          </p:cNvSpPr>
          <p:nvPr>
            <p:ph type="title"/>
          </p:nvPr>
        </p:nvSpPr>
        <p:spPr>
          <a:xfrm>
            <a:off x="1051560" y="204611"/>
            <a:ext cx="9875520" cy="1356360"/>
          </a:xfrm>
        </p:spPr>
        <p:txBody>
          <a:bodyPr/>
          <a:lstStyle/>
          <a:p>
            <a:r>
              <a:rPr lang="en-US" dirty="0"/>
              <a:t>Recommendation</a:t>
            </a:r>
          </a:p>
        </p:txBody>
      </p:sp>
      <p:sp>
        <p:nvSpPr>
          <p:cNvPr id="3" name="TextBox 2">
            <a:extLst>
              <a:ext uri="{FF2B5EF4-FFF2-40B4-BE49-F238E27FC236}">
                <a16:creationId xmlns:a16="http://schemas.microsoft.com/office/drawing/2014/main" id="{D59A7367-49CF-6EBB-0FFE-93A281F1FD21}"/>
              </a:ext>
            </a:extLst>
          </p:cNvPr>
          <p:cNvSpPr txBox="1"/>
          <p:nvPr/>
        </p:nvSpPr>
        <p:spPr>
          <a:xfrm>
            <a:off x="780155" y="1286651"/>
            <a:ext cx="5315845" cy="5363007"/>
          </a:xfrm>
          <a:prstGeom prst="rect">
            <a:avLst/>
          </a:prstGeom>
          <a:noFill/>
        </p:spPr>
        <p:txBody>
          <a:bodyPr wrap="square" lIns="91440" tIns="45720" rIns="91440" bIns="45720" rtlCol="0" anchor="t">
            <a:spAutoFit/>
          </a:bodyPr>
          <a:lstStyle/>
          <a:p>
            <a:pPr marL="285750" indent="-285750">
              <a:lnSpc>
                <a:spcPts val="2700"/>
              </a:lnSpc>
              <a:buFont typeface="Arial" panose="020B0604020202020204" pitchFamily="34" charset="0"/>
              <a:buChar char="•"/>
            </a:pPr>
            <a:r>
              <a:rPr lang="en-US" sz="2000" dirty="0"/>
              <a:t>We recommend a </a:t>
            </a:r>
            <a:r>
              <a:rPr lang="en-US" sz="2000" b="1" dirty="0"/>
              <a:t>BUY</a:t>
            </a:r>
            <a:r>
              <a:rPr lang="en-US" sz="2000" dirty="0"/>
              <a:t> rating for Amazon (AMZN) with a price target of $276.86, implying +13.3% upside from the current share price of $244.41</a:t>
            </a:r>
          </a:p>
          <a:p>
            <a:pPr marL="285750" indent="-285750">
              <a:lnSpc>
                <a:spcPts val="2700"/>
              </a:lnSpc>
              <a:buFont typeface="Arial" panose="020B0604020202020204" pitchFamily="34" charset="0"/>
              <a:buChar char="•"/>
            </a:pPr>
            <a:r>
              <a:rPr lang="en-US" sz="2000" dirty="0"/>
              <a:t>Our valuation reflects Amazons market position in various sectors, their expanding margins and profitability, and the superior economies of scale due to operational scale </a:t>
            </a:r>
          </a:p>
          <a:p>
            <a:pPr>
              <a:lnSpc>
                <a:spcPts val="2700"/>
              </a:lnSpc>
            </a:pPr>
            <a:r>
              <a:rPr lang="en-US" sz="2000" dirty="0"/>
              <a:t>      of the company</a:t>
            </a:r>
          </a:p>
          <a:p>
            <a:pPr marL="285750" indent="-285750">
              <a:buFont typeface="Arial" panose="020B0604020202020204" pitchFamily="34" charset="0"/>
              <a:buChar char="•"/>
            </a:pPr>
            <a:r>
              <a:rPr lang="en-US" sz="2000" dirty="0"/>
              <a:t>Despite inflationary pressure, Amazon has continuously expanded their net profit margins and we believe this trend will continue into the future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latin typeface="Arial"/>
              <a:cs typeface="Arial"/>
            </a:endParaRPr>
          </a:p>
        </p:txBody>
      </p:sp>
      <p:pic>
        <p:nvPicPr>
          <p:cNvPr id="4" name="Picture 3" descr="A graph of different colored lines&#10;&#10;AI-generated content may be incorrect.">
            <a:extLst>
              <a:ext uri="{FF2B5EF4-FFF2-40B4-BE49-F238E27FC236}">
                <a16:creationId xmlns:a16="http://schemas.microsoft.com/office/drawing/2014/main" id="{EFACD76E-8CAF-5814-F6BF-79A5215D6DCE}"/>
              </a:ext>
            </a:extLst>
          </p:cNvPr>
          <p:cNvPicPr>
            <a:picLocks noChangeAspect="1"/>
          </p:cNvPicPr>
          <p:nvPr/>
        </p:nvPicPr>
        <p:blipFill rotWithShape="1">
          <a:blip r:embed="rId2">
            <a:extLst>
              <a:ext uri="{28A0092B-C50C-407E-A947-70E740481C1C}">
                <a14:useLocalDpi xmlns:a14="http://schemas.microsoft.com/office/drawing/2010/main" val="0"/>
              </a:ext>
            </a:extLst>
          </a:blip>
          <a:srcRect l="1536"/>
          <a:stretch>
            <a:fillRect/>
          </a:stretch>
        </p:blipFill>
        <p:spPr bwMode="auto">
          <a:xfrm>
            <a:off x="5779457" y="1626456"/>
            <a:ext cx="5940939" cy="36050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224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8EAA2-8E93-7609-A96C-D5EBFC9D72D5}"/>
            </a:ext>
          </a:extLst>
        </p:cNvPr>
        <p:cNvGrpSpPr/>
        <p:nvPr/>
      </p:nvGrpSpPr>
      <p:grpSpPr>
        <a:xfrm>
          <a:off x="0" y="0"/>
          <a:ext cx="0" cy="0"/>
          <a:chOff x="0" y="0"/>
          <a:chExt cx="0" cy="0"/>
        </a:xfrm>
      </p:grpSpPr>
      <p:pic>
        <p:nvPicPr>
          <p:cNvPr id="1026" name="Picture 2" descr="Chipotle Mexican Grill - Wikipedia">
            <a:extLst>
              <a:ext uri="{FF2B5EF4-FFF2-40B4-BE49-F238E27FC236}">
                <a16:creationId xmlns:a16="http://schemas.microsoft.com/office/drawing/2014/main" id="{521DB51B-04B6-CA24-5F54-AF448CB5D3DC}"/>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9068844" y="344666"/>
            <a:ext cx="2622115" cy="2135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1FA111-0702-ECCD-3737-5CBA7B1BB126}"/>
              </a:ext>
            </a:extLst>
          </p:cNvPr>
          <p:cNvSpPr>
            <a:spLocks noGrp="1"/>
          </p:cNvSpPr>
          <p:nvPr>
            <p:ph type="title"/>
          </p:nvPr>
        </p:nvSpPr>
        <p:spPr>
          <a:xfrm>
            <a:off x="774108" y="246311"/>
            <a:ext cx="9875520" cy="1356360"/>
          </a:xfrm>
        </p:spPr>
        <p:txBody>
          <a:bodyPr/>
          <a:lstStyle/>
          <a:p>
            <a:r>
              <a:rPr lang="en-US" dirty="0"/>
              <a:t>Business Analysis – Chipotle</a:t>
            </a:r>
          </a:p>
        </p:txBody>
      </p:sp>
      <p:sp>
        <p:nvSpPr>
          <p:cNvPr id="3" name="TextBox 2">
            <a:extLst>
              <a:ext uri="{FF2B5EF4-FFF2-40B4-BE49-F238E27FC236}">
                <a16:creationId xmlns:a16="http://schemas.microsoft.com/office/drawing/2014/main" id="{662B8A21-A122-EE6E-7360-EE9D20F116C6}"/>
              </a:ext>
            </a:extLst>
          </p:cNvPr>
          <p:cNvSpPr txBox="1"/>
          <p:nvPr/>
        </p:nvSpPr>
        <p:spPr>
          <a:xfrm>
            <a:off x="501041" y="1339811"/>
            <a:ext cx="11336054" cy="1039708"/>
          </a:xfrm>
          <a:prstGeom prst="rect">
            <a:avLst/>
          </a:prstGeom>
          <a:noFill/>
        </p:spPr>
        <p:txBody>
          <a:bodyPr wrap="square" lIns="91440" tIns="45720" rIns="91440" bIns="45720" rtlCol="0" anchor="t">
            <a:spAutoFit/>
          </a:bodyPr>
          <a:lstStyle/>
          <a:p>
            <a:pPr marL="285750" indent="-285750">
              <a:lnSpc>
                <a:spcPts val="2500"/>
              </a:lnSpc>
              <a:buFont typeface="Arial" panose="020B0604020202020204" pitchFamily="34" charset="0"/>
              <a:buChar char="•"/>
            </a:pPr>
            <a:r>
              <a:rPr lang="en-US" sz="2000" b="1" dirty="0"/>
              <a:t>Chipotle</a:t>
            </a:r>
            <a:r>
              <a:rPr lang="en-US" sz="2000" dirty="0"/>
              <a:t> is a leader in the fast-casual restaurant market, selling customizable Mexican-inspired cuisine, including burritos, burrito bowls, quesadillas, tacos, and salads</a:t>
            </a:r>
          </a:p>
          <a:p>
            <a:pPr marL="285750" indent="-285750">
              <a:lnSpc>
                <a:spcPts val="2500"/>
              </a:lnSpc>
              <a:buFont typeface="Arial" panose="020B0604020202020204" pitchFamily="34" charset="0"/>
              <a:buChar char="•"/>
            </a:pPr>
            <a:r>
              <a:rPr lang="en-US" sz="2000" b="1" dirty="0"/>
              <a:t>Core customer base</a:t>
            </a:r>
            <a:r>
              <a:rPr lang="en-US" sz="2000" dirty="0"/>
              <a:t>: younger generations (Millennials &amp; Gen Z) &amp; low- to middle-income consumers</a:t>
            </a:r>
            <a:endParaRPr lang="en-US" sz="2000" dirty="0">
              <a:latin typeface="Arial"/>
              <a:cs typeface="Arial"/>
            </a:endParaRPr>
          </a:p>
        </p:txBody>
      </p:sp>
      <p:graphicFrame>
        <p:nvGraphicFramePr>
          <p:cNvPr id="8" name="Table 7">
            <a:extLst>
              <a:ext uri="{FF2B5EF4-FFF2-40B4-BE49-F238E27FC236}">
                <a16:creationId xmlns:a16="http://schemas.microsoft.com/office/drawing/2014/main" id="{A66A7A84-758C-0B35-56C8-B8FB16A915DA}"/>
              </a:ext>
            </a:extLst>
          </p:cNvPr>
          <p:cNvGraphicFramePr>
            <a:graphicFrameLocks noGrp="1"/>
          </p:cNvGraphicFramePr>
          <p:nvPr>
            <p:extLst>
              <p:ext uri="{D42A27DB-BD31-4B8C-83A1-F6EECF244321}">
                <p14:modId xmlns:p14="http://schemas.microsoft.com/office/powerpoint/2010/main" val="371782512"/>
              </p:ext>
            </p:extLst>
          </p:nvPr>
        </p:nvGraphicFramePr>
        <p:xfrm>
          <a:off x="5812077" y="2580361"/>
          <a:ext cx="6025018" cy="2233628"/>
        </p:xfrm>
        <a:graphic>
          <a:graphicData uri="http://schemas.openxmlformats.org/drawingml/2006/table">
            <a:tbl>
              <a:tblPr firstRow="1" bandRow="1">
                <a:tableStyleId>{5C22544A-7EE6-4342-B048-85BDC9FD1C3A}</a:tableStyleId>
              </a:tblPr>
              <a:tblGrid>
                <a:gridCol w="819094">
                  <a:extLst>
                    <a:ext uri="{9D8B030D-6E8A-4147-A177-3AD203B41FA5}">
                      <a16:colId xmlns:a16="http://schemas.microsoft.com/office/drawing/2014/main" val="2001005124"/>
                    </a:ext>
                  </a:extLst>
                </a:gridCol>
                <a:gridCol w="1111164">
                  <a:extLst>
                    <a:ext uri="{9D8B030D-6E8A-4147-A177-3AD203B41FA5}">
                      <a16:colId xmlns:a16="http://schemas.microsoft.com/office/drawing/2014/main" val="2421919310"/>
                    </a:ext>
                  </a:extLst>
                </a:gridCol>
                <a:gridCol w="1111164">
                  <a:extLst>
                    <a:ext uri="{9D8B030D-6E8A-4147-A177-3AD203B41FA5}">
                      <a16:colId xmlns:a16="http://schemas.microsoft.com/office/drawing/2014/main" val="3117891255"/>
                    </a:ext>
                  </a:extLst>
                </a:gridCol>
                <a:gridCol w="1111164">
                  <a:extLst>
                    <a:ext uri="{9D8B030D-6E8A-4147-A177-3AD203B41FA5}">
                      <a16:colId xmlns:a16="http://schemas.microsoft.com/office/drawing/2014/main" val="3028239030"/>
                    </a:ext>
                  </a:extLst>
                </a:gridCol>
                <a:gridCol w="853133">
                  <a:extLst>
                    <a:ext uri="{9D8B030D-6E8A-4147-A177-3AD203B41FA5}">
                      <a16:colId xmlns:a16="http://schemas.microsoft.com/office/drawing/2014/main" val="2029937634"/>
                    </a:ext>
                  </a:extLst>
                </a:gridCol>
                <a:gridCol w="1019299">
                  <a:extLst>
                    <a:ext uri="{9D8B030D-6E8A-4147-A177-3AD203B41FA5}">
                      <a16:colId xmlns:a16="http://schemas.microsoft.com/office/drawing/2014/main" val="2480563106"/>
                    </a:ext>
                  </a:extLst>
                </a:gridCol>
              </a:tblGrid>
              <a:tr h="621482">
                <a:tc gridSpan="6">
                  <a:txBody>
                    <a:bodyPr/>
                    <a:lstStyle/>
                    <a:p>
                      <a:pPr marL="0" marR="0" algn="ctr">
                        <a:lnSpc>
                          <a:spcPct val="115000"/>
                        </a:lnSpc>
                        <a:spcAft>
                          <a:spcPts val="800"/>
                        </a:spcAft>
                        <a:buNone/>
                      </a:pPr>
                      <a:r>
                        <a:rPr lang="en-US" sz="1800" kern="0" dirty="0">
                          <a:effectLst/>
                        </a:rPr>
                        <a:t>CMG Historic Performance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9445860"/>
                  </a:ext>
                </a:extLst>
              </a:tr>
              <a:tr h="621482">
                <a:tc>
                  <a:txBody>
                    <a:bodyPr/>
                    <a:lstStyle/>
                    <a:p>
                      <a:pPr marL="0" marR="0" algn="ctr">
                        <a:lnSpc>
                          <a:spcPct val="115000"/>
                        </a:lnSpc>
                        <a:spcAft>
                          <a:spcPts val="800"/>
                        </a:spcAft>
                        <a:buNone/>
                      </a:pPr>
                      <a:r>
                        <a:rPr lang="en-US" sz="1400" b="1" kern="0" dirty="0">
                          <a:effectLst/>
                        </a:rPr>
                        <a:t>1M</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400" b="1" kern="0" dirty="0">
                          <a:effectLst/>
                        </a:rPr>
                        <a:t>6M</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400" b="1" kern="0" dirty="0">
                          <a:effectLst/>
                        </a:rPr>
                        <a:t>YTD</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400" b="1" kern="0" dirty="0">
                          <a:effectLst/>
                        </a:rPr>
                        <a:t>1Y</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400" b="1" kern="0" dirty="0">
                          <a:effectLst/>
                        </a:rPr>
                        <a:t>3Y</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400" b="1" kern="0" dirty="0">
                          <a:effectLst/>
                        </a:rPr>
                        <a:t>5Y</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71397860"/>
                  </a:ext>
                </a:extLst>
              </a:tr>
              <a:tr h="990664">
                <a:tc>
                  <a:txBody>
                    <a:bodyPr/>
                    <a:lstStyle/>
                    <a:p>
                      <a:pPr marL="0" marR="0" algn="ctr">
                        <a:lnSpc>
                          <a:spcPct val="115000"/>
                        </a:lnSpc>
                        <a:spcAft>
                          <a:spcPts val="800"/>
                        </a:spcAft>
                        <a:buNone/>
                      </a:pPr>
                      <a:r>
                        <a:rPr lang="en-US" sz="1400" b="1" kern="0" dirty="0">
                          <a:solidFill>
                            <a:srgbClr val="FF0000"/>
                          </a:solidFill>
                          <a:effectLst/>
                        </a:rPr>
                        <a:t>-26.91%</a:t>
                      </a:r>
                      <a:endParaRPr lang="en-US"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400" b="1" kern="0" dirty="0">
                          <a:solidFill>
                            <a:srgbClr val="FF0000"/>
                          </a:solidFill>
                          <a:effectLst/>
                        </a:rPr>
                        <a:t>-41.11%</a:t>
                      </a:r>
                      <a:endParaRPr lang="en-US"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400" b="1" kern="0" dirty="0">
                          <a:solidFill>
                            <a:srgbClr val="FF0000"/>
                          </a:solidFill>
                          <a:effectLst/>
                        </a:rPr>
                        <a:t>-50.45%</a:t>
                      </a:r>
                      <a:endParaRPr lang="en-US"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400" b="1" kern="0" dirty="0">
                          <a:solidFill>
                            <a:srgbClr val="FF0000"/>
                          </a:solidFill>
                          <a:effectLst/>
                        </a:rPr>
                        <a:t>-49.59%</a:t>
                      </a:r>
                      <a:endParaRPr lang="en-US"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400" b="1" kern="0" dirty="0">
                          <a:solidFill>
                            <a:srgbClr val="00B050"/>
                          </a:solidFill>
                          <a:effectLst/>
                        </a:rPr>
                        <a:t>3.61%</a:t>
                      </a:r>
                      <a:endParaRPr lang="en-US" sz="14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400" b="1" kern="0" dirty="0">
                          <a:solidFill>
                            <a:srgbClr val="00B050"/>
                          </a:solidFill>
                          <a:effectLst/>
                        </a:rPr>
                        <a:t>19.38%</a:t>
                      </a:r>
                      <a:endParaRPr lang="en-US" sz="14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27018764"/>
                  </a:ext>
                </a:extLst>
              </a:tr>
            </a:tbl>
          </a:graphicData>
        </a:graphic>
      </p:graphicFrame>
      <p:sp>
        <p:nvSpPr>
          <p:cNvPr id="9" name="TextBox 8">
            <a:extLst>
              <a:ext uri="{FF2B5EF4-FFF2-40B4-BE49-F238E27FC236}">
                <a16:creationId xmlns:a16="http://schemas.microsoft.com/office/drawing/2014/main" id="{B91DC505-C760-3A0E-6E15-F3BBE8AC1572}"/>
              </a:ext>
            </a:extLst>
          </p:cNvPr>
          <p:cNvSpPr txBox="1"/>
          <p:nvPr/>
        </p:nvSpPr>
        <p:spPr>
          <a:xfrm>
            <a:off x="5812077" y="5014831"/>
            <a:ext cx="5878882" cy="1408399"/>
          </a:xfrm>
          <a:prstGeom prst="rect">
            <a:avLst/>
          </a:prstGeom>
          <a:noFill/>
        </p:spPr>
        <p:txBody>
          <a:bodyPr wrap="square" lIns="91440" tIns="45720" rIns="91440" bIns="45720" rtlCol="0" anchor="t">
            <a:spAutoFit/>
          </a:bodyPr>
          <a:lstStyle/>
          <a:p>
            <a:pPr marL="285750" indent="-285750">
              <a:lnSpc>
                <a:spcPts val="2600"/>
              </a:lnSpc>
              <a:buFont typeface="Arial" panose="020B0604020202020204" pitchFamily="34" charset="0"/>
              <a:buChar char="•"/>
            </a:pPr>
            <a:r>
              <a:rPr lang="en-US" sz="2000" b="1" dirty="0"/>
              <a:t>Pullback in visit frequency </a:t>
            </a:r>
            <a:r>
              <a:rPr lang="en-US" sz="2000" dirty="0"/>
              <a:t>among price-sensitive younger and lower-income consumers</a:t>
            </a:r>
          </a:p>
          <a:p>
            <a:pPr marL="285750" indent="-285750">
              <a:lnSpc>
                <a:spcPts val="2600"/>
              </a:lnSpc>
              <a:buFont typeface="Arial" panose="020B0604020202020204" pitchFamily="34" charset="0"/>
              <a:buChar char="•"/>
            </a:pPr>
            <a:r>
              <a:rPr lang="en-US" sz="2000" b="1" dirty="0"/>
              <a:t>Macroeconomic Pressures: </a:t>
            </a:r>
            <a:r>
              <a:rPr lang="en-US" sz="2000" dirty="0"/>
              <a:t>Persistent inflation and low consumer confidence</a:t>
            </a:r>
            <a:endParaRPr lang="en-US" sz="2000" dirty="0">
              <a:latin typeface="Arial"/>
              <a:cs typeface="Arial"/>
            </a:endParaRPr>
          </a:p>
        </p:txBody>
      </p:sp>
      <p:sp>
        <p:nvSpPr>
          <p:cNvPr id="10" name="TextBox 9">
            <a:extLst>
              <a:ext uri="{FF2B5EF4-FFF2-40B4-BE49-F238E27FC236}">
                <a16:creationId xmlns:a16="http://schemas.microsoft.com/office/drawing/2014/main" id="{D97B57F7-F936-DE68-74E6-9AC2012EE5C1}"/>
              </a:ext>
            </a:extLst>
          </p:cNvPr>
          <p:cNvSpPr txBox="1"/>
          <p:nvPr/>
        </p:nvSpPr>
        <p:spPr>
          <a:xfrm>
            <a:off x="501041" y="2479337"/>
            <a:ext cx="5210827" cy="4826962"/>
          </a:xfrm>
          <a:prstGeom prst="rect">
            <a:avLst/>
          </a:prstGeom>
          <a:noFill/>
        </p:spPr>
        <p:txBody>
          <a:bodyPr wrap="square" lIns="91440" tIns="45720" rIns="91440" bIns="45720" rtlCol="0" anchor="t">
            <a:spAutoFit/>
          </a:bodyPr>
          <a:lstStyle/>
          <a:p>
            <a:pPr algn="ctr">
              <a:lnSpc>
                <a:spcPts val="2800"/>
              </a:lnSpc>
            </a:pPr>
            <a:r>
              <a:rPr kumimoji="0" lang="en-US" sz="2400" b="1" i="0" u="none" strike="noStrike" kern="1200" cap="none" spc="0" normalizeH="0" baseline="0" noProof="0" dirty="0">
                <a:ln>
                  <a:noFill/>
                </a:ln>
                <a:solidFill>
                  <a:schemeClr val="accent1">
                    <a:lumMod val="75000"/>
                  </a:schemeClr>
                </a:solidFill>
                <a:effectLst/>
                <a:uLnTx/>
                <a:uFillTx/>
                <a:latin typeface="Corbel" panose="020B0503020204020204"/>
                <a:ea typeface="+mn-ea"/>
                <a:cs typeface="+mn-cs"/>
              </a:rPr>
              <a:t>Key Growth Drivers</a:t>
            </a:r>
          </a:p>
          <a:p>
            <a:pPr marL="342900" indent="-342900">
              <a:lnSpc>
                <a:spcPts val="2800"/>
              </a:lnSpc>
              <a:buFont typeface="Arial" panose="020B0604020202020204" pitchFamily="34" charset="0"/>
              <a:buChar char="•"/>
            </a:pPr>
            <a:r>
              <a:rPr lang="en-US" sz="2000" b="1" dirty="0">
                <a:solidFill>
                  <a:srgbClr val="000000"/>
                </a:solidFill>
                <a:latin typeface="Corbel" panose="020B0503020204020204"/>
              </a:rPr>
              <a:t>U.S. Expansion: </a:t>
            </a:r>
            <a:r>
              <a:rPr lang="en-US" sz="2000" dirty="0">
                <a:solidFill>
                  <a:srgbClr val="000000"/>
                </a:solidFill>
                <a:latin typeface="Corbel" panose="020B0503020204020204"/>
              </a:rPr>
              <a:t>&gt; 3,700 locations today, </a:t>
            </a:r>
            <a:r>
              <a:rPr lang="en-US" sz="2000" dirty="0"/>
              <a:t>long-term goal of ~7,000 locations by the end of the decade</a:t>
            </a:r>
            <a:endParaRPr lang="en-US" sz="2000"/>
          </a:p>
          <a:p>
            <a:pPr marL="342900" indent="-342900">
              <a:lnSpc>
                <a:spcPts val="2800"/>
              </a:lnSpc>
              <a:buFont typeface="Arial" panose="020B0604020202020204" pitchFamily="34" charset="0"/>
              <a:buChar char="•"/>
            </a:pPr>
            <a:r>
              <a:rPr lang="en-US" sz="2000" b="1" dirty="0"/>
              <a:t>International Expansion: </a:t>
            </a:r>
            <a:r>
              <a:rPr lang="en-US" sz="2000" dirty="0"/>
              <a:t>First Mexico location opening in 2026, large runway in Europe and Canada</a:t>
            </a:r>
          </a:p>
          <a:p>
            <a:pPr marL="342900" indent="-342900">
              <a:lnSpc>
                <a:spcPts val="2800"/>
              </a:lnSpc>
              <a:buFont typeface="Arial" panose="020B0604020202020204" pitchFamily="34" charset="0"/>
              <a:buChar char="•"/>
            </a:pPr>
            <a:r>
              <a:rPr lang="en-US" sz="2000" b="1" dirty="0"/>
              <a:t>Digital Ecosystem: </a:t>
            </a:r>
            <a:r>
              <a:rPr lang="en-US" sz="2000" dirty="0"/>
              <a:t>40M+ loyalty members, </a:t>
            </a:r>
            <a:r>
              <a:rPr lang="en-US" sz="2000" err="1"/>
              <a:t>Chipotlane</a:t>
            </a:r>
            <a:endParaRPr lang="en-US" sz="2000" dirty="0"/>
          </a:p>
          <a:p>
            <a:pPr marL="342900" indent="-342900">
              <a:lnSpc>
                <a:spcPts val="2800"/>
              </a:lnSpc>
              <a:buFont typeface="Arial" panose="020B0604020202020204" pitchFamily="34" charset="0"/>
              <a:buChar char="•"/>
            </a:pPr>
            <a:r>
              <a:rPr lang="en-US" sz="2000" b="1" dirty="0"/>
              <a:t>Operational Efficiency &amp; Automation: </a:t>
            </a:r>
            <a:r>
              <a:rPr lang="en-US" sz="2000" err="1"/>
              <a:t>Autocado</a:t>
            </a:r>
            <a:r>
              <a:rPr lang="en-US" sz="2000" dirty="0"/>
              <a:t> and Chippy systems</a:t>
            </a:r>
          </a:p>
          <a:p>
            <a:pPr marL="342900" indent="-342900">
              <a:buFont typeface="Arial" panose="020B0604020202020204" pitchFamily="34" charset="0"/>
              <a:buChar char="•"/>
            </a:pPr>
            <a:endParaRPr kumimoji="0" lang="en-US" sz="2000" b="1" i="0" u="none" strike="noStrike" kern="1200" cap="none" spc="0" normalizeH="0" baseline="0" noProof="0" dirty="0">
              <a:ln>
                <a:noFill/>
              </a:ln>
              <a:solidFill>
                <a:srgbClr val="000000"/>
              </a:solidFill>
              <a:effectLst/>
              <a:uLnTx/>
              <a:uFillTx/>
              <a:latin typeface="Corbel" panose="020B0503020204020204"/>
              <a:ea typeface="+mn-ea"/>
              <a:cs typeface="+mn-cs"/>
            </a:endParaRPr>
          </a:p>
          <a:p>
            <a:endParaRPr kumimoji="0" lang="en-US" sz="2000" b="1" i="0" u="none" strike="noStrike" kern="1200" cap="none" spc="0" normalizeH="0" baseline="0" noProof="0" dirty="0">
              <a:ln>
                <a:noFill/>
              </a:ln>
              <a:solidFill>
                <a:srgbClr val="000000"/>
              </a:solidFill>
              <a:effectLst/>
              <a:uLnTx/>
              <a:uFillTx/>
              <a:latin typeface="Corbel" panose="020B0503020204020204"/>
              <a:ea typeface="+mn-ea"/>
              <a:cs typeface="+mn-cs"/>
            </a:endParaRPr>
          </a:p>
          <a:p>
            <a:endParaRPr lang="en-US" sz="1100" dirty="0">
              <a:latin typeface="Arial"/>
              <a:cs typeface="Arial"/>
            </a:endParaRPr>
          </a:p>
        </p:txBody>
      </p:sp>
    </p:spTree>
    <p:extLst>
      <p:ext uri="{BB962C8B-B14F-4D97-AF65-F5344CB8AC3E}">
        <p14:creationId xmlns:p14="http://schemas.microsoft.com/office/powerpoint/2010/main" val="341968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2DC50-8CF6-45F7-4C53-D6D2399A0F09}"/>
            </a:ext>
          </a:extLst>
        </p:cNvPr>
        <p:cNvGrpSpPr/>
        <p:nvPr/>
      </p:nvGrpSpPr>
      <p:grpSpPr>
        <a:xfrm>
          <a:off x="0" y="0"/>
          <a:ext cx="0" cy="0"/>
          <a:chOff x="0" y="0"/>
          <a:chExt cx="0" cy="0"/>
        </a:xfrm>
      </p:grpSpPr>
      <p:pic>
        <p:nvPicPr>
          <p:cNvPr id="1026" name="Picture 2" descr="Chipotle Mexican Grill - Wikipedia">
            <a:extLst>
              <a:ext uri="{FF2B5EF4-FFF2-40B4-BE49-F238E27FC236}">
                <a16:creationId xmlns:a16="http://schemas.microsoft.com/office/drawing/2014/main" id="{B0A21500-08FB-8F81-0515-198A39F37771}"/>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9068844" y="344666"/>
            <a:ext cx="2622115" cy="2135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B75121-D932-CFE0-7DC1-5A4C78F103C8}"/>
              </a:ext>
            </a:extLst>
          </p:cNvPr>
          <p:cNvSpPr>
            <a:spLocks noGrp="1"/>
          </p:cNvSpPr>
          <p:nvPr>
            <p:ph type="title"/>
          </p:nvPr>
        </p:nvSpPr>
        <p:spPr>
          <a:xfrm>
            <a:off x="774108" y="246311"/>
            <a:ext cx="9875520" cy="1356360"/>
          </a:xfrm>
        </p:spPr>
        <p:txBody>
          <a:bodyPr/>
          <a:lstStyle/>
          <a:p>
            <a:r>
              <a:rPr lang="en-US" dirty="0"/>
              <a:t>Financial Analysis – Chipotle</a:t>
            </a:r>
          </a:p>
        </p:txBody>
      </p:sp>
      <p:sp>
        <p:nvSpPr>
          <p:cNvPr id="3" name="TextBox 2">
            <a:extLst>
              <a:ext uri="{FF2B5EF4-FFF2-40B4-BE49-F238E27FC236}">
                <a16:creationId xmlns:a16="http://schemas.microsoft.com/office/drawing/2014/main" id="{9B9D81CC-DA09-730E-5E3B-1FA0381D082C}"/>
              </a:ext>
            </a:extLst>
          </p:cNvPr>
          <p:cNvSpPr txBox="1"/>
          <p:nvPr/>
        </p:nvSpPr>
        <p:spPr>
          <a:xfrm>
            <a:off x="501041" y="1339811"/>
            <a:ext cx="11336054" cy="3285900"/>
          </a:xfrm>
          <a:prstGeom prst="rect">
            <a:avLst/>
          </a:prstGeom>
          <a:noFill/>
        </p:spPr>
        <p:txBody>
          <a:bodyPr wrap="square" lIns="91440" tIns="45720" rIns="91440" bIns="45720" rtlCol="0" anchor="t">
            <a:spAutoFit/>
          </a:bodyPr>
          <a:lstStyle/>
          <a:p>
            <a:pPr marL="285750" indent="-285750">
              <a:lnSpc>
                <a:spcPts val="2500"/>
              </a:lnSpc>
              <a:buFont typeface="Arial" panose="020B0604020202020204" pitchFamily="34" charset="0"/>
              <a:buChar char="•"/>
            </a:pPr>
            <a:r>
              <a:rPr lang="en-US" sz="2000"/>
              <a:t>Chipotle</a:t>
            </a:r>
            <a:r>
              <a:rPr lang="en-US" sz="2000" dirty="0"/>
              <a:t> </a:t>
            </a:r>
            <a:r>
              <a:rPr lang="en-US" sz="2000"/>
              <a:t>consistently outperforms industry averages across all major financial metrics.</a:t>
            </a:r>
          </a:p>
          <a:p>
            <a:pPr marL="285750" indent="-285750">
              <a:lnSpc>
                <a:spcPts val="2500"/>
              </a:lnSpc>
              <a:buFont typeface="Arial" panose="020B0604020202020204" pitchFamily="34" charset="0"/>
              <a:buChar char="•"/>
            </a:pPr>
            <a:r>
              <a:rPr lang="en-US" sz="2000"/>
              <a:t>Financial strength supports the broader investment thesis of continued growth and recovery potential as macro headwinds ease</a:t>
            </a:r>
            <a:r>
              <a:rPr lang="en-US" sz="2000" dirty="0"/>
              <a:t>.</a:t>
            </a:r>
            <a:endParaRPr lang="en-US" sz="2000"/>
          </a:p>
          <a:p>
            <a:pPr marL="285750" indent="-285750">
              <a:lnSpc>
                <a:spcPts val="2500"/>
              </a:lnSpc>
              <a:buFont typeface="Arial" panose="020B0604020202020204" pitchFamily="34" charset="0"/>
              <a:buChar char="•"/>
            </a:pPr>
            <a:r>
              <a:rPr lang="en-US" sz="2000"/>
              <a:t>High ROE and ROA demonstrate exceptional returns, particularly impressive given Chipotle carries little long-term debt, enhancing financial stability.</a:t>
            </a:r>
          </a:p>
          <a:p>
            <a:pPr marL="285750" indent="-285750">
              <a:lnSpc>
                <a:spcPts val="2500"/>
              </a:lnSpc>
              <a:buFont typeface="Arial" panose="020B0604020202020204" pitchFamily="34" charset="0"/>
              <a:buChar char="•"/>
            </a:pPr>
            <a:r>
              <a:rPr lang="en-US" sz="2000"/>
              <a:t>The company’s continued operational improvements and unit expansion plan suggest further upside to margins and cash generation.</a:t>
            </a:r>
          </a:p>
          <a:p>
            <a:pPr marL="285750" indent="-285750">
              <a:lnSpc>
                <a:spcPts val="2500"/>
              </a:lnSpc>
              <a:buFont typeface="Arial" panose="020B0604020202020204" pitchFamily="34" charset="0"/>
              <a:buChar char="•"/>
            </a:pPr>
            <a:endParaRPr lang="en-US" sz="2000"/>
          </a:p>
          <a:p>
            <a:pPr marL="285750" indent="-285750">
              <a:lnSpc>
                <a:spcPts val="2500"/>
              </a:lnSpc>
              <a:buFont typeface="Arial" panose="020B0604020202020204" pitchFamily="34" charset="0"/>
              <a:buChar char="•"/>
            </a:pPr>
            <a:endParaRPr lang="en-US" sz="2000" dirty="0"/>
          </a:p>
          <a:p>
            <a:pPr marL="285750" indent="-285750">
              <a:lnSpc>
                <a:spcPts val="2500"/>
              </a:lnSpc>
              <a:buFont typeface="Arial" panose="020B0604020202020204" pitchFamily="34" charset="0"/>
              <a:buChar char="•"/>
            </a:pPr>
            <a:endParaRPr lang="en-US" sz="2000"/>
          </a:p>
        </p:txBody>
      </p:sp>
      <p:graphicFrame>
        <p:nvGraphicFramePr>
          <p:cNvPr id="6" name="Table 5">
            <a:extLst>
              <a:ext uri="{FF2B5EF4-FFF2-40B4-BE49-F238E27FC236}">
                <a16:creationId xmlns:a16="http://schemas.microsoft.com/office/drawing/2014/main" id="{8EE0113F-B7D7-2057-AAA9-4C74C67B2F04}"/>
              </a:ext>
            </a:extLst>
          </p:cNvPr>
          <p:cNvGraphicFramePr>
            <a:graphicFrameLocks noGrp="1"/>
          </p:cNvGraphicFramePr>
          <p:nvPr>
            <p:extLst>
              <p:ext uri="{D42A27DB-BD31-4B8C-83A1-F6EECF244321}">
                <p14:modId xmlns:p14="http://schemas.microsoft.com/office/powerpoint/2010/main" val="1663407769"/>
              </p:ext>
            </p:extLst>
          </p:nvPr>
        </p:nvGraphicFramePr>
        <p:xfrm>
          <a:off x="598379" y="3733838"/>
          <a:ext cx="11000722" cy="2609972"/>
        </p:xfrm>
        <a:graphic>
          <a:graphicData uri="http://schemas.openxmlformats.org/drawingml/2006/table">
            <a:tbl>
              <a:tblPr firstRow="1" firstCol="1" lastCol="1">
                <a:tableStyleId>{5C22544A-7EE6-4342-B048-85BDC9FD1C3A}</a:tableStyleId>
              </a:tblPr>
              <a:tblGrid>
                <a:gridCol w="2120202">
                  <a:extLst>
                    <a:ext uri="{9D8B030D-6E8A-4147-A177-3AD203B41FA5}">
                      <a16:colId xmlns:a16="http://schemas.microsoft.com/office/drawing/2014/main" val="3316716060"/>
                    </a:ext>
                  </a:extLst>
                </a:gridCol>
                <a:gridCol w="1494569">
                  <a:extLst>
                    <a:ext uri="{9D8B030D-6E8A-4147-A177-3AD203B41FA5}">
                      <a16:colId xmlns:a16="http://schemas.microsoft.com/office/drawing/2014/main" val="2084875120"/>
                    </a:ext>
                  </a:extLst>
                </a:gridCol>
                <a:gridCol w="1494569">
                  <a:extLst>
                    <a:ext uri="{9D8B030D-6E8A-4147-A177-3AD203B41FA5}">
                      <a16:colId xmlns:a16="http://schemas.microsoft.com/office/drawing/2014/main" val="1050567240"/>
                    </a:ext>
                  </a:extLst>
                </a:gridCol>
                <a:gridCol w="1494569">
                  <a:extLst>
                    <a:ext uri="{9D8B030D-6E8A-4147-A177-3AD203B41FA5}">
                      <a16:colId xmlns:a16="http://schemas.microsoft.com/office/drawing/2014/main" val="2140051220"/>
                    </a:ext>
                  </a:extLst>
                </a:gridCol>
                <a:gridCol w="1494569">
                  <a:extLst>
                    <a:ext uri="{9D8B030D-6E8A-4147-A177-3AD203B41FA5}">
                      <a16:colId xmlns:a16="http://schemas.microsoft.com/office/drawing/2014/main" val="4194016502"/>
                    </a:ext>
                  </a:extLst>
                </a:gridCol>
                <a:gridCol w="1494569">
                  <a:extLst>
                    <a:ext uri="{9D8B030D-6E8A-4147-A177-3AD203B41FA5}">
                      <a16:colId xmlns:a16="http://schemas.microsoft.com/office/drawing/2014/main" val="3352721162"/>
                    </a:ext>
                  </a:extLst>
                </a:gridCol>
                <a:gridCol w="1407675">
                  <a:extLst>
                    <a:ext uri="{9D8B030D-6E8A-4147-A177-3AD203B41FA5}">
                      <a16:colId xmlns:a16="http://schemas.microsoft.com/office/drawing/2014/main" val="1903644443"/>
                    </a:ext>
                  </a:extLst>
                </a:gridCol>
              </a:tblGrid>
              <a:tr h="491208">
                <a:tc>
                  <a:txBody>
                    <a:bodyPr/>
                    <a:lstStyle/>
                    <a:p>
                      <a:pPr algn="l" fontAlgn="b">
                        <a:buNone/>
                      </a:pPr>
                      <a:r>
                        <a:rPr lang="en-US" sz="1600" b="1" u="none" strike="noStrike">
                          <a:effectLst/>
                        </a:rPr>
                        <a:t> </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2020</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2021</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2022</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2023</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2024</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Industry Average</a:t>
                      </a:r>
                      <a:endParaRPr lang="en-US"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2420502"/>
                  </a:ext>
                </a:extLst>
              </a:tr>
              <a:tr h="268774">
                <a:tc>
                  <a:txBody>
                    <a:bodyPr/>
                    <a:lstStyle/>
                    <a:p>
                      <a:pPr algn="ctr" fontAlgn="b">
                        <a:buNone/>
                      </a:pPr>
                      <a:r>
                        <a:rPr lang="en-US" sz="1600" b="1" u="none" strike="noStrike">
                          <a:effectLst/>
                        </a:rPr>
                        <a:t>Revenue (Billion USD)</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5.985</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7.547</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8.635</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9.872</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11.314</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l" fontAlgn="b">
                        <a:buNone/>
                      </a:pPr>
                      <a:r>
                        <a:rPr lang="en-US" sz="1600" b="1" u="none" strike="noStrike">
                          <a:effectLst/>
                        </a:rPr>
                        <a:t> </a:t>
                      </a:r>
                      <a:endParaRPr lang="en-US"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439679933"/>
                  </a:ext>
                </a:extLst>
              </a:tr>
              <a:tr h="268774">
                <a:tc>
                  <a:txBody>
                    <a:bodyPr/>
                    <a:lstStyle/>
                    <a:p>
                      <a:pPr algn="ctr" fontAlgn="b">
                        <a:buNone/>
                      </a:pPr>
                      <a:r>
                        <a:rPr lang="en-US" sz="1600" b="1" u="none" strike="noStrike">
                          <a:effectLst/>
                        </a:rPr>
                        <a:t>Revenue Growth (YoY)</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7.10%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26.10%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14.40%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14.30%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14.60%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6%</a:t>
                      </a:r>
                      <a:endParaRPr lang="en-US"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26629867"/>
                  </a:ext>
                </a:extLst>
              </a:tr>
              <a:tr h="268774">
                <a:tc>
                  <a:txBody>
                    <a:bodyPr/>
                    <a:lstStyle/>
                    <a:p>
                      <a:pPr algn="ctr" fontAlgn="b">
                        <a:buNone/>
                      </a:pPr>
                      <a:r>
                        <a:rPr lang="en-US" sz="1600" b="1" u="none" strike="noStrike">
                          <a:effectLst/>
                        </a:rPr>
                        <a:t>Operating Margin</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4.90%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10.80%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13.70%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16.40%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17.80%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14%</a:t>
                      </a:r>
                      <a:endParaRPr lang="en-US"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12285158"/>
                  </a:ext>
                </a:extLst>
              </a:tr>
              <a:tr h="491208">
                <a:tc>
                  <a:txBody>
                    <a:bodyPr/>
                    <a:lstStyle/>
                    <a:p>
                      <a:pPr algn="ctr" fontAlgn="b">
                        <a:buNone/>
                      </a:pPr>
                      <a:r>
                        <a:rPr lang="en-US" sz="1600" b="1" u="none" strike="noStrike">
                          <a:effectLst/>
                        </a:rPr>
                        <a:t>Same-Store Sales Growth</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5.70%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19.30%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10.10%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7.90%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7.40%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4.50%</a:t>
                      </a:r>
                      <a:endParaRPr lang="en-US"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784031756"/>
                  </a:ext>
                </a:extLst>
              </a:tr>
              <a:tr h="268774">
                <a:tc>
                  <a:txBody>
                    <a:bodyPr/>
                    <a:lstStyle/>
                    <a:p>
                      <a:pPr algn="ctr" fontAlgn="b">
                        <a:buNone/>
                      </a:pPr>
                      <a:r>
                        <a:rPr lang="en-US" sz="1600" b="1" u="none" strike="noStrike">
                          <a:effectLst/>
                        </a:rPr>
                        <a:t>Net Income Margin</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5.90%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8.70%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10.40%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12.50%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13.60%</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12.73%</a:t>
                      </a:r>
                      <a:endParaRPr lang="en-US"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97383971"/>
                  </a:ext>
                </a:extLst>
              </a:tr>
              <a:tr h="268774">
                <a:tc>
                  <a:txBody>
                    <a:bodyPr/>
                    <a:lstStyle/>
                    <a:p>
                      <a:pPr algn="ctr" fontAlgn="b">
                        <a:buNone/>
                      </a:pPr>
                      <a:r>
                        <a:rPr lang="en-US" sz="1600" b="1" u="none" strike="noStrike">
                          <a:effectLst/>
                        </a:rPr>
                        <a:t>ROE</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17.61%</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28.42%</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37.97%</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40.13%</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41.97%</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35%</a:t>
                      </a:r>
                      <a:endParaRPr lang="en-US"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770200901"/>
                  </a:ext>
                </a:extLst>
              </a:tr>
              <a:tr h="278042">
                <a:tc>
                  <a:txBody>
                    <a:bodyPr/>
                    <a:lstStyle/>
                    <a:p>
                      <a:pPr algn="ctr" fontAlgn="b">
                        <a:buNone/>
                      </a:pPr>
                      <a:r>
                        <a:rPr lang="en-US" sz="1600" b="1" u="none" strike="noStrike">
                          <a:effectLst/>
                        </a:rPr>
                        <a:t>ROA</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5.95%</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9.81%</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12.98%</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15.27%</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u="none" strike="noStrike">
                          <a:effectLst/>
                        </a:rPr>
                        <a:t>16.67%</a:t>
                      </a:r>
                      <a:endParaRPr lang="en-US" sz="16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buNone/>
                      </a:pPr>
                      <a:r>
                        <a:rPr lang="en-US" sz="1600" b="1" u="none" strike="noStrike">
                          <a:effectLst/>
                        </a:rPr>
                        <a:t>9%</a:t>
                      </a:r>
                      <a:endParaRPr lang="en-US"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310656599"/>
                  </a:ext>
                </a:extLst>
              </a:tr>
            </a:tbl>
          </a:graphicData>
        </a:graphic>
      </p:graphicFrame>
    </p:spTree>
    <p:extLst>
      <p:ext uri="{BB962C8B-B14F-4D97-AF65-F5344CB8AC3E}">
        <p14:creationId xmlns:p14="http://schemas.microsoft.com/office/powerpoint/2010/main" val="3929241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DE1FE-C140-7122-33F3-F5C59AC90CC2}"/>
            </a:ext>
          </a:extLst>
        </p:cNvPr>
        <p:cNvGrpSpPr/>
        <p:nvPr/>
      </p:nvGrpSpPr>
      <p:grpSpPr>
        <a:xfrm>
          <a:off x="0" y="0"/>
          <a:ext cx="0" cy="0"/>
          <a:chOff x="0" y="0"/>
          <a:chExt cx="0" cy="0"/>
        </a:xfrm>
      </p:grpSpPr>
      <p:pic>
        <p:nvPicPr>
          <p:cNvPr id="1026" name="Picture 2" descr="Chipotle Mexican Grill - Wikipedia">
            <a:extLst>
              <a:ext uri="{FF2B5EF4-FFF2-40B4-BE49-F238E27FC236}">
                <a16:creationId xmlns:a16="http://schemas.microsoft.com/office/drawing/2014/main" id="{07C3330E-4331-7F60-B3ED-C9AE684E9B5D}"/>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9068844" y="344666"/>
            <a:ext cx="2622115" cy="2135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00850D-032F-3625-6DF8-C8F124C9938A}"/>
              </a:ext>
            </a:extLst>
          </p:cNvPr>
          <p:cNvSpPr>
            <a:spLocks noGrp="1"/>
          </p:cNvSpPr>
          <p:nvPr>
            <p:ph type="title"/>
          </p:nvPr>
        </p:nvSpPr>
        <p:spPr>
          <a:xfrm>
            <a:off x="774108" y="246311"/>
            <a:ext cx="9875520" cy="1356360"/>
          </a:xfrm>
        </p:spPr>
        <p:txBody>
          <a:bodyPr/>
          <a:lstStyle/>
          <a:p>
            <a:r>
              <a:rPr lang="en-US" dirty="0"/>
              <a:t>Valuation – Chipotle</a:t>
            </a:r>
          </a:p>
        </p:txBody>
      </p:sp>
      <p:sp>
        <p:nvSpPr>
          <p:cNvPr id="3" name="TextBox 2">
            <a:extLst>
              <a:ext uri="{FF2B5EF4-FFF2-40B4-BE49-F238E27FC236}">
                <a16:creationId xmlns:a16="http://schemas.microsoft.com/office/drawing/2014/main" id="{ABD3F86D-601A-2140-89BA-3D87E199A89F}"/>
              </a:ext>
            </a:extLst>
          </p:cNvPr>
          <p:cNvSpPr txBox="1"/>
          <p:nvPr/>
        </p:nvSpPr>
        <p:spPr>
          <a:xfrm>
            <a:off x="504172" y="5056877"/>
            <a:ext cx="11336054" cy="1039708"/>
          </a:xfrm>
          <a:prstGeom prst="rect">
            <a:avLst/>
          </a:prstGeom>
          <a:noFill/>
        </p:spPr>
        <p:txBody>
          <a:bodyPr wrap="square" lIns="91440" tIns="45720" rIns="91440" bIns="45720" rtlCol="0" anchor="t">
            <a:spAutoFit/>
          </a:bodyPr>
          <a:lstStyle/>
          <a:p>
            <a:pPr marL="285750" indent="-285750">
              <a:lnSpc>
                <a:spcPts val="2500"/>
              </a:lnSpc>
              <a:buFont typeface="Arial" panose="020B0604020202020204" pitchFamily="34" charset="0"/>
              <a:buChar char="•"/>
            </a:pPr>
            <a:r>
              <a:rPr lang="en-US" sz="2000"/>
              <a:t>Chipotle’s multiples may expand moderately over time if margin expansion trends continue</a:t>
            </a:r>
            <a:r>
              <a:rPr lang="en-US" sz="2000" dirty="0"/>
              <a:t>, </a:t>
            </a:r>
            <a:r>
              <a:rPr lang="en-US" sz="2000"/>
              <a:t>driven by automation</a:t>
            </a:r>
            <a:r>
              <a:rPr lang="en-US" sz="2000" dirty="0"/>
              <a:t>, </a:t>
            </a:r>
            <a:r>
              <a:rPr lang="en-US" sz="2000"/>
              <a:t>digital mix</a:t>
            </a:r>
            <a:r>
              <a:rPr lang="en-US" sz="2000" dirty="0"/>
              <a:t>, and </a:t>
            </a:r>
            <a:r>
              <a:rPr lang="en-US" sz="2000"/>
              <a:t>scale efficiencies</a:t>
            </a:r>
            <a:endParaRPr lang="en-US" sz="2000" dirty="0"/>
          </a:p>
          <a:p>
            <a:pPr marL="285750" indent="-285750">
              <a:lnSpc>
                <a:spcPts val="2500"/>
              </a:lnSpc>
              <a:buFont typeface="Arial" panose="020B0604020202020204" pitchFamily="34" charset="0"/>
              <a:buChar char="•"/>
            </a:pPr>
            <a:r>
              <a:rPr lang="en-US" sz="2000"/>
              <a:t>DCF Model implies price target of $41.85, implying 36.9% upside</a:t>
            </a:r>
            <a:endParaRPr lang="en-US" sz="2000" dirty="0">
              <a:latin typeface="Arial"/>
              <a:cs typeface="Arial"/>
            </a:endParaRPr>
          </a:p>
        </p:txBody>
      </p:sp>
      <p:sp>
        <p:nvSpPr>
          <p:cNvPr id="5" name="TextBox 4">
            <a:extLst>
              <a:ext uri="{FF2B5EF4-FFF2-40B4-BE49-F238E27FC236}">
                <a16:creationId xmlns:a16="http://schemas.microsoft.com/office/drawing/2014/main" id="{D6212093-51FE-147A-BE18-24FBBBF47FFF}"/>
              </a:ext>
            </a:extLst>
          </p:cNvPr>
          <p:cNvSpPr txBox="1"/>
          <p:nvPr/>
        </p:nvSpPr>
        <p:spPr>
          <a:xfrm>
            <a:off x="653440" y="1225296"/>
            <a:ext cx="11336054" cy="1352999"/>
          </a:xfrm>
          <a:prstGeom prst="rect">
            <a:avLst/>
          </a:prstGeom>
          <a:noFill/>
        </p:spPr>
        <p:txBody>
          <a:bodyPr wrap="square" lIns="91440" tIns="45720" rIns="91440" bIns="45720" rtlCol="0" anchor="t">
            <a:spAutoFit/>
          </a:bodyPr>
          <a:lstStyle/>
          <a:p>
            <a:pPr marL="342900" indent="-342900">
              <a:lnSpc>
                <a:spcPts val="2500"/>
              </a:lnSpc>
              <a:buFont typeface="Arial" panose="020B0604020202020204" pitchFamily="34" charset="0"/>
              <a:buChar char="•"/>
            </a:pPr>
            <a:r>
              <a:rPr lang="en-US" sz="2000"/>
              <a:t>Recent contractions made Chipotle relatively cheap in terms of valuation multiples</a:t>
            </a:r>
          </a:p>
          <a:p>
            <a:pPr marL="285750" indent="-285750">
              <a:lnSpc>
                <a:spcPts val="2500"/>
              </a:lnSpc>
              <a:buFont typeface="Arial" panose="020B0604020202020204" pitchFamily="34" charset="0"/>
              <a:buChar char="•"/>
            </a:pPr>
            <a:r>
              <a:rPr lang="en-US" sz="2000"/>
              <a:t>Chipotle trades below peer averages on four out of five major valuation multiples, suggesting the stock is undervalued relative to competitors despite stronger fundamentals</a:t>
            </a:r>
          </a:p>
          <a:p>
            <a:pPr marL="285750" indent="-285750">
              <a:lnSpc>
                <a:spcPts val="2500"/>
              </a:lnSpc>
              <a:buFont typeface="Arial" panose="020B0604020202020204" pitchFamily="34" charset="0"/>
              <a:buChar char="•"/>
            </a:pPr>
            <a:endParaRPr lang="en-US" sz="2000">
              <a:latin typeface="Arial"/>
              <a:cs typeface="Arial"/>
            </a:endParaRPr>
          </a:p>
        </p:txBody>
      </p:sp>
      <p:graphicFrame>
        <p:nvGraphicFramePr>
          <p:cNvPr id="6" name="Table 5">
            <a:extLst>
              <a:ext uri="{FF2B5EF4-FFF2-40B4-BE49-F238E27FC236}">
                <a16:creationId xmlns:a16="http://schemas.microsoft.com/office/drawing/2014/main" id="{BC0A0EE8-01CA-ED77-11D4-DD3B5043AEF3}"/>
              </a:ext>
            </a:extLst>
          </p:cNvPr>
          <p:cNvGraphicFramePr>
            <a:graphicFrameLocks noGrp="1"/>
          </p:cNvGraphicFramePr>
          <p:nvPr>
            <p:extLst>
              <p:ext uri="{D42A27DB-BD31-4B8C-83A1-F6EECF244321}">
                <p14:modId xmlns:p14="http://schemas.microsoft.com/office/powerpoint/2010/main" val="1563522648"/>
              </p:ext>
            </p:extLst>
          </p:nvPr>
        </p:nvGraphicFramePr>
        <p:xfrm>
          <a:off x="653440" y="2323466"/>
          <a:ext cx="11037518" cy="2467627"/>
        </p:xfrm>
        <a:graphic>
          <a:graphicData uri="http://schemas.openxmlformats.org/drawingml/2006/table">
            <a:tbl>
              <a:tblPr firstRow="1" firstCol="1">
                <a:tableStyleId>{5C22544A-7EE6-4342-B048-85BDC9FD1C3A}</a:tableStyleId>
              </a:tblPr>
              <a:tblGrid>
                <a:gridCol w="3493668">
                  <a:extLst>
                    <a:ext uri="{9D8B030D-6E8A-4147-A177-3AD203B41FA5}">
                      <a16:colId xmlns:a16="http://schemas.microsoft.com/office/drawing/2014/main" val="4135866772"/>
                    </a:ext>
                  </a:extLst>
                </a:gridCol>
                <a:gridCol w="1484036">
                  <a:extLst>
                    <a:ext uri="{9D8B030D-6E8A-4147-A177-3AD203B41FA5}">
                      <a16:colId xmlns:a16="http://schemas.microsoft.com/office/drawing/2014/main" val="2974492004"/>
                    </a:ext>
                  </a:extLst>
                </a:gridCol>
                <a:gridCol w="1484036">
                  <a:extLst>
                    <a:ext uri="{9D8B030D-6E8A-4147-A177-3AD203B41FA5}">
                      <a16:colId xmlns:a16="http://schemas.microsoft.com/office/drawing/2014/main" val="2048993669"/>
                    </a:ext>
                  </a:extLst>
                </a:gridCol>
                <a:gridCol w="1484036">
                  <a:extLst>
                    <a:ext uri="{9D8B030D-6E8A-4147-A177-3AD203B41FA5}">
                      <a16:colId xmlns:a16="http://schemas.microsoft.com/office/drawing/2014/main" val="1567745966"/>
                    </a:ext>
                  </a:extLst>
                </a:gridCol>
                <a:gridCol w="1484036">
                  <a:extLst>
                    <a:ext uri="{9D8B030D-6E8A-4147-A177-3AD203B41FA5}">
                      <a16:colId xmlns:a16="http://schemas.microsoft.com/office/drawing/2014/main" val="2948859584"/>
                    </a:ext>
                  </a:extLst>
                </a:gridCol>
                <a:gridCol w="1607706">
                  <a:extLst>
                    <a:ext uri="{9D8B030D-6E8A-4147-A177-3AD203B41FA5}">
                      <a16:colId xmlns:a16="http://schemas.microsoft.com/office/drawing/2014/main" val="1631949142"/>
                    </a:ext>
                  </a:extLst>
                </a:gridCol>
              </a:tblGrid>
              <a:tr h="514967">
                <a:tc>
                  <a:txBody>
                    <a:bodyPr/>
                    <a:lstStyle/>
                    <a:p>
                      <a:pPr algn="l" fontAlgn="b">
                        <a:buNone/>
                      </a:pPr>
                      <a:r>
                        <a:rPr lang="en-US" sz="1600" b="1" u="none" strike="noStrike">
                          <a:effectLst/>
                        </a:rPr>
                        <a:t>Ticker</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1600" b="1" u="none" strike="noStrike">
                          <a:effectLst/>
                        </a:rPr>
                        <a:t>P/E</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1600" b="1" u="none" strike="noStrike">
                          <a:effectLst/>
                        </a:rPr>
                        <a:t>P/S</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1600" b="1" u="none" strike="noStrike">
                          <a:effectLst/>
                        </a:rPr>
                        <a:t>P/B</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1600" b="1" u="none" strike="noStrike">
                          <a:effectLst/>
                        </a:rPr>
                        <a:t>P/CF</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1600" b="1" u="none" strike="noStrike">
                          <a:effectLst/>
                        </a:rPr>
                        <a:t>EV/EBITDA</a:t>
                      </a:r>
                      <a:endParaRPr lang="en-US" sz="1600" b="1"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841778152"/>
                  </a:ext>
                </a:extLst>
              </a:tr>
              <a:tr h="277584">
                <a:tc>
                  <a:txBody>
                    <a:bodyPr/>
                    <a:lstStyle/>
                    <a:p>
                      <a:pPr algn="l" fontAlgn="b">
                        <a:buNone/>
                      </a:pPr>
                      <a:r>
                        <a:rPr lang="en-US" sz="1600" b="1" u="none" strike="noStrike">
                          <a:effectLst/>
                        </a:rPr>
                        <a:t>Chipotle (CMG)</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27.07</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3.52</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12.59</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19.65</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19.27</a:t>
                      </a:r>
                      <a:endParaRPr lang="en-US" sz="16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603371246"/>
                  </a:ext>
                </a:extLst>
              </a:tr>
              <a:tr h="277584">
                <a:tc>
                  <a:txBody>
                    <a:bodyPr/>
                    <a:lstStyle/>
                    <a:p>
                      <a:pPr algn="l" fontAlgn="b">
                        <a:buNone/>
                      </a:pPr>
                      <a:r>
                        <a:rPr lang="en-US" sz="1600" b="1" u="none" strike="noStrike">
                          <a:effectLst/>
                        </a:rPr>
                        <a:t>CAVA (CAVA)</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41.93</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5.09</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7.33</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35.56</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44.77</a:t>
                      </a:r>
                      <a:endParaRPr lang="en-US" sz="16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778925626"/>
                  </a:ext>
                </a:extLst>
              </a:tr>
              <a:tr h="277584">
                <a:tc>
                  <a:txBody>
                    <a:bodyPr/>
                    <a:lstStyle/>
                    <a:p>
                      <a:pPr algn="l" fontAlgn="b">
                        <a:buNone/>
                      </a:pPr>
                      <a:r>
                        <a:rPr lang="en-US" sz="1600" b="1" u="none" strike="noStrike">
                          <a:effectLst/>
                        </a:rPr>
                        <a:t>Yum! Brands (YUM)</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29.07</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5.22</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21.95</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29.07</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19.29</a:t>
                      </a:r>
                      <a:endParaRPr lang="en-US" sz="16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386003"/>
                  </a:ext>
                </a:extLst>
              </a:tr>
              <a:tr h="277584">
                <a:tc>
                  <a:txBody>
                    <a:bodyPr/>
                    <a:lstStyle/>
                    <a:p>
                      <a:pPr algn="l" fontAlgn="b">
                        <a:buNone/>
                      </a:pPr>
                      <a:r>
                        <a:rPr lang="en-US" sz="1600" b="1" u="none" strike="noStrike">
                          <a:effectLst/>
                        </a:rPr>
                        <a:t>Shake Shack (SHAK)</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89.32</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2.82</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7.21</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13.93</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24.03</a:t>
                      </a:r>
                      <a:endParaRPr lang="en-US" sz="16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183772577"/>
                  </a:ext>
                </a:extLst>
              </a:tr>
              <a:tr h="277584">
                <a:tc>
                  <a:txBody>
                    <a:bodyPr/>
                    <a:lstStyle/>
                    <a:p>
                      <a:pPr algn="l" fontAlgn="b">
                        <a:buNone/>
                      </a:pPr>
                      <a:r>
                        <a:rPr lang="en-US" sz="1600" b="1" u="none" strike="noStrike">
                          <a:effectLst/>
                        </a:rPr>
                        <a:t>Sweetgreen (SG)</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0.99</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1.74</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u="none" strike="noStrike">
                          <a:effectLst/>
                        </a:rPr>
                        <a:t>18.30</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ctr">
                        <a:buNone/>
                      </a:pPr>
                      <a:r>
                        <a:rPr lang="en-US" sz="1600" u="none" strike="noStrike">
                          <a:effectLst/>
                        </a:rPr>
                        <a:t>-</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478166456"/>
                  </a:ext>
                </a:extLst>
              </a:tr>
              <a:tr h="277584">
                <a:tc>
                  <a:txBody>
                    <a:bodyPr/>
                    <a:lstStyle/>
                    <a:p>
                      <a:pPr algn="l" fontAlgn="b">
                        <a:buNone/>
                      </a:pPr>
                      <a:r>
                        <a:rPr lang="en-US" sz="1600" b="1" u="none" strike="noStrike">
                          <a:effectLst/>
                        </a:rPr>
                        <a:t>Average</a:t>
                      </a:r>
                      <a:endParaRPr lang="en-US" sz="1600" b="1" i="1"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b="1" u="none" strike="noStrike">
                          <a:effectLst/>
                        </a:rPr>
                        <a:t>46.85</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b="1" u="none" strike="noStrike">
                          <a:effectLst/>
                        </a:rPr>
                        <a:t>3.53</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b="1" u="none" strike="noStrike">
                          <a:effectLst/>
                        </a:rPr>
                        <a:t>10.16</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b="1" u="none" strike="noStrike">
                          <a:effectLst/>
                        </a:rPr>
                        <a:t>23.30</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b="1" u="none" strike="noStrike">
                          <a:effectLst/>
                        </a:rPr>
                        <a:t>26.84</a:t>
                      </a:r>
                      <a:endParaRPr lang="en-US" sz="1600" b="1"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882066952"/>
                  </a:ext>
                </a:extLst>
              </a:tr>
              <a:tr h="287156">
                <a:tc>
                  <a:txBody>
                    <a:bodyPr/>
                    <a:lstStyle/>
                    <a:p>
                      <a:pPr algn="l" fontAlgn="b">
                        <a:buNone/>
                      </a:pPr>
                      <a:r>
                        <a:rPr lang="en-US" sz="1600" b="1" u="none" strike="noStrike">
                          <a:effectLst/>
                        </a:rPr>
                        <a:t>S&amp;P 500</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b="1" u="none" strike="noStrike">
                          <a:effectLst/>
                        </a:rPr>
                        <a:t>22.85</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b="1" u="none" strike="noStrike">
                          <a:effectLst/>
                        </a:rPr>
                        <a:t>3.24</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b="1" u="none" strike="noStrike">
                          <a:effectLst/>
                        </a:rPr>
                        <a:t>4.63</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b="1" u="none" strike="noStrike">
                          <a:effectLst/>
                        </a:rPr>
                        <a:t>16.07</a:t>
                      </a:r>
                      <a:endParaRPr lang="en-US" sz="16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1600" b="1" u="none" strike="noStrike">
                          <a:effectLst/>
                        </a:rPr>
                        <a:t>21.78</a:t>
                      </a:r>
                      <a:endParaRPr lang="en-US" sz="1600" b="1"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669471703"/>
                  </a:ext>
                </a:extLst>
              </a:tr>
            </a:tbl>
          </a:graphicData>
        </a:graphic>
      </p:graphicFrame>
    </p:spTree>
    <p:extLst>
      <p:ext uri="{BB962C8B-B14F-4D97-AF65-F5344CB8AC3E}">
        <p14:creationId xmlns:p14="http://schemas.microsoft.com/office/powerpoint/2010/main" val="226748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8C621-AEAD-CC92-A293-A6D2708C5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821CB-D1AD-EEA6-AE23-23FFC6EAAD03}"/>
              </a:ext>
            </a:extLst>
          </p:cNvPr>
          <p:cNvSpPr>
            <a:spLocks noGrp="1"/>
          </p:cNvSpPr>
          <p:nvPr>
            <p:ph type="title"/>
          </p:nvPr>
        </p:nvSpPr>
        <p:spPr>
          <a:xfrm>
            <a:off x="1051560" y="204611"/>
            <a:ext cx="9875520" cy="1356360"/>
          </a:xfrm>
        </p:spPr>
        <p:txBody>
          <a:bodyPr/>
          <a:lstStyle/>
          <a:p>
            <a:r>
              <a:rPr lang="en-US"/>
              <a:t>Recommendation</a:t>
            </a:r>
          </a:p>
        </p:txBody>
      </p:sp>
      <p:sp>
        <p:nvSpPr>
          <p:cNvPr id="3" name="TextBox 2">
            <a:extLst>
              <a:ext uri="{FF2B5EF4-FFF2-40B4-BE49-F238E27FC236}">
                <a16:creationId xmlns:a16="http://schemas.microsoft.com/office/drawing/2014/main" id="{4F1D9A92-5FDF-A9E7-05BB-807B9B07D804}"/>
              </a:ext>
            </a:extLst>
          </p:cNvPr>
          <p:cNvSpPr txBox="1"/>
          <p:nvPr/>
        </p:nvSpPr>
        <p:spPr>
          <a:xfrm>
            <a:off x="780155" y="1286651"/>
            <a:ext cx="10631689" cy="6170920"/>
          </a:xfrm>
          <a:prstGeom prst="rect">
            <a:avLst/>
          </a:prstGeom>
          <a:noFill/>
        </p:spPr>
        <p:txBody>
          <a:bodyPr wrap="square" lIns="91440" tIns="45720" rIns="91440" bIns="45720" rtlCol="0" anchor="t">
            <a:spAutoFit/>
          </a:bodyPr>
          <a:lstStyle/>
          <a:p>
            <a:pPr marL="285750" indent="-285750">
              <a:lnSpc>
                <a:spcPts val="2700"/>
              </a:lnSpc>
              <a:buFont typeface="Arial" panose="020B0604020202020204" pitchFamily="34" charset="0"/>
              <a:buChar char="•"/>
            </a:pPr>
            <a:r>
              <a:rPr lang="en-US" sz="2000"/>
              <a:t>We recommend a </a:t>
            </a:r>
            <a:r>
              <a:rPr lang="en-US" sz="2000" b="1"/>
              <a:t>BUY</a:t>
            </a:r>
            <a:r>
              <a:rPr lang="en-US" sz="2000"/>
              <a:t> rating for Chipotle Mexican Grill (CMG) with a price target of $41.85, implying +36.85% upside from the current share price of $30.56</a:t>
            </a:r>
          </a:p>
          <a:p>
            <a:pPr marL="285750" indent="-285750">
              <a:lnSpc>
                <a:spcPts val="2700"/>
              </a:lnSpc>
              <a:buFont typeface="Arial" panose="020B0604020202020204" pitchFamily="34" charset="0"/>
              <a:buChar char="•"/>
            </a:pPr>
            <a:r>
              <a:rPr lang="en-US" sz="2000"/>
              <a:t>Our valuation is supported by a 10-year DCF using a 9.5% discount rate and 4.0% terminal free cash flow growth, reflecting Chipotle’s strong brand positioning, margin expansion potential, and minimal financial leverage</a:t>
            </a:r>
          </a:p>
          <a:p>
            <a:pPr marL="285750" indent="-285750">
              <a:lnSpc>
                <a:spcPts val="2700"/>
              </a:lnSpc>
              <a:buFont typeface="Arial" panose="020B0604020202020204" pitchFamily="34" charset="0"/>
              <a:buChar char="•"/>
            </a:pPr>
            <a:r>
              <a:rPr lang="en-US" sz="2000"/>
              <a:t>Chipotle’s long-term growth runway remains compelling, driven by aggressive U.S. expansion, early international market penetration, and automation initiatives (</a:t>
            </a:r>
            <a:r>
              <a:rPr lang="en-US" sz="2000" err="1"/>
              <a:t>Autocado</a:t>
            </a:r>
            <a:r>
              <a:rPr lang="en-US" sz="2000"/>
              <a:t> and Chippy) that support margin improvement and operating efficiency</a:t>
            </a:r>
          </a:p>
          <a:p>
            <a:pPr marL="285750" indent="-285750">
              <a:lnSpc>
                <a:spcPts val="2700"/>
              </a:lnSpc>
              <a:buFont typeface="Arial" panose="020B0604020202020204" pitchFamily="34" charset="0"/>
              <a:buChar char="•"/>
            </a:pPr>
            <a:r>
              <a:rPr lang="en-US" sz="2000"/>
              <a:t>Despite recent underperformance, largely due to traffic softness among younger and lower-income guests, Chipotle’s industry-leading unit economics, 40M+ loyalty members, and dominant digital ecosystem position it well to recover as macro conditions stabilize</a:t>
            </a:r>
          </a:p>
          <a:p>
            <a:pPr marL="285750" indent="-285750">
              <a:lnSpc>
                <a:spcPts val="2700"/>
              </a:lnSpc>
              <a:buFont typeface="Arial" panose="020B0604020202020204" pitchFamily="34" charset="0"/>
              <a:buChar char="•"/>
            </a:pPr>
            <a:r>
              <a:rPr lang="en-US" sz="2000"/>
              <a:t>As inflation moderates, consumer confidence stabilizes, and digital ordering continues to scale through </a:t>
            </a:r>
            <a:r>
              <a:rPr lang="en-US" sz="2000" err="1"/>
              <a:t>Chipotlanes</a:t>
            </a:r>
            <a:r>
              <a:rPr lang="en-US" sz="2000"/>
              <a:t>, Chipotle is positioned to return to dependable growth and sustain premium profitability over the coming years.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latin typeface="Arial"/>
              <a:cs typeface="Arial"/>
            </a:endParaRPr>
          </a:p>
        </p:txBody>
      </p:sp>
    </p:spTree>
    <p:extLst>
      <p:ext uri="{BB962C8B-B14F-4D97-AF65-F5344CB8AC3E}">
        <p14:creationId xmlns:p14="http://schemas.microsoft.com/office/powerpoint/2010/main" val="66787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82E0A-9D77-263C-6B0A-258C8248F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3D48A-66F0-4C24-8927-53ADC99D20C2}"/>
              </a:ext>
            </a:extLst>
          </p:cNvPr>
          <p:cNvSpPr>
            <a:spLocks noGrp="1"/>
          </p:cNvSpPr>
          <p:nvPr>
            <p:ph type="title"/>
          </p:nvPr>
        </p:nvSpPr>
        <p:spPr/>
        <p:txBody>
          <a:bodyPr/>
          <a:lstStyle/>
          <a:p>
            <a:r>
              <a:rPr lang="en-US" dirty="0"/>
              <a:t>Business Analysis – Lululemon</a:t>
            </a:r>
          </a:p>
        </p:txBody>
      </p:sp>
      <p:sp>
        <p:nvSpPr>
          <p:cNvPr id="5" name="TextBox 4">
            <a:extLst>
              <a:ext uri="{FF2B5EF4-FFF2-40B4-BE49-F238E27FC236}">
                <a16:creationId xmlns:a16="http://schemas.microsoft.com/office/drawing/2014/main" id="{5BEEA08D-C97F-1F53-E575-02936E09D921}"/>
              </a:ext>
            </a:extLst>
          </p:cNvPr>
          <p:cNvSpPr txBox="1"/>
          <p:nvPr/>
        </p:nvSpPr>
        <p:spPr>
          <a:xfrm>
            <a:off x="1307507" y="1828800"/>
            <a:ext cx="10425869" cy="164660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Lululemon Athletica Inc (LULU) is a global leader in premium athletic apparel, footwear and accessories. The company’s brand is built on product innovation, performance fabrics, and a direct-to-consumer (D2C) model that emphasizes both customer engagement and community. Lululemon generates their revenue through both physical stores and digital platforms, generating roughly half of its revenue though its online channel.</a:t>
            </a:r>
          </a:p>
          <a:p>
            <a:pPr marL="285750" indent="-285750">
              <a:buFont typeface="Arial" panose="020B0604020202020204" pitchFamily="34" charset="0"/>
              <a:buChar char="•"/>
            </a:pPr>
            <a:endParaRPr lang="en-US" sz="1100" dirty="0">
              <a:latin typeface="Arial"/>
              <a:cs typeface="Arial"/>
            </a:endParaRPr>
          </a:p>
        </p:txBody>
      </p:sp>
      <p:sp>
        <p:nvSpPr>
          <p:cNvPr id="7" name="TextBox 6">
            <a:extLst>
              <a:ext uri="{FF2B5EF4-FFF2-40B4-BE49-F238E27FC236}">
                <a16:creationId xmlns:a16="http://schemas.microsoft.com/office/drawing/2014/main" id="{00C6F834-DD4E-7C2E-E65F-C9B2F54B791B}"/>
              </a:ext>
            </a:extLst>
          </p:cNvPr>
          <p:cNvSpPr txBox="1"/>
          <p:nvPr/>
        </p:nvSpPr>
        <p:spPr>
          <a:xfrm>
            <a:off x="6326341" y="3066082"/>
            <a:ext cx="5594620" cy="1923604"/>
          </a:xfrm>
          <a:prstGeom prst="rect">
            <a:avLst/>
          </a:prstGeom>
          <a:noFill/>
        </p:spPr>
        <p:txBody>
          <a:bodyPr wrap="square" lIns="91440" tIns="45720" rIns="91440" bIns="45720" rtlCol="0" anchor="t">
            <a:spAutoFit/>
          </a:bodyPr>
          <a:lstStyle/>
          <a:p>
            <a:pPr algn="ctr"/>
            <a:r>
              <a:rPr lang="en-US" b="1" u="sng" dirty="0">
                <a:latin typeface="Arial"/>
                <a:ea typeface="Arial"/>
                <a:cs typeface="Arial"/>
              </a:rPr>
              <a:t>Key Drivers</a:t>
            </a:r>
            <a:endParaRPr lang="en-US" dirty="0">
              <a:latin typeface="Arial"/>
              <a:ea typeface="Arial"/>
              <a:cs typeface="Arial"/>
            </a:endParaRPr>
          </a:p>
          <a:p>
            <a:pPr marL="285750" indent="-285750">
              <a:buFont typeface="Arial" panose="020B0604020202020204" pitchFamily="34" charset="0"/>
              <a:buChar char="•"/>
            </a:pPr>
            <a:r>
              <a:rPr lang="en-US" dirty="0">
                <a:latin typeface="Arial"/>
                <a:ea typeface="Arial"/>
                <a:cs typeface="Arial"/>
              </a:rPr>
              <a:t>Penetration of international markets</a:t>
            </a:r>
          </a:p>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Converting brand affinity into recurring customer engagement through a community</a:t>
            </a:r>
          </a:p>
          <a:p>
            <a:endParaRPr lang="en-US" dirty="0"/>
          </a:p>
          <a:p>
            <a:pPr marL="285750" indent="-285750">
              <a:buFont typeface="Arial" panose="020B0604020202020204" pitchFamily="34" charset="0"/>
              <a:buChar char="•"/>
            </a:pPr>
            <a:endParaRPr lang="en-US" sz="1100" dirty="0">
              <a:latin typeface="Arial"/>
              <a:cs typeface="Arial"/>
            </a:endParaRPr>
          </a:p>
        </p:txBody>
      </p:sp>
      <p:pic>
        <p:nvPicPr>
          <p:cNvPr id="9" name="Picture 8">
            <a:extLst>
              <a:ext uri="{FF2B5EF4-FFF2-40B4-BE49-F238E27FC236}">
                <a16:creationId xmlns:a16="http://schemas.microsoft.com/office/drawing/2014/main" id="{B2BDFFCF-95C7-9462-2894-7FEB9D9229F3}"/>
              </a:ext>
            </a:extLst>
          </p:cNvPr>
          <p:cNvPicPr>
            <a:picLocks noChangeAspect="1"/>
          </p:cNvPicPr>
          <p:nvPr/>
        </p:nvPicPr>
        <p:blipFill>
          <a:blip r:embed="rId2"/>
          <a:stretch>
            <a:fillRect/>
          </a:stretch>
        </p:blipFill>
        <p:spPr>
          <a:xfrm>
            <a:off x="271039" y="4646010"/>
            <a:ext cx="6138228" cy="1718703"/>
          </a:xfrm>
          <a:prstGeom prst="rect">
            <a:avLst/>
          </a:prstGeom>
        </p:spPr>
      </p:pic>
      <p:pic>
        <p:nvPicPr>
          <p:cNvPr id="10" name="Picture 9" descr="A close-up of a graph&#10;&#10;AI-generated content may be incorrect.">
            <a:extLst>
              <a:ext uri="{FF2B5EF4-FFF2-40B4-BE49-F238E27FC236}">
                <a16:creationId xmlns:a16="http://schemas.microsoft.com/office/drawing/2014/main" id="{7D64E688-D976-597F-7F87-B77A612BC29F}"/>
              </a:ext>
            </a:extLst>
          </p:cNvPr>
          <p:cNvPicPr>
            <a:picLocks noChangeAspect="1"/>
          </p:cNvPicPr>
          <p:nvPr/>
        </p:nvPicPr>
        <p:blipFill>
          <a:blip r:embed="rId3"/>
          <a:srcRect l="17682" r="20904"/>
          <a:stretch>
            <a:fillRect/>
          </a:stretch>
        </p:blipFill>
        <p:spPr>
          <a:xfrm>
            <a:off x="6637867" y="4580363"/>
            <a:ext cx="3801534" cy="1784350"/>
          </a:xfrm>
          <a:prstGeom prst="rect">
            <a:avLst/>
          </a:prstGeom>
        </p:spPr>
      </p:pic>
      <p:pic>
        <p:nvPicPr>
          <p:cNvPr id="11" name="Picture 10">
            <a:extLst>
              <a:ext uri="{FF2B5EF4-FFF2-40B4-BE49-F238E27FC236}">
                <a16:creationId xmlns:a16="http://schemas.microsoft.com/office/drawing/2014/main" id="{84A52571-6121-718E-0EBC-12B84C0C29FA}"/>
              </a:ext>
            </a:extLst>
          </p:cNvPr>
          <p:cNvPicPr>
            <a:picLocks noChangeAspect="1"/>
          </p:cNvPicPr>
          <p:nvPr/>
        </p:nvPicPr>
        <p:blipFill>
          <a:blip r:embed="rId4"/>
          <a:stretch>
            <a:fillRect/>
          </a:stretch>
        </p:blipFill>
        <p:spPr>
          <a:xfrm>
            <a:off x="271039" y="3700190"/>
            <a:ext cx="6138228" cy="925456"/>
          </a:xfrm>
          <a:prstGeom prst="rect">
            <a:avLst/>
          </a:prstGeom>
        </p:spPr>
      </p:pic>
    </p:spTree>
    <p:extLst>
      <p:ext uri="{BB962C8B-B14F-4D97-AF65-F5344CB8AC3E}">
        <p14:creationId xmlns:p14="http://schemas.microsoft.com/office/powerpoint/2010/main" val="399676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5EEF0-5A16-0524-310E-40DA4DB8EF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0E1F2-8223-F1CC-E309-8D93F63F93DD}"/>
              </a:ext>
            </a:extLst>
          </p:cNvPr>
          <p:cNvSpPr>
            <a:spLocks noGrp="1"/>
          </p:cNvSpPr>
          <p:nvPr>
            <p:ph type="title"/>
          </p:nvPr>
        </p:nvSpPr>
        <p:spPr/>
        <p:txBody>
          <a:bodyPr/>
          <a:lstStyle/>
          <a:p>
            <a:r>
              <a:rPr lang="en-US" dirty="0"/>
              <a:t>Financial Analysis – Lululemon</a:t>
            </a:r>
          </a:p>
        </p:txBody>
      </p:sp>
      <p:sp>
        <p:nvSpPr>
          <p:cNvPr id="15" name="TextBox 14">
            <a:extLst>
              <a:ext uri="{FF2B5EF4-FFF2-40B4-BE49-F238E27FC236}">
                <a16:creationId xmlns:a16="http://schemas.microsoft.com/office/drawing/2014/main" id="{48EA3247-C497-4FDE-AC0A-717F993721AF}"/>
              </a:ext>
            </a:extLst>
          </p:cNvPr>
          <p:cNvSpPr txBox="1"/>
          <p:nvPr/>
        </p:nvSpPr>
        <p:spPr>
          <a:xfrm>
            <a:off x="1307507" y="1828800"/>
            <a:ext cx="10425869" cy="538609"/>
          </a:xfrm>
          <a:prstGeom prst="rect">
            <a:avLst/>
          </a:prstGeom>
          <a:noFill/>
        </p:spPr>
        <p:txBody>
          <a:bodyPr wrap="square" lIns="91440" tIns="45720" rIns="91440" bIns="45720" rtlCol="0" anchor="t">
            <a:spAutoFit/>
          </a:bodyPr>
          <a:lstStyle/>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Arial"/>
              <a:ea typeface="+mn-lt"/>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4" name="Picture 3">
            <a:extLst>
              <a:ext uri="{FF2B5EF4-FFF2-40B4-BE49-F238E27FC236}">
                <a16:creationId xmlns:a16="http://schemas.microsoft.com/office/drawing/2014/main" id="{A2D17E29-9958-64AE-80FD-4E9D3E1AC046}"/>
              </a:ext>
            </a:extLst>
          </p:cNvPr>
          <p:cNvPicPr>
            <a:picLocks noChangeAspect="1"/>
          </p:cNvPicPr>
          <p:nvPr/>
        </p:nvPicPr>
        <p:blipFill>
          <a:blip r:embed="rId2"/>
          <a:stretch>
            <a:fillRect/>
          </a:stretch>
        </p:blipFill>
        <p:spPr>
          <a:xfrm>
            <a:off x="1424811" y="2198163"/>
            <a:ext cx="9311898" cy="3132618"/>
          </a:xfrm>
          <a:prstGeom prst="rect">
            <a:avLst/>
          </a:prstGeom>
        </p:spPr>
      </p:pic>
    </p:spTree>
    <p:extLst>
      <p:ext uri="{BB962C8B-B14F-4D97-AF65-F5344CB8AC3E}">
        <p14:creationId xmlns:p14="http://schemas.microsoft.com/office/powerpoint/2010/main" val="3772612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669DF-698C-E004-B5B4-00713B611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6BAE6-2EA7-9B74-EC5D-F55863E188A9}"/>
              </a:ext>
            </a:extLst>
          </p:cNvPr>
          <p:cNvSpPr>
            <a:spLocks noGrp="1"/>
          </p:cNvSpPr>
          <p:nvPr>
            <p:ph type="title"/>
          </p:nvPr>
        </p:nvSpPr>
        <p:spPr/>
        <p:txBody>
          <a:bodyPr/>
          <a:lstStyle/>
          <a:p>
            <a:r>
              <a:rPr lang="en-US" dirty="0"/>
              <a:t>Financial Analysis – Lululemon</a:t>
            </a:r>
          </a:p>
        </p:txBody>
      </p:sp>
      <p:sp>
        <p:nvSpPr>
          <p:cNvPr id="15" name="TextBox 14">
            <a:extLst>
              <a:ext uri="{FF2B5EF4-FFF2-40B4-BE49-F238E27FC236}">
                <a16:creationId xmlns:a16="http://schemas.microsoft.com/office/drawing/2014/main" id="{49BCB301-42C2-797B-1CF3-A271AA29EDA4}"/>
              </a:ext>
            </a:extLst>
          </p:cNvPr>
          <p:cNvSpPr txBox="1"/>
          <p:nvPr/>
        </p:nvSpPr>
        <p:spPr>
          <a:xfrm>
            <a:off x="1307507" y="1828800"/>
            <a:ext cx="10425869" cy="538609"/>
          </a:xfrm>
          <a:prstGeom prst="rect">
            <a:avLst/>
          </a:prstGeom>
          <a:noFill/>
        </p:spPr>
        <p:txBody>
          <a:bodyPr wrap="square" lIns="91440" tIns="45720" rIns="91440" bIns="45720" rtlCol="0" anchor="t">
            <a:spAutoFit/>
          </a:bodyPr>
          <a:lstStyle/>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Arial"/>
              <a:ea typeface="+mn-lt"/>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3" name="Picture 2">
            <a:extLst>
              <a:ext uri="{FF2B5EF4-FFF2-40B4-BE49-F238E27FC236}">
                <a16:creationId xmlns:a16="http://schemas.microsoft.com/office/drawing/2014/main" id="{75F57028-5BA2-703F-7FCA-40FACD843A64}"/>
              </a:ext>
            </a:extLst>
          </p:cNvPr>
          <p:cNvPicPr>
            <a:picLocks noChangeAspect="1"/>
          </p:cNvPicPr>
          <p:nvPr/>
        </p:nvPicPr>
        <p:blipFill>
          <a:blip r:embed="rId2"/>
          <a:stretch>
            <a:fillRect/>
          </a:stretch>
        </p:blipFill>
        <p:spPr>
          <a:xfrm>
            <a:off x="406058" y="2367409"/>
            <a:ext cx="11349404" cy="2936111"/>
          </a:xfrm>
          <a:prstGeom prst="rect">
            <a:avLst/>
          </a:prstGeom>
        </p:spPr>
      </p:pic>
    </p:spTree>
    <p:extLst>
      <p:ext uri="{BB962C8B-B14F-4D97-AF65-F5344CB8AC3E}">
        <p14:creationId xmlns:p14="http://schemas.microsoft.com/office/powerpoint/2010/main" val="206297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CDE5736-FA32-ADBC-29F3-D9BE2CD210BD}"/>
              </a:ext>
            </a:extLst>
          </p:cNvPr>
          <p:cNvSpPr>
            <a:spLocks noGrp="1"/>
          </p:cNvSpPr>
          <p:nvPr>
            <p:ph type="sldNum" sz="quarter" idx="12"/>
          </p:nvPr>
        </p:nvSpPr>
        <p:spPr/>
        <p:txBody>
          <a:bodyPr/>
          <a:lstStyle/>
          <a:p>
            <a:fld id="{96EB22B1-D0CA-694F-B5AF-774B8E04F437}" type="slidenum">
              <a:rPr lang="en-US" smtClean="0"/>
              <a:t>2</a:t>
            </a:fld>
            <a:endParaRPr lang="en-US"/>
          </a:p>
        </p:txBody>
      </p:sp>
      <p:sp>
        <p:nvSpPr>
          <p:cNvPr id="13" name="Title 12">
            <a:extLst>
              <a:ext uri="{FF2B5EF4-FFF2-40B4-BE49-F238E27FC236}">
                <a16:creationId xmlns:a16="http://schemas.microsoft.com/office/drawing/2014/main" id="{DB48722A-A026-305B-5979-6C7063EE812D}"/>
              </a:ext>
            </a:extLst>
          </p:cNvPr>
          <p:cNvSpPr>
            <a:spLocks noGrp="1"/>
          </p:cNvSpPr>
          <p:nvPr>
            <p:ph type="title"/>
          </p:nvPr>
        </p:nvSpPr>
        <p:spPr/>
        <p:txBody>
          <a:bodyPr>
            <a:normAutofit fontScale="90000"/>
          </a:bodyPr>
          <a:lstStyle/>
          <a:p>
            <a:r>
              <a:rPr lang="en-US"/>
              <a:t>Team Overview</a:t>
            </a:r>
          </a:p>
        </p:txBody>
      </p:sp>
      <p:sp>
        <p:nvSpPr>
          <p:cNvPr id="14" name="Text Placeholder 13">
            <a:extLst>
              <a:ext uri="{FF2B5EF4-FFF2-40B4-BE49-F238E27FC236}">
                <a16:creationId xmlns:a16="http://schemas.microsoft.com/office/drawing/2014/main" id="{5C3C65A0-0EFB-22F1-23F3-40745BA69BC7}"/>
              </a:ext>
            </a:extLst>
          </p:cNvPr>
          <p:cNvSpPr>
            <a:spLocks noGrp="1"/>
          </p:cNvSpPr>
          <p:nvPr>
            <p:ph type="body" sz="quarter" idx="22"/>
          </p:nvPr>
        </p:nvSpPr>
        <p:spPr/>
        <p:txBody>
          <a:bodyPr/>
          <a:lstStyle/>
          <a:p>
            <a:r>
              <a:rPr lang="en-US">
                <a:latin typeface="Cambria"/>
                <a:ea typeface="Cambria"/>
              </a:rPr>
              <a:t>Lukas Breunig</a:t>
            </a:r>
          </a:p>
        </p:txBody>
      </p:sp>
      <p:sp>
        <p:nvSpPr>
          <p:cNvPr id="15" name="Text Placeholder 14">
            <a:extLst>
              <a:ext uri="{FF2B5EF4-FFF2-40B4-BE49-F238E27FC236}">
                <a16:creationId xmlns:a16="http://schemas.microsoft.com/office/drawing/2014/main" id="{32AE76EE-2FF5-045A-9343-33F5D58100C9}"/>
              </a:ext>
            </a:extLst>
          </p:cNvPr>
          <p:cNvSpPr>
            <a:spLocks noGrp="1"/>
          </p:cNvSpPr>
          <p:nvPr>
            <p:ph type="body" sz="quarter" idx="23"/>
          </p:nvPr>
        </p:nvSpPr>
        <p:spPr/>
        <p:txBody>
          <a:bodyPr/>
          <a:lstStyle/>
          <a:p>
            <a:r>
              <a:rPr lang="en-US"/>
              <a:t>Vlad Bennett</a:t>
            </a:r>
          </a:p>
        </p:txBody>
      </p:sp>
      <p:sp>
        <p:nvSpPr>
          <p:cNvPr id="17" name="Text Placeholder 16">
            <a:extLst>
              <a:ext uri="{FF2B5EF4-FFF2-40B4-BE49-F238E27FC236}">
                <a16:creationId xmlns:a16="http://schemas.microsoft.com/office/drawing/2014/main" id="{D0AB2EA4-7E53-13C7-2B84-ACB342926541}"/>
              </a:ext>
            </a:extLst>
          </p:cNvPr>
          <p:cNvSpPr>
            <a:spLocks noGrp="1"/>
          </p:cNvSpPr>
          <p:nvPr>
            <p:ph type="body" sz="quarter" idx="26"/>
          </p:nvPr>
        </p:nvSpPr>
        <p:spPr/>
        <p:txBody>
          <a:bodyPr/>
          <a:lstStyle/>
          <a:p>
            <a:r>
              <a:rPr lang="en-US"/>
              <a:t>Vu Bui</a:t>
            </a:r>
          </a:p>
        </p:txBody>
      </p:sp>
      <p:sp>
        <p:nvSpPr>
          <p:cNvPr id="18" name="Text Placeholder 17">
            <a:extLst>
              <a:ext uri="{FF2B5EF4-FFF2-40B4-BE49-F238E27FC236}">
                <a16:creationId xmlns:a16="http://schemas.microsoft.com/office/drawing/2014/main" id="{BA1E297A-F0FC-534A-536C-7CF99467F8E5}"/>
              </a:ext>
            </a:extLst>
          </p:cNvPr>
          <p:cNvSpPr>
            <a:spLocks noGrp="1"/>
          </p:cNvSpPr>
          <p:nvPr>
            <p:ph type="body" sz="quarter" idx="27"/>
          </p:nvPr>
        </p:nvSpPr>
        <p:spPr/>
        <p:txBody>
          <a:bodyPr/>
          <a:lstStyle/>
          <a:p>
            <a:r>
              <a:rPr lang="en-US"/>
              <a:t>Adam Amara</a:t>
            </a:r>
          </a:p>
        </p:txBody>
      </p:sp>
      <p:pic>
        <p:nvPicPr>
          <p:cNvPr id="3" name="Picture 2" descr="A person with curly hair wearing a suit&#10;&#10;AI-generated content may be incorrect.">
            <a:extLst>
              <a:ext uri="{FF2B5EF4-FFF2-40B4-BE49-F238E27FC236}">
                <a16:creationId xmlns:a16="http://schemas.microsoft.com/office/drawing/2014/main" id="{D7AB145F-6EC7-4152-99A0-CA3A79D11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795" y="2498313"/>
            <a:ext cx="1378009" cy="1593463"/>
          </a:xfrm>
          <a:prstGeom prst="rect">
            <a:avLst/>
          </a:prstGeom>
        </p:spPr>
      </p:pic>
      <p:sp>
        <p:nvSpPr>
          <p:cNvPr id="12" name="Text Placeholder 24">
            <a:extLst>
              <a:ext uri="{FF2B5EF4-FFF2-40B4-BE49-F238E27FC236}">
                <a16:creationId xmlns:a16="http://schemas.microsoft.com/office/drawing/2014/main" id="{D3FA0BD0-D716-8685-1AB9-C324EA63D1C8}"/>
              </a:ext>
            </a:extLst>
          </p:cNvPr>
          <p:cNvSpPr txBox="1">
            <a:spLocks/>
          </p:cNvSpPr>
          <p:nvPr/>
        </p:nvSpPr>
        <p:spPr>
          <a:xfrm>
            <a:off x="3773643" y="4399850"/>
            <a:ext cx="2206487" cy="197846"/>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Cambria" panose="02040503050406030204"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Consumer Discretionary Analyst</a:t>
            </a:r>
          </a:p>
        </p:txBody>
      </p:sp>
      <p:sp>
        <p:nvSpPr>
          <p:cNvPr id="19" name="Text Placeholder 24">
            <a:extLst>
              <a:ext uri="{FF2B5EF4-FFF2-40B4-BE49-F238E27FC236}">
                <a16:creationId xmlns:a16="http://schemas.microsoft.com/office/drawing/2014/main" id="{0776230A-4FAF-3F30-354B-DAFED373A938}"/>
              </a:ext>
            </a:extLst>
          </p:cNvPr>
          <p:cNvSpPr txBox="1">
            <a:spLocks/>
          </p:cNvSpPr>
          <p:nvPr/>
        </p:nvSpPr>
        <p:spPr>
          <a:xfrm>
            <a:off x="6285016" y="4399850"/>
            <a:ext cx="2206487" cy="197846"/>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Cambria" panose="02040503050406030204"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Consumer Discretionary Analyst</a:t>
            </a:r>
          </a:p>
        </p:txBody>
      </p:sp>
      <p:sp>
        <p:nvSpPr>
          <p:cNvPr id="24" name="Text Placeholder 24">
            <a:extLst>
              <a:ext uri="{FF2B5EF4-FFF2-40B4-BE49-F238E27FC236}">
                <a16:creationId xmlns:a16="http://schemas.microsoft.com/office/drawing/2014/main" id="{CE8F3DD6-4F03-B463-7FBD-0734805B5480}"/>
              </a:ext>
            </a:extLst>
          </p:cNvPr>
          <p:cNvSpPr txBox="1">
            <a:spLocks/>
          </p:cNvSpPr>
          <p:nvPr/>
        </p:nvSpPr>
        <p:spPr>
          <a:xfrm>
            <a:off x="8846084" y="4399850"/>
            <a:ext cx="2206487" cy="197846"/>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Cambria" panose="02040503050406030204"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Consumer Discretionary Analyst</a:t>
            </a:r>
          </a:p>
        </p:txBody>
      </p:sp>
      <p:pic>
        <p:nvPicPr>
          <p:cNvPr id="1026" name="Picture 2" descr="Open photo">
            <a:extLst>
              <a:ext uri="{FF2B5EF4-FFF2-40B4-BE49-F238E27FC236}">
                <a16:creationId xmlns:a16="http://schemas.microsoft.com/office/drawing/2014/main" id="{7E562C7C-ED5E-E30F-7894-9657E61FE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217" y="2441615"/>
            <a:ext cx="1587685" cy="17068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in a suit and tie&#10;&#10;Description automatically generated">
            <a:extLst>
              <a:ext uri="{FF2B5EF4-FFF2-40B4-BE49-F238E27FC236}">
                <a16:creationId xmlns:a16="http://schemas.microsoft.com/office/drawing/2014/main" id="{7697716D-B6EA-7341-52CF-0781B2073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4803" y="2394207"/>
            <a:ext cx="2550339" cy="1697569"/>
          </a:xfrm>
          <a:prstGeom prst="rect">
            <a:avLst/>
          </a:prstGeom>
        </p:spPr>
      </p:pic>
      <p:pic>
        <p:nvPicPr>
          <p:cNvPr id="4" name="Picture 3" descr="A person in a suit and tie&#10;&#10;AI-generated content may be incorrect.">
            <a:extLst>
              <a:ext uri="{FF2B5EF4-FFF2-40B4-BE49-F238E27FC236}">
                <a16:creationId xmlns:a16="http://schemas.microsoft.com/office/drawing/2014/main" id="{757AEEBC-603F-7BE3-E32D-B6D4A0278FA3}"/>
              </a:ext>
            </a:extLst>
          </p:cNvPr>
          <p:cNvPicPr>
            <a:picLocks noChangeAspect="1"/>
          </p:cNvPicPr>
          <p:nvPr/>
        </p:nvPicPr>
        <p:blipFill>
          <a:blip r:embed="rId5">
            <a:extLst>
              <a:ext uri="{28A0092B-C50C-407E-A947-70E740481C1C}">
                <a14:useLocalDpi xmlns:a14="http://schemas.microsoft.com/office/drawing/2010/main" val="0"/>
              </a:ext>
            </a:extLst>
          </a:blip>
          <a:srcRect t="13096"/>
          <a:stretch>
            <a:fillRect/>
          </a:stretch>
        </p:blipFill>
        <p:spPr>
          <a:xfrm>
            <a:off x="4083043" y="2498313"/>
            <a:ext cx="1528684" cy="1657434"/>
          </a:xfrm>
          <a:prstGeom prst="rect">
            <a:avLst/>
          </a:prstGeom>
        </p:spPr>
      </p:pic>
      <p:sp>
        <p:nvSpPr>
          <p:cNvPr id="9" name="Text Placeholder 24">
            <a:extLst>
              <a:ext uri="{FF2B5EF4-FFF2-40B4-BE49-F238E27FC236}">
                <a16:creationId xmlns:a16="http://schemas.microsoft.com/office/drawing/2014/main" id="{6828ACF9-A6C1-0D8C-7B53-467F74795A12}"/>
              </a:ext>
            </a:extLst>
          </p:cNvPr>
          <p:cNvSpPr txBox="1">
            <a:spLocks/>
          </p:cNvSpPr>
          <p:nvPr/>
        </p:nvSpPr>
        <p:spPr>
          <a:xfrm>
            <a:off x="1237122" y="4399849"/>
            <a:ext cx="2206487" cy="197846"/>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Cambria" panose="02040503050406030204"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700" kern="1200">
                <a:solidFill>
                  <a:schemeClr val="bg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Consumer Discretionary Analyst</a:t>
            </a:r>
          </a:p>
        </p:txBody>
      </p:sp>
    </p:spTree>
    <p:extLst>
      <p:ext uri="{BB962C8B-B14F-4D97-AF65-F5344CB8AC3E}">
        <p14:creationId xmlns:p14="http://schemas.microsoft.com/office/powerpoint/2010/main" val="398870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7BF10-CB11-8D92-7530-9B43D08CA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89F53-6D0E-1BB5-3AC0-C51522003C7B}"/>
              </a:ext>
            </a:extLst>
          </p:cNvPr>
          <p:cNvSpPr>
            <a:spLocks noGrp="1"/>
          </p:cNvSpPr>
          <p:nvPr>
            <p:ph type="title"/>
          </p:nvPr>
        </p:nvSpPr>
        <p:spPr/>
        <p:txBody>
          <a:bodyPr/>
          <a:lstStyle/>
          <a:p>
            <a:r>
              <a:rPr lang="en-US" dirty="0"/>
              <a:t>Financial Analysis – Lululemon</a:t>
            </a:r>
          </a:p>
        </p:txBody>
      </p:sp>
      <p:sp>
        <p:nvSpPr>
          <p:cNvPr id="15" name="TextBox 14">
            <a:extLst>
              <a:ext uri="{FF2B5EF4-FFF2-40B4-BE49-F238E27FC236}">
                <a16:creationId xmlns:a16="http://schemas.microsoft.com/office/drawing/2014/main" id="{F400598A-068D-DD49-6AFB-0D21CA881A55}"/>
              </a:ext>
            </a:extLst>
          </p:cNvPr>
          <p:cNvSpPr txBox="1"/>
          <p:nvPr/>
        </p:nvSpPr>
        <p:spPr>
          <a:xfrm>
            <a:off x="1307507" y="1828800"/>
            <a:ext cx="10425869" cy="538609"/>
          </a:xfrm>
          <a:prstGeom prst="rect">
            <a:avLst/>
          </a:prstGeom>
          <a:noFill/>
        </p:spPr>
        <p:txBody>
          <a:bodyPr wrap="square" lIns="91440" tIns="45720" rIns="91440" bIns="45720" rtlCol="0" anchor="t">
            <a:spAutoFit/>
          </a:bodyPr>
          <a:lstStyle/>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Arial"/>
              <a:ea typeface="+mn-lt"/>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3" name="Picture 2">
            <a:extLst>
              <a:ext uri="{FF2B5EF4-FFF2-40B4-BE49-F238E27FC236}">
                <a16:creationId xmlns:a16="http://schemas.microsoft.com/office/drawing/2014/main" id="{FC38FB99-3751-CF00-922C-CBBDBD810D64}"/>
              </a:ext>
            </a:extLst>
          </p:cNvPr>
          <p:cNvPicPr>
            <a:picLocks noChangeAspect="1"/>
          </p:cNvPicPr>
          <p:nvPr/>
        </p:nvPicPr>
        <p:blipFill>
          <a:blip r:embed="rId2"/>
          <a:stretch>
            <a:fillRect/>
          </a:stretch>
        </p:blipFill>
        <p:spPr>
          <a:xfrm>
            <a:off x="992605" y="1722922"/>
            <a:ext cx="10176309" cy="4306828"/>
          </a:xfrm>
          <a:prstGeom prst="rect">
            <a:avLst/>
          </a:prstGeom>
        </p:spPr>
      </p:pic>
    </p:spTree>
    <p:extLst>
      <p:ext uri="{BB962C8B-B14F-4D97-AF65-F5344CB8AC3E}">
        <p14:creationId xmlns:p14="http://schemas.microsoft.com/office/powerpoint/2010/main" val="425066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B3343-BB3A-3EE3-A5D8-411976C0C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9B2A6-1B94-5AD5-D06F-28086DBED87B}"/>
              </a:ext>
            </a:extLst>
          </p:cNvPr>
          <p:cNvSpPr>
            <a:spLocks noGrp="1"/>
          </p:cNvSpPr>
          <p:nvPr>
            <p:ph type="title"/>
          </p:nvPr>
        </p:nvSpPr>
        <p:spPr/>
        <p:txBody>
          <a:bodyPr/>
          <a:lstStyle/>
          <a:p>
            <a:r>
              <a:rPr lang="en-US" dirty="0"/>
              <a:t>Recommendation</a:t>
            </a:r>
          </a:p>
        </p:txBody>
      </p:sp>
      <p:sp>
        <p:nvSpPr>
          <p:cNvPr id="3" name="TextBox 2">
            <a:extLst>
              <a:ext uri="{FF2B5EF4-FFF2-40B4-BE49-F238E27FC236}">
                <a16:creationId xmlns:a16="http://schemas.microsoft.com/office/drawing/2014/main" id="{2E82AE5C-120A-D345-2158-71D0A7E88FAE}"/>
              </a:ext>
            </a:extLst>
          </p:cNvPr>
          <p:cNvSpPr txBox="1"/>
          <p:nvPr/>
        </p:nvSpPr>
        <p:spPr>
          <a:xfrm>
            <a:off x="932688" y="1756914"/>
            <a:ext cx="10631689" cy="386259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In conclusion, we recommend a </a:t>
            </a:r>
            <a:r>
              <a:rPr lang="en-US" b="1" u="sng" dirty="0"/>
              <a:t>BUY</a:t>
            </a:r>
            <a:r>
              <a:rPr lang="en-US" dirty="0"/>
              <a:t> rating for Lululemon with a 12-month price target of $191 per share, representing approximately 12% upside from the current market price of $170. My valuation is supported using a 10% WACC and 1.25% terminal growth rate, which reflects a conservative long-term view of revenue expansion and margin stability. </a:t>
            </a:r>
          </a:p>
          <a:p>
            <a:pPr marL="285750" indent="-285750">
              <a:buFont typeface="Arial" panose="020B0604020202020204" pitchFamily="34" charset="0"/>
              <a:buChar char="•"/>
            </a:pPr>
            <a:r>
              <a:rPr lang="en-US" dirty="0"/>
              <a:t>Lululemon's growth opportunity remains supported by its expanding international footprint, category diversification, and industry leading profitability due to its ability to capture consumers and create a culture that promotes reinvesting in Lululemon’s products. Despite short-term macroeconomic and geopolitical headwinds, the company's brand strength, balance sheet flexibility, and loyal customer base provide competitive advantages that justify a premium multiple.</a:t>
            </a:r>
          </a:p>
          <a:p>
            <a:pPr marL="285750" indent="-285750">
              <a:buFont typeface="Arial" panose="020B0604020202020204" pitchFamily="34" charset="0"/>
              <a:buChar char="•"/>
            </a:pPr>
            <a:r>
              <a:rPr lang="en-US" dirty="0"/>
              <a:t>In my view the current market price underestimates Lululemon’s long-term earnings power and free cash flow generation potential. As macro conditions stabilize and AI-driven efficiency initiatives scale, Lululemon is well-positioned to resume double-digit EPS growth and sustain top-tier returns on invested capital.</a:t>
            </a:r>
          </a:p>
          <a:p>
            <a:pPr marL="285750" indent="-285750">
              <a:buFont typeface="Arial" panose="020B0604020202020204" pitchFamily="34" charset="0"/>
              <a:buChar char="•"/>
            </a:pPr>
            <a:r>
              <a:rPr lang="en-US" dirty="0"/>
              <a:t>LULU is currently not inside the portfolio, I am recommending a 100 bp purchase </a:t>
            </a:r>
          </a:p>
          <a:p>
            <a:pPr marL="285750" indent="-285750">
              <a:buFont typeface="Arial" panose="020B0604020202020204" pitchFamily="34" charset="0"/>
              <a:buChar char="•"/>
            </a:pPr>
            <a:endParaRPr lang="en-US" sz="1100" dirty="0">
              <a:latin typeface="Arial"/>
              <a:cs typeface="Arial"/>
            </a:endParaRPr>
          </a:p>
        </p:txBody>
      </p:sp>
    </p:spTree>
    <p:extLst>
      <p:ext uri="{BB962C8B-B14F-4D97-AF65-F5344CB8AC3E}">
        <p14:creationId xmlns:p14="http://schemas.microsoft.com/office/powerpoint/2010/main" val="325646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36DB9-DBA2-E492-8C08-4A37393C44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70A6D-D1F8-B28B-D96E-AED05E616C83}"/>
              </a:ext>
            </a:extLst>
          </p:cNvPr>
          <p:cNvSpPr>
            <a:spLocks noGrp="1"/>
          </p:cNvSpPr>
          <p:nvPr>
            <p:ph type="title"/>
          </p:nvPr>
        </p:nvSpPr>
        <p:spPr/>
        <p:txBody>
          <a:bodyPr/>
          <a:lstStyle/>
          <a:p>
            <a:r>
              <a:rPr lang="en-US"/>
              <a:t>Booking Holdings DCF</a:t>
            </a:r>
          </a:p>
        </p:txBody>
      </p:sp>
      <p:pic>
        <p:nvPicPr>
          <p:cNvPr id="4" name="Picture 3">
            <a:extLst>
              <a:ext uri="{FF2B5EF4-FFF2-40B4-BE49-F238E27FC236}">
                <a16:creationId xmlns:a16="http://schemas.microsoft.com/office/drawing/2014/main" id="{74147F26-0A54-EFDC-8822-2B21301D8F1B}"/>
              </a:ext>
            </a:extLst>
          </p:cNvPr>
          <p:cNvPicPr>
            <a:picLocks noChangeAspect="1"/>
          </p:cNvPicPr>
          <p:nvPr/>
        </p:nvPicPr>
        <p:blipFill>
          <a:blip r:embed="rId2"/>
          <a:stretch>
            <a:fillRect/>
          </a:stretch>
        </p:blipFill>
        <p:spPr>
          <a:xfrm>
            <a:off x="2579571" y="1603399"/>
            <a:ext cx="6454884" cy="4985094"/>
          </a:xfrm>
          <a:prstGeom prst="rect">
            <a:avLst/>
          </a:prstGeom>
        </p:spPr>
      </p:pic>
    </p:spTree>
    <p:extLst>
      <p:ext uri="{BB962C8B-B14F-4D97-AF65-F5344CB8AC3E}">
        <p14:creationId xmlns:p14="http://schemas.microsoft.com/office/powerpoint/2010/main" val="877499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111F0-5E31-F065-9FA9-46598025F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897F7-A24E-8A2B-1F70-B48D2122BACE}"/>
              </a:ext>
            </a:extLst>
          </p:cNvPr>
          <p:cNvSpPr>
            <a:spLocks noGrp="1"/>
          </p:cNvSpPr>
          <p:nvPr>
            <p:ph type="title"/>
          </p:nvPr>
        </p:nvSpPr>
        <p:spPr/>
        <p:txBody>
          <a:bodyPr/>
          <a:lstStyle/>
          <a:p>
            <a:r>
              <a:rPr lang="en-US"/>
              <a:t>Amazon DCF</a:t>
            </a:r>
          </a:p>
        </p:txBody>
      </p:sp>
      <p:pic>
        <p:nvPicPr>
          <p:cNvPr id="4" name="Picture 3" descr="A screenshot of a computer&#10;&#10;AI-generated content may be incorrect.">
            <a:extLst>
              <a:ext uri="{FF2B5EF4-FFF2-40B4-BE49-F238E27FC236}">
                <a16:creationId xmlns:a16="http://schemas.microsoft.com/office/drawing/2014/main" id="{B04F8EE4-7150-0322-FBAF-CCBC18D6432C}"/>
              </a:ext>
            </a:extLst>
          </p:cNvPr>
          <p:cNvPicPr>
            <a:picLocks noChangeAspect="1"/>
          </p:cNvPicPr>
          <p:nvPr/>
        </p:nvPicPr>
        <p:blipFill>
          <a:blip r:embed="rId2"/>
          <a:stretch>
            <a:fillRect/>
          </a:stretch>
        </p:blipFill>
        <p:spPr>
          <a:xfrm>
            <a:off x="2216912" y="1286201"/>
            <a:ext cx="7747739" cy="5033505"/>
          </a:xfrm>
          <a:prstGeom prst="rect">
            <a:avLst/>
          </a:prstGeom>
        </p:spPr>
      </p:pic>
    </p:spTree>
    <p:extLst>
      <p:ext uri="{BB962C8B-B14F-4D97-AF65-F5344CB8AC3E}">
        <p14:creationId xmlns:p14="http://schemas.microsoft.com/office/powerpoint/2010/main" val="3197743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0545-1A53-C4CC-D925-7A16F8C36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B7FE-38A2-89F5-7014-7AB3F937D6C3}"/>
              </a:ext>
            </a:extLst>
          </p:cNvPr>
          <p:cNvSpPr>
            <a:spLocks noGrp="1"/>
          </p:cNvSpPr>
          <p:nvPr>
            <p:ph type="title"/>
          </p:nvPr>
        </p:nvSpPr>
        <p:spPr>
          <a:xfrm>
            <a:off x="510886" y="3464"/>
            <a:ext cx="9875520" cy="1356360"/>
          </a:xfrm>
        </p:spPr>
        <p:txBody>
          <a:bodyPr/>
          <a:lstStyle/>
          <a:p>
            <a:r>
              <a:rPr lang="en-US"/>
              <a:t>Chipotle DCF</a:t>
            </a:r>
          </a:p>
        </p:txBody>
      </p:sp>
      <p:pic>
        <p:nvPicPr>
          <p:cNvPr id="3" name="Picture 2" descr="A black and white grid with red and blue text&#10;&#10;AI-generated content may be incorrect.">
            <a:extLst>
              <a:ext uri="{FF2B5EF4-FFF2-40B4-BE49-F238E27FC236}">
                <a16:creationId xmlns:a16="http://schemas.microsoft.com/office/drawing/2014/main" id="{5B940696-5BC8-3E00-5A14-AB4133D3E969}"/>
              </a:ext>
            </a:extLst>
          </p:cNvPr>
          <p:cNvPicPr>
            <a:picLocks noChangeAspect="1"/>
          </p:cNvPicPr>
          <p:nvPr/>
        </p:nvPicPr>
        <p:blipFill>
          <a:blip r:embed="rId2"/>
          <a:stretch>
            <a:fillRect/>
          </a:stretch>
        </p:blipFill>
        <p:spPr>
          <a:xfrm>
            <a:off x="940733" y="1014608"/>
            <a:ext cx="9366626" cy="5504217"/>
          </a:xfrm>
          <a:prstGeom prst="rect">
            <a:avLst/>
          </a:prstGeom>
        </p:spPr>
      </p:pic>
    </p:spTree>
    <p:extLst>
      <p:ext uri="{BB962C8B-B14F-4D97-AF65-F5344CB8AC3E}">
        <p14:creationId xmlns:p14="http://schemas.microsoft.com/office/powerpoint/2010/main" val="627760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C9A5-CF1A-83C6-F1FC-A03EAEAC0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3E7FB-48C4-02F7-D366-25F5C0A91C1D}"/>
              </a:ext>
            </a:extLst>
          </p:cNvPr>
          <p:cNvSpPr>
            <a:spLocks noGrp="1"/>
          </p:cNvSpPr>
          <p:nvPr>
            <p:ph type="title"/>
          </p:nvPr>
        </p:nvSpPr>
        <p:spPr>
          <a:xfrm>
            <a:off x="510886" y="3464"/>
            <a:ext cx="9875520" cy="1356360"/>
          </a:xfrm>
        </p:spPr>
        <p:txBody>
          <a:bodyPr/>
          <a:lstStyle/>
          <a:p>
            <a:r>
              <a:rPr lang="en-US" dirty="0"/>
              <a:t>Lululemon DCF</a:t>
            </a:r>
          </a:p>
        </p:txBody>
      </p:sp>
      <p:pic>
        <p:nvPicPr>
          <p:cNvPr id="4" name="Picture 3" descr="A screenshot of a computer&#10;&#10;AI-generated content may be incorrect.">
            <a:extLst>
              <a:ext uri="{FF2B5EF4-FFF2-40B4-BE49-F238E27FC236}">
                <a16:creationId xmlns:a16="http://schemas.microsoft.com/office/drawing/2014/main" id="{3A13A43E-9C71-8573-D725-CF1266BC9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660" y="929322"/>
            <a:ext cx="7726680" cy="3739515"/>
          </a:xfrm>
          <a:prstGeom prst="rect">
            <a:avLst/>
          </a:prstGeom>
        </p:spPr>
      </p:pic>
      <p:pic>
        <p:nvPicPr>
          <p:cNvPr id="5" name="Picture 4">
            <a:extLst>
              <a:ext uri="{FF2B5EF4-FFF2-40B4-BE49-F238E27FC236}">
                <a16:creationId xmlns:a16="http://schemas.microsoft.com/office/drawing/2014/main" id="{E76771F3-E9E8-1EAE-D379-EA64E1B0ECDF}"/>
              </a:ext>
            </a:extLst>
          </p:cNvPr>
          <p:cNvPicPr>
            <a:picLocks noChangeAspect="1"/>
          </p:cNvPicPr>
          <p:nvPr/>
        </p:nvPicPr>
        <p:blipFill>
          <a:blip r:embed="rId3"/>
          <a:stretch>
            <a:fillRect/>
          </a:stretch>
        </p:blipFill>
        <p:spPr>
          <a:xfrm>
            <a:off x="2232660" y="4668837"/>
            <a:ext cx="7766977" cy="1963082"/>
          </a:xfrm>
          <a:prstGeom prst="rect">
            <a:avLst/>
          </a:prstGeom>
        </p:spPr>
      </p:pic>
    </p:spTree>
    <p:extLst>
      <p:ext uri="{BB962C8B-B14F-4D97-AF65-F5344CB8AC3E}">
        <p14:creationId xmlns:p14="http://schemas.microsoft.com/office/powerpoint/2010/main" val="1110887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88FAE-C2A0-26CD-7F16-5C19BE352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FB547-AC94-439D-9C33-CF2D43D39B15}"/>
              </a:ext>
            </a:extLst>
          </p:cNvPr>
          <p:cNvSpPr>
            <a:spLocks noGrp="1"/>
          </p:cNvSpPr>
          <p:nvPr>
            <p:ph type="title"/>
          </p:nvPr>
        </p:nvSpPr>
        <p:spPr/>
        <p:txBody>
          <a:bodyPr/>
          <a:lstStyle/>
          <a:p>
            <a:r>
              <a:rPr lang="en-US"/>
              <a:t>References</a:t>
            </a:r>
          </a:p>
        </p:txBody>
      </p:sp>
      <p:sp>
        <p:nvSpPr>
          <p:cNvPr id="3" name="TextBox 2">
            <a:extLst>
              <a:ext uri="{FF2B5EF4-FFF2-40B4-BE49-F238E27FC236}">
                <a16:creationId xmlns:a16="http://schemas.microsoft.com/office/drawing/2014/main" id="{05785834-4E7B-B2C6-9134-8F3AAD92EBAD}"/>
              </a:ext>
            </a:extLst>
          </p:cNvPr>
          <p:cNvSpPr txBox="1"/>
          <p:nvPr/>
        </p:nvSpPr>
        <p:spPr>
          <a:xfrm>
            <a:off x="1318661" y="1828800"/>
            <a:ext cx="9875520" cy="3970318"/>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2"/>
              </a:rPr>
              <a:t>https://finance.yahoo.com/quote/BKNG</a:t>
            </a:r>
            <a:endParaRPr lang="en-US" dirty="0"/>
          </a:p>
          <a:p>
            <a:pPr marL="285750" indent="-285750">
              <a:buFont typeface="Arial" panose="020B0604020202020204" pitchFamily="34" charset="0"/>
              <a:buChar char="•"/>
            </a:pPr>
            <a:r>
              <a:rPr lang="en-US">
                <a:hlinkClick r:id="rId3"/>
              </a:rPr>
              <a:t>https://ir.bookingholdings.com/</a:t>
            </a:r>
            <a:endParaRPr lang="en-US"/>
          </a:p>
          <a:p>
            <a:pPr marL="285750" indent="-285750">
              <a:buFont typeface="Arial" panose="020B0604020202020204" pitchFamily="34" charset="0"/>
              <a:buChar char="•"/>
            </a:pPr>
            <a:r>
              <a:rPr lang="en-US" dirty="0">
                <a:hlinkClick r:id="rId4"/>
              </a:rPr>
              <a:t>https://www.marketscreener.com/quote/stock/BOOKING-HOLDINGS-INC-41613106/finances/</a:t>
            </a:r>
            <a:endParaRPr lang="en-US" dirty="0"/>
          </a:p>
          <a:p>
            <a:pPr marL="285750" indent="-285750">
              <a:buFont typeface="Arial" panose="020B0604020202020204" pitchFamily="34" charset="0"/>
              <a:buChar char="•"/>
            </a:pPr>
            <a:r>
              <a:rPr lang="en-US">
                <a:hlinkClick r:id="rId5"/>
              </a:rPr>
              <a:t>https://www.tradingview.com/chart/s6OPN4Vx/?symbol=BKNG</a:t>
            </a:r>
            <a:endParaRPr lang="en-US"/>
          </a:p>
          <a:p>
            <a:pPr marL="285750" indent="-285750">
              <a:buFont typeface="Arial" panose="020B0604020202020204" pitchFamily="34" charset="0"/>
              <a:buChar char="•"/>
            </a:pPr>
            <a:r>
              <a:rPr lang="en-US">
                <a:hlinkClick r:id="rId6"/>
              </a:rPr>
              <a:t>https://finance.yahoo.com/quote/EXPE/</a:t>
            </a:r>
            <a:endParaRPr lang="en-US"/>
          </a:p>
          <a:p>
            <a:pPr marL="285750" indent="-285750">
              <a:buFont typeface="Arial" panose="020B0604020202020204" pitchFamily="34" charset="0"/>
              <a:buChar char="•"/>
            </a:pPr>
            <a:r>
              <a:rPr lang="en-US"/>
              <a:t>https://seekingalpha.com/symbol/BKNG</a:t>
            </a:r>
          </a:p>
          <a:p>
            <a:pPr marL="285750" indent="-285750">
              <a:buFont typeface="Arial" panose="020B0604020202020204" pitchFamily="34" charset="0"/>
              <a:buChar char="•"/>
            </a:pPr>
            <a:r>
              <a:rPr lang="en-US">
                <a:hlinkClick r:id="rId7"/>
              </a:rPr>
              <a:t>https://</a:t>
            </a:r>
            <a:r>
              <a:rPr lang="en-US" dirty="0">
                <a:hlinkClick r:id="rId7"/>
              </a:rPr>
              <a:t>finance.yahoo.com/quote/CMG/</a:t>
            </a:r>
            <a:endParaRPr lang="en-US" dirty="0"/>
          </a:p>
          <a:p>
            <a:pPr marL="285750" indent="-285750">
              <a:buFont typeface="Arial" panose="020B0604020202020204" pitchFamily="34" charset="0"/>
              <a:buChar char="•"/>
            </a:pPr>
            <a:r>
              <a:rPr lang="en-US" u="sng" dirty="0">
                <a:hlinkClick r:id="rId8"/>
              </a:rPr>
              <a:t>https://corporate.lululemon.com/investors/financial-information/sec-filings</a:t>
            </a:r>
            <a:endParaRPr lang="en-US" u="sng" dirty="0"/>
          </a:p>
          <a:p>
            <a:pPr marL="285750" indent="-285750">
              <a:buFont typeface="Arial" panose="020B0604020202020204" pitchFamily="34" charset="0"/>
              <a:buChar char="•"/>
            </a:pPr>
            <a:r>
              <a:rPr lang="en-US" u="sng" dirty="0">
                <a:hlinkClick r:id="rId9"/>
              </a:rPr>
              <a:t>https://research-morningstar-com.proxy.lib.ohio-state.edu/quotes/0P00009C0X</a:t>
            </a:r>
            <a:endParaRPr lang="en-US" dirty="0"/>
          </a:p>
          <a:p>
            <a:endParaRPr lang="en-US" u="sng" dirty="0"/>
          </a:p>
          <a:p>
            <a:pPr marL="285750" indent="-285750">
              <a:buFont typeface="Arial" panose="020B0604020202020204" pitchFamily="34" charset="0"/>
              <a:buChar char="•"/>
            </a:pPr>
            <a:endParaRPr lang="en-US" dirty="0"/>
          </a:p>
          <a:p>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425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6E8E58E-6B87-CA05-1A32-9E5DC8C84F48}"/>
              </a:ext>
            </a:extLst>
          </p:cNvPr>
          <p:cNvSpPr>
            <a:spLocks noGrp="1"/>
          </p:cNvSpPr>
          <p:nvPr>
            <p:ph type="title"/>
          </p:nvPr>
        </p:nvSpPr>
        <p:spPr/>
        <p:txBody>
          <a:bodyPr/>
          <a:lstStyle/>
          <a:p>
            <a:r>
              <a:rPr lang="en-US"/>
              <a:t>Consumer Discretionary Overview</a:t>
            </a:r>
          </a:p>
        </p:txBody>
      </p:sp>
      <p:sp>
        <p:nvSpPr>
          <p:cNvPr id="13" name="TextBox 12">
            <a:extLst>
              <a:ext uri="{FF2B5EF4-FFF2-40B4-BE49-F238E27FC236}">
                <a16:creationId xmlns:a16="http://schemas.microsoft.com/office/drawing/2014/main" id="{D1BBF90C-BF52-1EBD-F667-03C49A559BAE}"/>
              </a:ext>
            </a:extLst>
          </p:cNvPr>
          <p:cNvSpPr txBox="1"/>
          <p:nvPr/>
        </p:nvSpPr>
        <p:spPr>
          <a:xfrm>
            <a:off x="8534400" y="1989634"/>
            <a:ext cx="3215640" cy="1754326"/>
          </a:xfrm>
          <a:prstGeom prst="rect">
            <a:avLst/>
          </a:prstGeom>
          <a:noFill/>
        </p:spPr>
        <p:txBody>
          <a:bodyPr wrap="square" lIns="91440" tIns="45720" rIns="91440" bIns="45720" rtlCol="0" anchor="t">
            <a:spAutoFit/>
          </a:bodyPr>
          <a:lstStyle/>
          <a:p>
            <a:r>
              <a:rPr lang="en-US" u="sng" dirty="0"/>
              <a:t>Buy/Sell Recommendations</a:t>
            </a:r>
            <a:endParaRPr lang="en-US"/>
          </a:p>
          <a:p>
            <a:pPr marL="285750" indent="-285750">
              <a:buFont typeface="Arial" panose="020B0604020202020204" pitchFamily="34" charset="0"/>
              <a:buChar char="•"/>
            </a:pPr>
            <a:r>
              <a:rPr lang="en-US"/>
              <a:t>Sell Booking Holdings</a:t>
            </a:r>
          </a:p>
          <a:p>
            <a:pPr marL="285750" indent="-285750">
              <a:buFont typeface="Arial" panose="020B0604020202020204" pitchFamily="34" charset="0"/>
              <a:buChar char="•"/>
            </a:pPr>
            <a:r>
              <a:rPr lang="en-US"/>
              <a:t>Buy Amazon</a:t>
            </a:r>
            <a:endParaRPr lang="en-US" dirty="0"/>
          </a:p>
          <a:p>
            <a:pPr marL="285750" indent="-285750">
              <a:buFont typeface="Arial" panose="020B0604020202020204" pitchFamily="34" charset="0"/>
              <a:buChar char="•"/>
            </a:pPr>
            <a:r>
              <a:rPr lang="en-US" dirty="0"/>
              <a:t>Buy Lululemon</a:t>
            </a:r>
          </a:p>
          <a:p>
            <a:pPr marL="285750" indent="-285750">
              <a:buFont typeface="Arial" panose="020B0604020202020204" pitchFamily="34" charset="0"/>
              <a:buChar char="•"/>
            </a:pPr>
            <a:r>
              <a:rPr lang="en-US" dirty="0"/>
              <a:t>Buy Chipotle Mexican Grill</a:t>
            </a:r>
          </a:p>
          <a:p>
            <a:endParaRPr lang="en-US" dirty="0"/>
          </a:p>
        </p:txBody>
      </p:sp>
      <p:sp>
        <p:nvSpPr>
          <p:cNvPr id="14" name="TextBox 13">
            <a:extLst>
              <a:ext uri="{FF2B5EF4-FFF2-40B4-BE49-F238E27FC236}">
                <a16:creationId xmlns:a16="http://schemas.microsoft.com/office/drawing/2014/main" id="{F3C19A31-F94D-43EE-0EA7-E9ADC5CD4716}"/>
              </a:ext>
            </a:extLst>
          </p:cNvPr>
          <p:cNvSpPr txBox="1"/>
          <p:nvPr/>
        </p:nvSpPr>
        <p:spPr>
          <a:xfrm>
            <a:off x="4185920" y="1965960"/>
            <a:ext cx="4348480" cy="1477328"/>
          </a:xfrm>
          <a:prstGeom prst="rect">
            <a:avLst/>
          </a:prstGeom>
          <a:noFill/>
        </p:spPr>
        <p:txBody>
          <a:bodyPr wrap="square" rtlCol="0">
            <a:spAutoFit/>
          </a:bodyPr>
          <a:lstStyle/>
          <a:p>
            <a:r>
              <a:rPr lang="en-US" u="sng"/>
              <a:t>Current Consumer Discretionary Holdings</a:t>
            </a:r>
          </a:p>
          <a:p>
            <a:r>
              <a:rPr lang="en-US"/>
              <a:t>As of October 2025</a:t>
            </a:r>
          </a:p>
          <a:p>
            <a:pPr marL="742950" lvl="1" indent="-285750">
              <a:buFont typeface="Arial" panose="020B0604020202020204" pitchFamily="34" charset="0"/>
              <a:buChar char="•"/>
            </a:pPr>
            <a:r>
              <a:rPr lang="en-US"/>
              <a:t>Amazon</a:t>
            </a:r>
          </a:p>
          <a:p>
            <a:pPr marL="742950" lvl="1" indent="-285750">
              <a:buFont typeface="Arial" panose="020B0604020202020204" pitchFamily="34" charset="0"/>
              <a:buChar char="•"/>
            </a:pPr>
            <a:r>
              <a:rPr lang="en-US"/>
              <a:t>Booking Holdings </a:t>
            </a:r>
          </a:p>
          <a:p>
            <a:pPr marL="742950" lvl="1" indent="-285750">
              <a:buFont typeface="Arial" panose="020B0604020202020204" pitchFamily="34" charset="0"/>
              <a:buChar char="•"/>
            </a:pPr>
            <a:r>
              <a:rPr lang="en-US"/>
              <a:t>Nike Inc</a:t>
            </a:r>
          </a:p>
        </p:txBody>
      </p:sp>
      <p:sp>
        <p:nvSpPr>
          <p:cNvPr id="16" name="TextBox 15">
            <a:extLst>
              <a:ext uri="{FF2B5EF4-FFF2-40B4-BE49-F238E27FC236}">
                <a16:creationId xmlns:a16="http://schemas.microsoft.com/office/drawing/2014/main" id="{B8980906-999E-091D-B8A8-7574C8FD0755}"/>
              </a:ext>
            </a:extLst>
          </p:cNvPr>
          <p:cNvSpPr txBox="1"/>
          <p:nvPr/>
        </p:nvSpPr>
        <p:spPr>
          <a:xfrm>
            <a:off x="802640" y="1960880"/>
            <a:ext cx="3037840" cy="3693319"/>
          </a:xfrm>
          <a:prstGeom prst="rect">
            <a:avLst/>
          </a:prstGeom>
          <a:noFill/>
        </p:spPr>
        <p:txBody>
          <a:bodyPr wrap="square" rtlCol="0">
            <a:spAutoFit/>
          </a:bodyPr>
          <a:lstStyle/>
          <a:p>
            <a:r>
              <a:rPr lang="en-US" u="sng"/>
              <a:t>Sector Recommendation</a:t>
            </a:r>
          </a:p>
          <a:p>
            <a:pPr marL="285750" indent="-285750">
              <a:buFont typeface="Arial" panose="020B0604020202020204" pitchFamily="34" charset="0"/>
              <a:buChar char="•"/>
            </a:pPr>
            <a:r>
              <a:rPr lang="en-US"/>
              <a:t>Overweight</a:t>
            </a:r>
          </a:p>
          <a:p>
            <a:pPr marL="742950" lvl="1" indent="-285750">
              <a:buFont typeface="Arial" panose="020B0604020202020204" pitchFamily="34" charset="0"/>
              <a:buChar char="•"/>
            </a:pPr>
            <a:r>
              <a:rPr lang="en-US"/>
              <a:t>Sector is positioned for reacceleration due to expected continued rate cuts spurring economic activity​</a:t>
            </a:r>
          </a:p>
          <a:p>
            <a:pPr marL="742950" lvl="1" indent="-285750">
              <a:buFont typeface="Arial" panose="020B0604020202020204" pitchFamily="34" charset="0"/>
              <a:buChar char="•"/>
            </a:pPr>
            <a:r>
              <a:rPr lang="en-US"/>
              <a:t>Structural themes within the industry such as digital retail &amp; travel rebound support upside</a:t>
            </a:r>
          </a:p>
        </p:txBody>
      </p:sp>
      <p:pic>
        <p:nvPicPr>
          <p:cNvPr id="1032" name="Picture 8">
            <a:extLst>
              <a:ext uri="{FF2B5EF4-FFF2-40B4-BE49-F238E27FC236}">
                <a16:creationId xmlns:a16="http://schemas.microsoft.com/office/drawing/2014/main" id="{A92E6A39-F09B-02DC-EB9D-8C2657D2C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149" y="4023320"/>
            <a:ext cx="1754585" cy="5999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291725A-FFF6-6D23-3BE0-2DDEA7AD9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2007" y="5119218"/>
            <a:ext cx="2016251" cy="11602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FE0873D-63EE-CE9A-9EFF-2B0452F3E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799" y="4561522"/>
            <a:ext cx="2567807" cy="59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99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9699A4-5DF3-DFEC-447C-58C99460FBE7}"/>
              </a:ext>
            </a:extLst>
          </p:cNvPr>
          <p:cNvPicPr>
            <a:picLocks noChangeAspect="1"/>
          </p:cNvPicPr>
          <p:nvPr/>
        </p:nvPicPr>
        <p:blipFill>
          <a:blip r:embed="rId3"/>
          <a:stretch>
            <a:fillRect/>
          </a:stretch>
        </p:blipFill>
        <p:spPr>
          <a:xfrm>
            <a:off x="1665836" y="4555835"/>
            <a:ext cx="8437386" cy="2050767"/>
          </a:xfrm>
          <a:prstGeom prst="rect">
            <a:avLst/>
          </a:prstGeom>
        </p:spPr>
      </p:pic>
      <p:sp>
        <p:nvSpPr>
          <p:cNvPr id="2" name="Title 1">
            <a:extLst>
              <a:ext uri="{FF2B5EF4-FFF2-40B4-BE49-F238E27FC236}">
                <a16:creationId xmlns:a16="http://schemas.microsoft.com/office/drawing/2014/main" id="{A50C3F49-581B-063F-DE68-A2B968677C62}"/>
              </a:ext>
            </a:extLst>
          </p:cNvPr>
          <p:cNvSpPr>
            <a:spLocks noGrp="1"/>
          </p:cNvSpPr>
          <p:nvPr>
            <p:ph type="title"/>
          </p:nvPr>
        </p:nvSpPr>
        <p:spPr/>
        <p:txBody>
          <a:bodyPr/>
          <a:lstStyle/>
          <a:p>
            <a:r>
              <a:rPr lang="en-US"/>
              <a:t>Business Analysis</a:t>
            </a:r>
          </a:p>
        </p:txBody>
      </p:sp>
      <p:sp>
        <p:nvSpPr>
          <p:cNvPr id="5" name="TextBox 4">
            <a:extLst>
              <a:ext uri="{FF2B5EF4-FFF2-40B4-BE49-F238E27FC236}">
                <a16:creationId xmlns:a16="http://schemas.microsoft.com/office/drawing/2014/main" id="{13A98CA1-EE77-DDE7-A51F-3821FC49E245}"/>
              </a:ext>
            </a:extLst>
          </p:cNvPr>
          <p:cNvSpPr txBox="1"/>
          <p:nvPr/>
        </p:nvSpPr>
        <p:spPr>
          <a:xfrm>
            <a:off x="581106" y="1664339"/>
            <a:ext cx="4417123" cy="1477328"/>
          </a:xfrm>
          <a:prstGeom prst="rect">
            <a:avLst/>
          </a:prstGeom>
          <a:noFill/>
        </p:spPr>
        <p:txBody>
          <a:bodyPr wrap="square" rtlCol="0">
            <a:spAutoFit/>
          </a:bodyPr>
          <a:lstStyle/>
          <a:p>
            <a:pPr marL="285750" indent="-285750">
              <a:buFont typeface="Arial" panose="020B0604020202020204" pitchFamily="34" charset="0"/>
              <a:buChar char="•"/>
            </a:pPr>
            <a:r>
              <a:rPr lang="en-US"/>
              <a:t>The primary driver for Booking is commissions from bookings, which has begun to normalize post COVID.</a:t>
            </a:r>
            <a:endParaRPr lang="en-US" dirty="0"/>
          </a:p>
          <a:p>
            <a:pPr marL="285750" indent="-285750">
              <a:buFont typeface="Arial" panose="020B0604020202020204" pitchFamily="34" charset="0"/>
              <a:buChar char="•"/>
            </a:pPr>
            <a:r>
              <a:rPr lang="en-US" dirty="0"/>
              <a:t>Booking is trying to implement AI to reduce headcount and provide advisors. </a:t>
            </a:r>
            <a:r>
              <a:rPr lang="en-US"/>
              <a:t>  </a:t>
            </a:r>
          </a:p>
        </p:txBody>
      </p:sp>
      <p:pic>
        <p:nvPicPr>
          <p:cNvPr id="4" name="Picture 3">
            <a:extLst>
              <a:ext uri="{FF2B5EF4-FFF2-40B4-BE49-F238E27FC236}">
                <a16:creationId xmlns:a16="http://schemas.microsoft.com/office/drawing/2014/main" id="{10862F5E-54E3-3452-06B6-75B920B7ABE8}"/>
              </a:ext>
            </a:extLst>
          </p:cNvPr>
          <p:cNvPicPr>
            <a:picLocks noChangeAspect="1"/>
          </p:cNvPicPr>
          <p:nvPr/>
        </p:nvPicPr>
        <p:blipFill>
          <a:blip r:embed="rId4"/>
          <a:stretch>
            <a:fillRect/>
          </a:stretch>
        </p:blipFill>
        <p:spPr>
          <a:xfrm>
            <a:off x="5436452" y="470217"/>
            <a:ext cx="6402178" cy="2730812"/>
          </a:xfrm>
          <a:prstGeom prst="rect">
            <a:avLst/>
          </a:prstGeom>
        </p:spPr>
      </p:pic>
      <p:sp>
        <p:nvSpPr>
          <p:cNvPr id="8" name="TextBox 7">
            <a:extLst>
              <a:ext uri="{FF2B5EF4-FFF2-40B4-BE49-F238E27FC236}">
                <a16:creationId xmlns:a16="http://schemas.microsoft.com/office/drawing/2014/main" id="{C75BCE0D-D52B-74B8-41A1-D361465D7693}"/>
              </a:ext>
            </a:extLst>
          </p:cNvPr>
          <p:cNvSpPr txBox="1"/>
          <p:nvPr/>
        </p:nvSpPr>
        <p:spPr>
          <a:xfrm>
            <a:off x="581106" y="3078507"/>
            <a:ext cx="9800021" cy="2031325"/>
          </a:xfrm>
          <a:prstGeom prst="rect">
            <a:avLst/>
          </a:prstGeom>
          <a:noFill/>
        </p:spPr>
        <p:txBody>
          <a:bodyPr wrap="square" rtlCol="0">
            <a:spAutoFit/>
          </a:bodyPr>
          <a:lstStyle/>
          <a:p>
            <a:pPr marL="285750" indent="-285750">
              <a:buFont typeface="Arial" panose="020B0604020202020204" pitchFamily="34" charset="0"/>
              <a:buChar char="•"/>
            </a:pPr>
            <a:r>
              <a:rPr lang="en-US"/>
              <a:t>A direct competitor of Booking is Expedia who has shown proof of margin expansion, dramatically boosting their stock price. </a:t>
            </a:r>
          </a:p>
          <a:p>
            <a:pPr marL="285750" indent="-285750">
              <a:buFont typeface="Arial" panose="020B0604020202020204" pitchFamily="34" charset="0"/>
              <a:buChar char="•"/>
            </a:pPr>
            <a:r>
              <a:rPr lang="en-US"/>
              <a:t>A recent sell-off of Booking stock is also due to the rise of Google Travel, which incorporates AI for bookings, and will eventually become a more direct competitor as an Online Travel Agency (OTA) since it will handle bookings instead of passing them off. </a:t>
            </a:r>
            <a:r>
              <a:rPr lang="en-US" dirty="0"/>
              <a:t> </a:t>
            </a: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9" name="TextBox 8">
            <a:extLst>
              <a:ext uri="{FF2B5EF4-FFF2-40B4-BE49-F238E27FC236}">
                <a16:creationId xmlns:a16="http://schemas.microsoft.com/office/drawing/2014/main" id="{9163548C-C39F-FFE2-B0C4-9AE8544F859E}"/>
              </a:ext>
            </a:extLst>
          </p:cNvPr>
          <p:cNvSpPr txBox="1"/>
          <p:nvPr/>
        </p:nvSpPr>
        <p:spPr>
          <a:xfrm>
            <a:off x="4998229" y="4696772"/>
            <a:ext cx="1186004" cy="215444"/>
          </a:xfrm>
          <a:prstGeom prst="rect">
            <a:avLst/>
          </a:prstGeom>
          <a:noFill/>
        </p:spPr>
        <p:txBody>
          <a:bodyPr wrap="square" rtlCol="0">
            <a:spAutoFit/>
          </a:bodyPr>
          <a:lstStyle/>
          <a:p>
            <a:r>
              <a:rPr lang="en-US" sz="800"/>
              <a:t>As of 11/17/2025</a:t>
            </a:r>
          </a:p>
        </p:txBody>
      </p:sp>
    </p:spTree>
    <p:extLst>
      <p:ext uri="{BB962C8B-B14F-4D97-AF65-F5344CB8AC3E}">
        <p14:creationId xmlns:p14="http://schemas.microsoft.com/office/powerpoint/2010/main" val="151847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C081A-355A-125A-8036-AB41AC275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472AB-6A1A-54C4-3325-11BFE4CB363C}"/>
              </a:ext>
            </a:extLst>
          </p:cNvPr>
          <p:cNvSpPr>
            <a:spLocks noGrp="1"/>
          </p:cNvSpPr>
          <p:nvPr>
            <p:ph type="title"/>
          </p:nvPr>
        </p:nvSpPr>
        <p:spPr/>
        <p:txBody>
          <a:bodyPr/>
          <a:lstStyle/>
          <a:p>
            <a:r>
              <a:rPr lang="en-US"/>
              <a:t>Financial Analysis</a:t>
            </a:r>
          </a:p>
        </p:txBody>
      </p:sp>
      <p:sp>
        <p:nvSpPr>
          <p:cNvPr id="3" name="TextBox 2">
            <a:extLst>
              <a:ext uri="{FF2B5EF4-FFF2-40B4-BE49-F238E27FC236}">
                <a16:creationId xmlns:a16="http://schemas.microsoft.com/office/drawing/2014/main" id="{12119797-E976-C463-8B97-80BE4576F95B}"/>
              </a:ext>
            </a:extLst>
          </p:cNvPr>
          <p:cNvSpPr txBox="1"/>
          <p:nvPr/>
        </p:nvSpPr>
        <p:spPr>
          <a:xfrm>
            <a:off x="1818710" y="3778405"/>
            <a:ext cx="828495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Revenue prediction is roughly the same as the consensus.</a:t>
            </a:r>
          </a:p>
          <a:p>
            <a:pPr marL="742950" lvl="1" indent="-285750">
              <a:buFont typeface="Arial" panose="020B0604020202020204" pitchFamily="34" charset="0"/>
              <a:buChar char="•"/>
            </a:pPr>
            <a:r>
              <a:rPr lang="en-US" dirty="0"/>
              <a:t>Emphasis of Booking is to shift Agency to more profitable Merchant revenues.</a:t>
            </a:r>
          </a:p>
          <a:p>
            <a:pPr marL="285750" indent="-285750">
              <a:buFont typeface="Arial" panose="020B0604020202020204" pitchFamily="34" charset="0"/>
              <a:buChar char="•"/>
            </a:pPr>
            <a:r>
              <a:rPr lang="en-US"/>
              <a:t>Booking’s ROE is currently negative due to treasury stock, thus not meaningful</a:t>
            </a:r>
            <a:r>
              <a:rPr lang="en-US" dirty="0"/>
              <a:t>.</a:t>
            </a:r>
          </a:p>
          <a:p>
            <a:pPr marL="285750" indent="-285750">
              <a:buFont typeface="Arial" panose="020B0604020202020204" pitchFamily="34" charset="0"/>
              <a:buChar char="•"/>
            </a:pPr>
            <a:r>
              <a:rPr lang="en-US" dirty="0"/>
              <a:t>Strong revenue growth of 12.96% compared to 3.21% for the sector.</a:t>
            </a:r>
          </a:p>
          <a:p>
            <a:pPr marL="285750" indent="-285750">
              <a:buFont typeface="Arial" panose="020B0604020202020204" pitchFamily="34" charset="0"/>
              <a:buChar char="•"/>
            </a:pPr>
            <a:r>
              <a:rPr lang="en-US" dirty="0"/>
              <a:t>Exceptional gross profit margin </a:t>
            </a:r>
            <a:r>
              <a:rPr lang="en-US"/>
              <a:t>of </a:t>
            </a:r>
            <a:r>
              <a:rPr lang="en-US" dirty="0"/>
              <a:t>86.99% compared to 38.63% for the sector. </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C1EFA8B2-FD18-8744-462A-E42B203586B5}"/>
              </a:ext>
            </a:extLst>
          </p:cNvPr>
          <p:cNvPicPr>
            <a:picLocks noChangeAspect="1"/>
          </p:cNvPicPr>
          <p:nvPr/>
        </p:nvPicPr>
        <p:blipFill>
          <a:blip r:embed="rId3"/>
          <a:stretch>
            <a:fillRect/>
          </a:stretch>
        </p:blipFill>
        <p:spPr>
          <a:xfrm>
            <a:off x="1818710" y="2162570"/>
            <a:ext cx="8210550" cy="1419225"/>
          </a:xfrm>
          <a:prstGeom prst="rect">
            <a:avLst/>
          </a:prstGeom>
        </p:spPr>
      </p:pic>
    </p:spTree>
    <p:extLst>
      <p:ext uri="{BB962C8B-B14F-4D97-AF65-F5344CB8AC3E}">
        <p14:creationId xmlns:p14="http://schemas.microsoft.com/office/powerpoint/2010/main" val="324969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6733A-475B-4C29-ED4F-25B0224BC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AA795-07E8-E1D8-1F08-3359AA318B06}"/>
              </a:ext>
            </a:extLst>
          </p:cNvPr>
          <p:cNvSpPr>
            <a:spLocks noGrp="1"/>
          </p:cNvSpPr>
          <p:nvPr>
            <p:ph type="title"/>
          </p:nvPr>
        </p:nvSpPr>
        <p:spPr/>
        <p:txBody>
          <a:bodyPr/>
          <a:lstStyle/>
          <a:p>
            <a:r>
              <a:rPr lang="en-US"/>
              <a:t>Valuation</a:t>
            </a:r>
          </a:p>
        </p:txBody>
      </p:sp>
      <p:pic>
        <p:nvPicPr>
          <p:cNvPr id="4" name="Picture 3">
            <a:extLst>
              <a:ext uri="{FF2B5EF4-FFF2-40B4-BE49-F238E27FC236}">
                <a16:creationId xmlns:a16="http://schemas.microsoft.com/office/drawing/2014/main" id="{14366249-59BA-6ED2-7138-FD41600DDFAE}"/>
              </a:ext>
            </a:extLst>
          </p:cNvPr>
          <p:cNvPicPr>
            <a:picLocks noChangeAspect="1"/>
          </p:cNvPicPr>
          <p:nvPr/>
        </p:nvPicPr>
        <p:blipFill>
          <a:blip r:embed="rId3"/>
          <a:stretch>
            <a:fillRect/>
          </a:stretch>
        </p:blipFill>
        <p:spPr>
          <a:xfrm>
            <a:off x="5542002" y="913447"/>
            <a:ext cx="6134100" cy="2105025"/>
          </a:xfrm>
          <a:prstGeom prst="rect">
            <a:avLst/>
          </a:prstGeom>
        </p:spPr>
      </p:pic>
      <p:sp>
        <p:nvSpPr>
          <p:cNvPr id="5" name="TextBox 4">
            <a:extLst>
              <a:ext uri="{FF2B5EF4-FFF2-40B4-BE49-F238E27FC236}">
                <a16:creationId xmlns:a16="http://schemas.microsoft.com/office/drawing/2014/main" id="{76F7F344-10F4-628F-3005-0E0D39A7023C}"/>
              </a:ext>
            </a:extLst>
          </p:cNvPr>
          <p:cNvSpPr txBox="1"/>
          <p:nvPr/>
        </p:nvSpPr>
        <p:spPr>
          <a:xfrm>
            <a:off x="970983" y="1756373"/>
            <a:ext cx="4364599" cy="4801314"/>
          </a:xfrm>
          <a:prstGeom prst="rect">
            <a:avLst/>
          </a:prstGeom>
          <a:noFill/>
        </p:spPr>
        <p:txBody>
          <a:bodyPr wrap="square" rtlCol="0">
            <a:spAutoFit/>
          </a:bodyPr>
          <a:lstStyle/>
          <a:p>
            <a:pPr marL="285750" indent="-285750">
              <a:buFont typeface="Arial" panose="020B0604020202020204" pitchFamily="34" charset="0"/>
              <a:buChar char="•"/>
            </a:pPr>
            <a:r>
              <a:rPr lang="en-US" dirty="0"/>
              <a:t>Current stock price of $4,809 is only slightly lower than our price target of $4,964.</a:t>
            </a:r>
          </a:p>
          <a:p>
            <a:pPr marL="742950" lvl="1" indent="-285750">
              <a:buFont typeface="Arial" panose="020B0604020202020204" pitchFamily="34" charset="0"/>
              <a:buChar char="•"/>
            </a:pPr>
            <a:r>
              <a:rPr lang="en-US" dirty="0"/>
              <a:t>This is primarily driven by our terminal discount rate (11%) and FCF growth rate (4%). </a:t>
            </a:r>
          </a:p>
          <a:p>
            <a:pPr marL="1200150" lvl="2" indent="-285750">
              <a:buFont typeface="Arial" panose="020B0604020202020204" pitchFamily="34" charset="0"/>
              <a:buChar char="•"/>
            </a:pPr>
            <a:r>
              <a:rPr lang="en-US" dirty="0"/>
              <a:t>Using the S&amp;P 500 as an anchor we believe the terminal should be higher (Booking beta of 1.25), and a lower growth rate after normalization and heightened competition. 	</a:t>
            </a:r>
          </a:p>
          <a:p>
            <a:pPr marL="742950" lvl="1" indent="-285750">
              <a:buFont typeface="Arial" panose="020B0604020202020204" pitchFamily="34" charset="0"/>
              <a:buChar char="•"/>
            </a:pPr>
            <a:r>
              <a:rPr lang="en-US" dirty="0"/>
              <a:t>We recognize that we have a strong divergence from consensus on outlook and risk. This is due to a split in assumed growth rates. </a:t>
            </a:r>
          </a:p>
          <a:p>
            <a:pPr marL="1657350" lvl="3"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66643810-938B-3AC1-4365-CE00ADA8661B}"/>
              </a:ext>
            </a:extLst>
          </p:cNvPr>
          <p:cNvPicPr>
            <a:picLocks noChangeAspect="1"/>
          </p:cNvPicPr>
          <p:nvPr/>
        </p:nvPicPr>
        <p:blipFill>
          <a:blip r:embed="rId4"/>
          <a:stretch>
            <a:fillRect/>
          </a:stretch>
        </p:blipFill>
        <p:spPr>
          <a:xfrm>
            <a:off x="5664517" y="3304787"/>
            <a:ext cx="2729492" cy="806078"/>
          </a:xfrm>
          <a:prstGeom prst="rect">
            <a:avLst/>
          </a:prstGeom>
        </p:spPr>
      </p:pic>
      <p:pic>
        <p:nvPicPr>
          <p:cNvPr id="11" name="Picture 10">
            <a:extLst>
              <a:ext uri="{FF2B5EF4-FFF2-40B4-BE49-F238E27FC236}">
                <a16:creationId xmlns:a16="http://schemas.microsoft.com/office/drawing/2014/main" id="{49D92DD1-32DF-A768-5731-2F50FE7A5C2A}"/>
              </a:ext>
            </a:extLst>
          </p:cNvPr>
          <p:cNvPicPr>
            <a:picLocks noChangeAspect="1"/>
          </p:cNvPicPr>
          <p:nvPr/>
        </p:nvPicPr>
        <p:blipFill>
          <a:blip r:embed="rId5"/>
          <a:stretch>
            <a:fillRect/>
          </a:stretch>
        </p:blipFill>
        <p:spPr>
          <a:xfrm>
            <a:off x="8722943" y="3177985"/>
            <a:ext cx="2295577" cy="1059497"/>
          </a:xfrm>
          <a:prstGeom prst="rect">
            <a:avLst/>
          </a:prstGeom>
        </p:spPr>
      </p:pic>
      <p:sp>
        <p:nvSpPr>
          <p:cNvPr id="12" name="TextBox 11">
            <a:extLst>
              <a:ext uri="{FF2B5EF4-FFF2-40B4-BE49-F238E27FC236}">
                <a16:creationId xmlns:a16="http://schemas.microsoft.com/office/drawing/2014/main" id="{2E797B2E-48AD-EF23-289E-523DE25AC5F2}"/>
              </a:ext>
            </a:extLst>
          </p:cNvPr>
          <p:cNvSpPr txBox="1"/>
          <p:nvPr/>
        </p:nvSpPr>
        <p:spPr>
          <a:xfrm>
            <a:off x="6119261" y="5325070"/>
            <a:ext cx="4899259" cy="923330"/>
          </a:xfrm>
          <a:prstGeom prst="rect">
            <a:avLst/>
          </a:prstGeom>
          <a:noFill/>
        </p:spPr>
        <p:txBody>
          <a:bodyPr wrap="square" rtlCol="0">
            <a:spAutoFit/>
          </a:bodyPr>
          <a:lstStyle/>
          <a:p>
            <a:pPr marL="285750" indent="-285750">
              <a:buFont typeface="Arial" panose="020B0604020202020204" pitchFamily="34" charset="0"/>
              <a:buChar char="•"/>
            </a:pPr>
            <a:r>
              <a:rPr lang="en-US" dirty="0"/>
              <a:t>While Booking’s PE ratio is now closer to it’s median, it is still relatively high to compared to its industry and its sector.</a:t>
            </a:r>
          </a:p>
        </p:txBody>
      </p:sp>
      <p:pic>
        <p:nvPicPr>
          <p:cNvPr id="14" name="Picture 13">
            <a:extLst>
              <a:ext uri="{FF2B5EF4-FFF2-40B4-BE49-F238E27FC236}">
                <a16:creationId xmlns:a16="http://schemas.microsoft.com/office/drawing/2014/main" id="{B89EF094-F9C2-1AD5-847C-5F69476FEB4B}"/>
              </a:ext>
            </a:extLst>
          </p:cNvPr>
          <p:cNvPicPr>
            <a:picLocks noChangeAspect="1"/>
          </p:cNvPicPr>
          <p:nvPr/>
        </p:nvPicPr>
        <p:blipFill>
          <a:blip r:embed="rId6"/>
          <a:stretch>
            <a:fillRect/>
          </a:stretch>
        </p:blipFill>
        <p:spPr>
          <a:xfrm>
            <a:off x="6399380" y="4396995"/>
            <a:ext cx="3989257" cy="679753"/>
          </a:xfrm>
          <a:prstGeom prst="rect">
            <a:avLst/>
          </a:prstGeom>
        </p:spPr>
      </p:pic>
    </p:spTree>
    <p:extLst>
      <p:ext uri="{BB962C8B-B14F-4D97-AF65-F5344CB8AC3E}">
        <p14:creationId xmlns:p14="http://schemas.microsoft.com/office/powerpoint/2010/main" val="425946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8F77-467E-CE65-7196-91FEA7D64719}"/>
              </a:ext>
            </a:extLst>
          </p:cNvPr>
          <p:cNvSpPr>
            <a:spLocks noGrp="1"/>
          </p:cNvSpPr>
          <p:nvPr>
            <p:ph type="title"/>
          </p:nvPr>
        </p:nvSpPr>
        <p:spPr/>
        <p:txBody>
          <a:bodyPr/>
          <a:lstStyle/>
          <a:p>
            <a:r>
              <a:rPr lang="en-US" dirty="0"/>
              <a:t>Technical Analysis</a:t>
            </a:r>
          </a:p>
        </p:txBody>
      </p:sp>
      <p:pic>
        <p:nvPicPr>
          <p:cNvPr id="4" name="Picture 3">
            <a:extLst>
              <a:ext uri="{FF2B5EF4-FFF2-40B4-BE49-F238E27FC236}">
                <a16:creationId xmlns:a16="http://schemas.microsoft.com/office/drawing/2014/main" id="{AB9C495C-38A0-8286-DA76-9F176B399D6A}"/>
              </a:ext>
            </a:extLst>
          </p:cNvPr>
          <p:cNvPicPr>
            <a:picLocks noChangeAspect="1"/>
          </p:cNvPicPr>
          <p:nvPr/>
        </p:nvPicPr>
        <p:blipFill>
          <a:blip r:embed="rId3"/>
          <a:stretch>
            <a:fillRect/>
          </a:stretch>
        </p:blipFill>
        <p:spPr>
          <a:xfrm>
            <a:off x="1472664" y="1878038"/>
            <a:ext cx="9776059" cy="2662664"/>
          </a:xfrm>
          <a:prstGeom prst="rect">
            <a:avLst/>
          </a:prstGeom>
        </p:spPr>
      </p:pic>
      <p:sp>
        <p:nvSpPr>
          <p:cNvPr id="5" name="TextBox 4">
            <a:extLst>
              <a:ext uri="{FF2B5EF4-FFF2-40B4-BE49-F238E27FC236}">
                <a16:creationId xmlns:a16="http://schemas.microsoft.com/office/drawing/2014/main" id="{D35C7827-A90E-6CD6-0B64-B049D2C8F6C2}"/>
              </a:ext>
            </a:extLst>
          </p:cNvPr>
          <p:cNvSpPr txBox="1"/>
          <p:nvPr/>
        </p:nvSpPr>
        <p:spPr>
          <a:xfrm>
            <a:off x="1568918" y="4860758"/>
            <a:ext cx="933409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Reviewing the Moving Average Convergence Divergence (MACD), while both the signal line and MACD line is negative, the histogram is showing an upward purchase trend.  </a:t>
            </a:r>
          </a:p>
          <a:p>
            <a:pPr marL="285750" indent="-285750">
              <a:buFont typeface="Arial" panose="020B0604020202020204" pitchFamily="34" charset="0"/>
              <a:buChar char="•"/>
            </a:pPr>
            <a:r>
              <a:rPr lang="en-US" dirty="0"/>
              <a:t>The Relative Strength Indictor (RSI), confirms a similar thesis, that the stock is nearly oversold. The price may rebound once it dips under 30. </a:t>
            </a:r>
          </a:p>
        </p:txBody>
      </p:sp>
    </p:spTree>
    <p:extLst>
      <p:ext uri="{BB962C8B-B14F-4D97-AF65-F5344CB8AC3E}">
        <p14:creationId xmlns:p14="http://schemas.microsoft.com/office/powerpoint/2010/main" val="301021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DC86-FEA8-7614-FE42-FC5827791D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01D63-CD93-0A31-D1F4-0F8A389C4506}"/>
              </a:ext>
            </a:extLst>
          </p:cNvPr>
          <p:cNvSpPr>
            <a:spLocks noGrp="1"/>
          </p:cNvSpPr>
          <p:nvPr>
            <p:ph type="title"/>
          </p:nvPr>
        </p:nvSpPr>
        <p:spPr/>
        <p:txBody>
          <a:bodyPr/>
          <a:lstStyle/>
          <a:p>
            <a:r>
              <a:rPr lang="en-US"/>
              <a:t>Recommendation</a:t>
            </a:r>
          </a:p>
        </p:txBody>
      </p:sp>
      <p:sp>
        <p:nvSpPr>
          <p:cNvPr id="4" name="TextBox 3">
            <a:extLst>
              <a:ext uri="{FF2B5EF4-FFF2-40B4-BE49-F238E27FC236}">
                <a16:creationId xmlns:a16="http://schemas.microsoft.com/office/drawing/2014/main" id="{FEE6CAE9-4F07-E7D4-B392-E302DC93F1F1}"/>
              </a:ext>
            </a:extLst>
          </p:cNvPr>
          <p:cNvSpPr txBox="1"/>
          <p:nvPr/>
        </p:nvSpPr>
        <p:spPr>
          <a:xfrm>
            <a:off x="2016706" y="2038548"/>
            <a:ext cx="8403832" cy="3416320"/>
          </a:xfrm>
          <a:prstGeom prst="rect">
            <a:avLst/>
          </a:prstGeom>
          <a:noFill/>
        </p:spPr>
        <p:txBody>
          <a:bodyPr wrap="square" lIns="91440" tIns="45720" rIns="91440" bIns="45720" anchor="t">
            <a:spAutoFit/>
          </a:bodyPr>
          <a:lstStyle/>
          <a:p>
            <a:r>
              <a:rPr lang="en-US" dirty="0"/>
              <a:t>Booking Holdings, while trading mostly flat for the past year, the stock has shown that the post-COVID growth in revenue has begun to slow down (-14% in past fiscal year). Despite a possible rebound in price, strong margins, and marginally beating expectations, their long-term prospects are not clear.  We have a target price of $4,964.86, with an expected 3.2% return, and is currently 1% of the portfolio. </a:t>
            </a:r>
          </a:p>
          <a:p>
            <a:endParaRPr lang="en-US" dirty="0"/>
          </a:p>
          <a:p>
            <a:r>
              <a:rPr lang="en-US" dirty="0"/>
              <a:t>Baked into their current price is high expectations priced in for high growth, vague promises of AI cost savings that have not materialized, coupled with macro economic uncertainty of consumer bookings and poor performance, the rise of Google Travel could be detrimental to their market share. We believe that Booking is overvalued and will continue to fall under it meets support, therefore it would be most prudent to fully liquidate the position and invest in something more promising.  </a:t>
            </a:r>
          </a:p>
        </p:txBody>
      </p:sp>
    </p:spTree>
    <p:extLst>
      <p:ext uri="{BB962C8B-B14F-4D97-AF65-F5344CB8AC3E}">
        <p14:creationId xmlns:p14="http://schemas.microsoft.com/office/powerpoint/2010/main" val="247393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3DEE7-54AF-83EA-70F7-53E9BE6A6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169C3-D1F8-89CA-EACE-E511F9E7125A}"/>
              </a:ext>
            </a:extLst>
          </p:cNvPr>
          <p:cNvSpPr>
            <a:spLocks noGrp="1"/>
          </p:cNvSpPr>
          <p:nvPr>
            <p:ph type="title"/>
          </p:nvPr>
        </p:nvSpPr>
        <p:spPr/>
        <p:txBody>
          <a:bodyPr/>
          <a:lstStyle/>
          <a:p>
            <a:r>
              <a:rPr lang="en-US"/>
              <a:t>Business Analysis – Amazon</a:t>
            </a:r>
          </a:p>
        </p:txBody>
      </p:sp>
      <p:sp>
        <p:nvSpPr>
          <p:cNvPr id="5" name="TextBox 4">
            <a:extLst>
              <a:ext uri="{FF2B5EF4-FFF2-40B4-BE49-F238E27FC236}">
                <a16:creationId xmlns:a16="http://schemas.microsoft.com/office/drawing/2014/main" id="{3C5073E2-BAE3-F131-8D80-E8F05B9298B0}"/>
              </a:ext>
            </a:extLst>
          </p:cNvPr>
          <p:cNvSpPr txBox="1"/>
          <p:nvPr/>
        </p:nvSpPr>
        <p:spPr>
          <a:xfrm>
            <a:off x="1307507" y="1828800"/>
            <a:ext cx="10425869" cy="136960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Arial"/>
                <a:ea typeface="Arial"/>
                <a:cs typeface="Arial"/>
              </a:rPr>
              <a:t>Amazon (AMZN)) is</a:t>
            </a:r>
            <a:r>
              <a:rPr lang="en-US" spc="-30">
                <a:latin typeface="Arial"/>
                <a:ea typeface="Arial"/>
                <a:cs typeface="Arial"/>
              </a:rPr>
              <a:t> </a:t>
            </a:r>
            <a:r>
              <a:rPr lang="en-US">
                <a:latin typeface="Arial"/>
                <a:ea typeface="Arial"/>
                <a:cs typeface="Arial"/>
              </a:rPr>
              <a:t>a leading global technology and retail company with operations in e-commerce, cloud computing, advertising, and digital streaming</a:t>
            </a:r>
            <a:r>
              <a:rPr lang="en-US"/>
              <a:t> </a:t>
            </a:r>
          </a:p>
          <a:p>
            <a:pPr marL="285750" indent="-285750">
              <a:buFont typeface="Arial" panose="020B0604020202020204" pitchFamily="34" charset="0"/>
              <a:buChar char="•"/>
            </a:pPr>
            <a:r>
              <a:rPr lang="en-US">
                <a:latin typeface="Arial"/>
                <a:cs typeface="Arial"/>
              </a:rPr>
              <a:t>Amazon is broken down through three primary segments: North America, International, and Amazon Web Services</a:t>
            </a:r>
          </a:p>
          <a:p>
            <a:pPr marL="285750" indent="-285750">
              <a:buFont typeface="Arial" panose="020B0604020202020204" pitchFamily="34" charset="0"/>
              <a:buChar char="•"/>
            </a:pPr>
            <a:endParaRPr lang="en-US" sz="1100">
              <a:latin typeface="Arial"/>
              <a:cs typeface="Arial"/>
            </a:endParaRPr>
          </a:p>
        </p:txBody>
      </p:sp>
      <p:pic>
        <p:nvPicPr>
          <p:cNvPr id="14" name="Picture 13" descr="A black background with white text&#10;&#10;AI-generated content may be incorrect.">
            <a:extLst>
              <a:ext uri="{FF2B5EF4-FFF2-40B4-BE49-F238E27FC236}">
                <a16:creationId xmlns:a16="http://schemas.microsoft.com/office/drawing/2014/main" id="{EEEEF3AC-631A-1A9E-C021-B637F1C3D844}"/>
              </a:ext>
            </a:extLst>
          </p:cNvPr>
          <p:cNvPicPr>
            <a:picLocks noChangeAspect="1"/>
          </p:cNvPicPr>
          <p:nvPr/>
        </p:nvPicPr>
        <p:blipFill>
          <a:blip r:embed="rId2"/>
          <a:stretch>
            <a:fillRect/>
          </a:stretch>
        </p:blipFill>
        <p:spPr>
          <a:xfrm>
            <a:off x="1648265" y="3073628"/>
            <a:ext cx="1202872" cy="1008292"/>
          </a:xfrm>
          <a:prstGeom prst="rect">
            <a:avLst/>
          </a:prstGeom>
        </p:spPr>
      </p:pic>
      <p:pic>
        <p:nvPicPr>
          <p:cNvPr id="15" name="Picture 14" descr="A logo on a blue background&#10;&#10;AI-generated content may be incorrect.">
            <a:extLst>
              <a:ext uri="{FF2B5EF4-FFF2-40B4-BE49-F238E27FC236}">
                <a16:creationId xmlns:a16="http://schemas.microsoft.com/office/drawing/2014/main" id="{CF3A17FB-26DF-6F56-438C-8140677A6BED}"/>
              </a:ext>
            </a:extLst>
          </p:cNvPr>
          <p:cNvPicPr>
            <a:picLocks noChangeAspect="1"/>
          </p:cNvPicPr>
          <p:nvPr/>
        </p:nvPicPr>
        <p:blipFill>
          <a:blip r:embed="rId3"/>
          <a:stretch>
            <a:fillRect/>
          </a:stretch>
        </p:blipFill>
        <p:spPr>
          <a:xfrm>
            <a:off x="1648946" y="4243162"/>
            <a:ext cx="1201510" cy="1023258"/>
          </a:xfrm>
          <a:prstGeom prst="rect">
            <a:avLst/>
          </a:prstGeom>
        </p:spPr>
      </p:pic>
      <p:pic>
        <p:nvPicPr>
          <p:cNvPr id="16" name="Picture 15" descr="A logo of a company&#10;&#10;AI-generated content may be incorrect.">
            <a:extLst>
              <a:ext uri="{FF2B5EF4-FFF2-40B4-BE49-F238E27FC236}">
                <a16:creationId xmlns:a16="http://schemas.microsoft.com/office/drawing/2014/main" id="{47503F67-BEE6-F90C-2BD7-E4D8260FB164}"/>
              </a:ext>
            </a:extLst>
          </p:cNvPr>
          <p:cNvPicPr>
            <a:picLocks noChangeAspect="1"/>
          </p:cNvPicPr>
          <p:nvPr/>
        </p:nvPicPr>
        <p:blipFill>
          <a:blip r:embed="rId4"/>
          <a:stretch>
            <a:fillRect/>
          </a:stretch>
        </p:blipFill>
        <p:spPr>
          <a:xfrm>
            <a:off x="1644864" y="5427665"/>
            <a:ext cx="1209676" cy="1035504"/>
          </a:xfrm>
          <a:prstGeom prst="rect">
            <a:avLst/>
          </a:prstGeom>
        </p:spPr>
      </p:pic>
      <p:pic>
        <p:nvPicPr>
          <p:cNvPr id="3" name="Picture 2">
            <a:extLst>
              <a:ext uri="{FF2B5EF4-FFF2-40B4-BE49-F238E27FC236}">
                <a16:creationId xmlns:a16="http://schemas.microsoft.com/office/drawing/2014/main" id="{DD4B2328-25B2-8484-7268-3EB484636D09}"/>
              </a:ext>
            </a:extLst>
          </p:cNvPr>
          <p:cNvPicPr>
            <a:picLocks noChangeAspect="1"/>
          </p:cNvPicPr>
          <p:nvPr/>
        </p:nvPicPr>
        <p:blipFill>
          <a:blip r:embed="rId5"/>
          <a:stretch>
            <a:fillRect/>
          </a:stretch>
        </p:blipFill>
        <p:spPr>
          <a:xfrm>
            <a:off x="3079819" y="3312300"/>
            <a:ext cx="1806927" cy="613515"/>
          </a:xfrm>
          <a:prstGeom prst="rect">
            <a:avLst/>
          </a:prstGeom>
        </p:spPr>
      </p:pic>
      <p:pic>
        <p:nvPicPr>
          <p:cNvPr id="4" name="Picture 3">
            <a:extLst>
              <a:ext uri="{FF2B5EF4-FFF2-40B4-BE49-F238E27FC236}">
                <a16:creationId xmlns:a16="http://schemas.microsoft.com/office/drawing/2014/main" id="{C7EC4D55-A71A-E491-C0F4-A8EFD2E72B6F}"/>
              </a:ext>
            </a:extLst>
          </p:cNvPr>
          <p:cNvPicPr>
            <a:picLocks noChangeAspect="1"/>
          </p:cNvPicPr>
          <p:nvPr/>
        </p:nvPicPr>
        <p:blipFill>
          <a:blip r:embed="rId6"/>
          <a:stretch>
            <a:fillRect/>
          </a:stretch>
        </p:blipFill>
        <p:spPr>
          <a:xfrm>
            <a:off x="3079819" y="4445153"/>
            <a:ext cx="1806927" cy="619275"/>
          </a:xfrm>
          <a:prstGeom prst="rect">
            <a:avLst/>
          </a:prstGeom>
        </p:spPr>
      </p:pic>
      <p:pic>
        <p:nvPicPr>
          <p:cNvPr id="6" name="Picture 5">
            <a:extLst>
              <a:ext uri="{FF2B5EF4-FFF2-40B4-BE49-F238E27FC236}">
                <a16:creationId xmlns:a16="http://schemas.microsoft.com/office/drawing/2014/main" id="{E3CFDFE7-CA59-B7CB-108D-5F898BA79BC9}"/>
              </a:ext>
            </a:extLst>
          </p:cNvPr>
          <p:cNvPicPr>
            <a:picLocks noChangeAspect="1"/>
          </p:cNvPicPr>
          <p:nvPr/>
        </p:nvPicPr>
        <p:blipFill>
          <a:blip r:embed="rId7"/>
          <a:stretch>
            <a:fillRect/>
          </a:stretch>
        </p:blipFill>
        <p:spPr>
          <a:xfrm>
            <a:off x="3079819" y="5638659"/>
            <a:ext cx="1806927" cy="613515"/>
          </a:xfrm>
          <a:prstGeom prst="rect">
            <a:avLst/>
          </a:prstGeom>
        </p:spPr>
      </p:pic>
      <p:sp>
        <p:nvSpPr>
          <p:cNvPr id="7" name="TextBox 6">
            <a:extLst>
              <a:ext uri="{FF2B5EF4-FFF2-40B4-BE49-F238E27FC236}">
                <a16:creationId xmlns:a16="http://schemas.microsoft.com/office/drawing/2014/main" id="{A46C2854-D84B-062B-2E54-25C4D013F56B}"/>
              </a:ext>
            </a:extLst>
          </p:cNvPr>
          <p:cNvSpPr txBox="1"/>
          <p:nvPr/>
        </p:nvSpPr>
        <p:spPr>
          <a:xfrm>
            <a:off x="5530584" y="2988963"/>
            <a:ext cx="5594620" cy="2477601"/>
          </a:xfrm>
          <a:prstGeom prst="rect">
            <a:avLst/>
          </a:prstGeom>
          <a:noFill/>
        </p:spPr>
        <p:txBody>
          <a:bodyPr wrap="square" lIns="91440" tIns="45720" rIns="91440" bIns="45720" rtlCol="0" anchor="t">
            <a:spAutoFit/>
          </a:bodyPr>
          <a:lstStyle/>
          <a:p>
            <a:pPr algn="ctr"/>
            <a:r>
              <a:rPr lang="en-US" b="1" u="sng">
                <a:latin typeface="Arial"/>
                <a:ea typeface="Arial"/>
                <a:cs typeface="Arial"/>
              </a:rPr>
              <a:t>Key Drivers</a:t>
            </a:r>
            <a:endParaRPr lang="en-US">
              <a:latin typeface="Arial"/>
              <a:ea typeface="Arial"/>
              <a:cs typeface="Arial"/>
            </a:endParaRPr>
          </a:p>
          <a:p>
            <a:pPr marL="285750" indent="-285750">
              <a:buFont typeface="Arial" panose="020B0604020202020204" pitchFamily="34" charset="0"/>
              <a:buChar char="•"/>
            </a:pPr>
            <a:r>
              <a:rPr lang="en-US">
                <a:latin typeface="Arial"/>
                <a:ea typeface="Arial"/>
                <a:cs typeface="Arial"/>
              </a:rPr>
              <a:t>Accelerating profitability of high-margin segments</a:t>
            </a:r>
          </a:p>
          <a:p>
            <a:pPr marL="285750" indent="-285750">
              <a:buFont typeface="Arial" panose="020B0604020202020204" pitchFamily="34" charset="0"/>
              <a:buChar char="•"/>
            </a:pPr>
            <a:endParaRPr lang="en-US">
              <a:latin typeface="Arial"/>
              <a:cs typeface="Arial"/>
            </a:endParaRPr>
          </a:p>
          <a:p>
            <a:pPr marL="285750" indent="-285750">
              <a:buFont typeface="Arial" panose="020B0604020202020204" pitchFamily="34" charset="0"/>
              <a:buChar char="•"/>
            </a:pPr>
            <a:r>
              <a:rPr lang="en-US">
                <a:latin typeface="Arial"/>
                <a:cs typeface="Arial"/>
              </a:rPr>
              <a:t>Investments in automation &amp; increased efficiency across the e-commerce and logistics segments</a:t>
            </a:r>
          </a:p>
          <a:p>
            <a:pPr marL="285750" indent="-285750">
              <a:buFont typeface="Arial" panose="020B0604020202020204" pitchFamily="34" charset="0"/>
              <a:buChar char="•"/>
            </a:pPr>
            <a:endParaRPr lang="en-US">
              <a:latin typeface="Arial"/>
              <a:cs typeface="Arial"/>
            </a:endParaRPr>
          </a:p>
          <a:p>
            <a:pPr marL="285750" indent="-285750">
              <a:buFont typeface="Arial" panose="020B0604020202020204" pitchFamily="34" charset="0"/>
              <a:buChar char="•"/>
            </a:pPr>
            <a:r>
              <a:rPr lang="en-US">
                <a:latin typeface="Arial"/>
                <a:cs typeface="Arial"/>
              </a:rPr>
              <a:t>Strong cross-segment integration across business</a:t>
            </a:r>
            <a:endParaRPr lang="en-US"/>
          </a:p>
          <a:p>
            <a:endParaRPr lang="en-US"/>
          </a:p>
          <a:p>
            <a:pPr marL="285750" indent="-285750">
              <a:buFont typeface="Arial" panose="020B0604020202020204" pitchFamily="34" charset="0"/>
              <a:buChar char="•"/>
            </a:pPr>
            <a:endParaRPr lang="en-US" sz="1100">
              <a:latin typeface="Arial"/>
              <a:cs typeface="Arial"/>
            </a:endParaRPr>
          </a:p>
        </p:txBody>
      </p:sp>
      <p:pic>
        <p:nvPicPr>
          <p:cNvPr id="8" name="Picture 7">
            <a:extLst>
              <a:ext uri="{FF2B5EF4-FFF2-40B4-BE49-F238E27FC236}">
                <a16:creationId xmlns:a16="http://schemas.microsoft.com/office/drawing/2014/main" id="{45422340-48B9-3887-E4B0-B2B1DCAA968C}"/>
              </a:ext>
            </a:extLst>
          </p:cNvPr>
          <p:cNvPicPr>
            <a:picLocks noChangeAspect="1"/>
          </p:cNvPicPr>
          <p:nvPr/>
        </p:nvPicPr>
        <p:blipFill>
          <a:blip r:embed="rId8"/>
          <a:srcRect t="15061"/>
          <a:stretch>
            <a:fillRect/>
          </a:stretch>
        </p:blipFill>
        <p:spPr>
          <a:xfrm>
            <a:off x="5537432" y="5064428"/>
            <a:ext cx="5604156" cy="1371939"/>
          </a:xfrm>
          <a:prstGeom prst="rect">
            <a:avLst/>
          </a:prstGeom>
        </p:spPr>
      </p:pic>
    </p:spTree>
    <p:extLst>
      <p:ext uri="{BB962C8B-B14F-4D97-AF65-F5344CB8AC3E}">
        <p14:creationId xmlns:p14="http://schemas.microsoft.com/office/powerpoint/2010/main" val="427653376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20</TotalTime>
  <Words>2067</Words>
  <Application>Microsoft Macintosh PowerPoint</Application>
  <PresentationFormat>Widescreen</PresentationFormat>
  <Paragraphs>268</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Narrow</vt:lpstr>
      <vt:lpstr>Arial</vt:lpstr>
      <vt:lpstr>Cambria</vt:lpstr>
      <vt:lpstr>Corbel</vt:lpstr>
      <vt:lpstr>Basis</vt:lpstr>
      <vt:lpstr>Stock Recommendation   Consumer Discretionary</vt:lpstr>
      <vt:lpstr>Team Overview</vt:lpstr>
      <vt:lpstr>Consumer Discretionary Overview</vt:lpstr>
      <vt:lpstr>Business Analysis</vt:lpstr>
      <vt:lpstr>Financial Analysis</vt:lpstr>
      <vt:lpstr>Valuation</vt:lpstr>
      <vt:lpstr>Technical Analysis</vt:lpstr>
      <vt:lpstr>Recommendation</vt:lpstr>
      <vt:lpstr>Business Analysis – Amazon</vt:lpstr>
      <vt:lpstr>Financial Analysis – Amazon</vt:lpstr>
      <vt:lpstr>Valuation – Amazon</vt:lpstr>
      <vt:lpstr>Recommendation</vt:lpstr>
      <vt:lpstr>Business Analysis – Chipotle</vt:lpstr>
      <vt:lpstr>Financial Analysis – Chipotle</vt:lpstr>
      <vt:lpstr>Valuation – Chipotle</vt:lpstr>
      <vt:lpstr>Recommendation</vt:lpstr>
      <vt:lpstr>Business Analysis – Lululemon</vt:lpstr>
      <vt:lpstr>Financial Analysis – Lululemon</vt:lpstr>
      <vt:lpstr>Financial Analysis – Lululemon</vt:lpstr>
      <vt:lpstr>Financial Analysis – Lululemon</vt:lpstr>
      <vt:lpstr>Recommendation</vt:lpstr>
      <vt:lpstr>Booking Holdings DCF</vt:lpstr>
      <vt:lpstr>Amazon DCF</vt:lpstr>
      <vt:lpstr>Chipotle DCF</vt:lpstr>
      <vt:lpstr>Lululemon DCF</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Recommendation   Consumer Discretionary</dc:title>
  <dc:creator/>
  <cp:lastModifiedBy>Bennett, Vlad</cp:lastModifiedBy>
  <cp:revision>2</cp:revision>
  <cp:lastPrinted>2025-11-18T16:57:09Z</cp:lastPrinted>
  <dcterms:created xsi:type="dcterms:W3CDTF">2025-11-17T03:03:25Z</dcterms:created>
  <dcterms:modified xsi:type="dcterms:W3CDTF">2025-11-18T22:59:42Z</dcterms:modified>
</cp:coreProperties>
</file>