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696" r:id="rId2"/>
  </p:sldMasterIdLst>
  <p:sldIdLst>
    <p:sldId id="256" r:id="rId3"/>
    <p:sldId id="259" r:id="rId4"/>
    <p:sldId id="258" r:id="rId5"/>
    <p:sldId id="260" r:id="rId6"/>
    <p:sldId id="261" r:id="rId7"/>
    <p:sldId id="265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F81FA-B547-9280-152D-77CF44E67FA4}" v="2" dt="2025-10-21T01:26:16.166"/>
    <p1510:client id="{50922059-8CA1-3B4A-8B2E-894599617D7A}" v="55" dt="2025-10-21T22:11:30.076"/>
    <p1510:client id="{5AACD6A9-82F5-4DE0-BA88-AA77DCBB7273}" v="1530" dt="2025-10-21T22:09:04.607"/>
    <p1510:client id="{E5C41B2B-32B2-4C60-9C2D-2A9C4E4A6434}" v="24" dt="2025-10-21T18:16:02.678"/>
    <p1510:client id="{F84154DB-17E7-448F-AE09-22337D09684E}" v="210" dt="2025-10-21T21:59:54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S&amp;P500 Percent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Sheet1!$B$2:$K$2</c:f>
              <c:strCache>
                <c:ptCount val="10"/>
                <c:pt idx="0">
                  <c:v>Amazon</c:v>
                </c:pt>
                <c:pt idx="1">
                  <c:v>Tesla</c:v>
                </c:pt>
                <c:pt idx="2">
                  <c:v>Home Depot</c:v>
                </c:pt>
                <c:pt idx="3">
                  <c:v>Mcdonalds</c:v>
                </c:pt>
                <c:pt idx="4">
                  <c:v>Booking Holdings</c:v>
                </c:pt>
                <c:pt idx="5">
                  <c:v>TJX</c:v>
                </c:pt>
                <c:pt idx="6">
                  <c:v>Lowes</c:v>
                </c:pt>
                <c:pt idx="7">
                  <c:v>DoorDash</c:v>
                </c:pt>
                <c:pt idx="8">
                  <c:v>Nike </c:v>
                </c:pt>
                <c:pt idx="9">
                  <c:v>Other</c:v>
                </c:pt>
              </c:strCache>
            </c:strRef>
          </c:cat>
          <c:val>
            <c:numRef>
              <c:f>Sheet1!$B$3:$K$3</c:f>
              <c:numCache>
                <c:formatCode>0.00%</c:formatCode>
                <c:ptCount val="10"/>
                <c:pt idx="0">
                  <c:v>3.7699999999999997E-2</c:v>
                </c:pt>
                <c:pt idx="1">
                  <c:v>2.4199999999999999E-2</c:v>
                </c:pt>
                <c:pt idx="2">
                  <c:v>6.4999999999999997E-3</c:v>
                </c:pt>
                <c:pt idx="3">
                  <c:v>3.5999999999999999E-3</c:v>
                </c:pt>
                <c:pt idx="4">
                  <c:v>2.7000000000000001E-3</c:v>
                </c:pt>
                <c:pt idx="5">
                  <c:v>2.7000000000000001E-3</c:v>
                </c:pt>
                <c:pt idx="6">
                  <c:v>2.3E-3</c:v>
                </c:pt>
                <c:pt idx="7">
                  <c:v>1.9E-3</c:v>
                </c:pt>
                <c:pt idx="8">
                  <c:v>1.6999999999999999E-3</c:v>
                </c:pt>
                <c:pt idx="9">
                  <c:v>2.3500000000000021E-2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8-4716-92DC-FB03CBB5A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4471440"/>
        <c:axId val="1034469040"/>
      </c:barChart>
      <c:catAx>
        <c:axId val="103447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469040"/>
        <c:crosses val="autoZero"/>
        <c:auto val="1"/>
        <c:lblAlgn val="ctr"/>
        <c:lblOffset val="100"/>
        <c:noMultiLvlLbl val="0"/>
      </c:catAx>
      <c:valAx>
        <c:axId val="103446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4471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0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C33290-6BA6-F62F-76FC-9F45447AADCD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997A1D-1AB2-5B68-D477-41CCE208AF27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DB7FF5-38E9-390D-4570-B32E63A461FF}"/>
              </a:ext>
            </a:extLst>
          </p:cNvPr>
          <p:cNvCxnSpPr/>
          <p:nvPr userDrawn="1"/>
        </p:nvCxnSpPr>
        <p:spPr>
          <a:xfrm>
            <a:off x="838200" y="5867963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2C84F5C-8D95-97B3-071E-8FC19D3532FD}"/>
              </a:ext>
            </a:extLst>
          </p:cNvPr>
          <p:cNvSpPr>
            <a:spLocks/>
          </p:cNvSpPr>
          <p:nvPr userDrawn="1"/>
        </p:nvSpPr>
        <p:spPr>
          <a:xfrm>
            <a:off x="3945056" y="1995554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6">
            <a:extLst>
              <a:ext uri="{FF2B5EF4-FFF2-40B4-BE49-F238E27FC236}">
                <a16:creationId xmlns:a16="http://schemas.microsoft.com/office/drawing/2014/main" id="{AC9C52A4-0FBC-0C06-88A2-4ECA412407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3045" y="2042764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D3FD478-8732-4842-F4D8-E4F514298CF7}"/>
              </a:ext>
            </a:extLst>
          </p:cNvPr>
          <p:cNvSpPr>
            <a:spLocks/>
          </p:cNvSpPr>
          <p:nvPr userDrawn="1"/>
        </p:nvSpPr>
        <p:spPr>
          <a:xfrm>
            <a:off x="6488142" y="1995554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26">
            <a:extLst>
              <a:ext uri="{FF2B5EF4-FFF2-40B4-BE49-F238E27FC236}">
                <a16:creationId xmlns:a16="http://schemas.microsoft.com/office/drawing/2014/main" id="{94531C6D-8592-DFD4-3EB5-1502E92813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6131" y="2042764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7D9314-5FA7-23B7-F9AD-F8BB3830E62B}"/>
              </a:ext>
            </a:extLst>
          </p:cNvPr>
          <p:cNvSpPr>
            <a:spLocks/>
          </p:cNvSpPr>
          <p:nvPr userDrawn="1"/>
        </p:nvSpPr>
        <p:spPr>
          <a:xfrm>
            <a:off x="9031228" y="1995554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26">
            <a:extLst>
              <a:ext uri="{FF2B5EF4-FFF2-40B4-BE49-F238E27FC236}">
                <a16:creationId xmlns:a16="http://schemas.microsoft.com/office/drawing/2014/main" id="{BAF87F13-9518-7B63-B6BA-6BA646D6DE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69217" y="2042764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BF7362-8D3B-A535-82B8-3537E6400354}"/>
              </a:ext>
            </a:extLst>
          </p:cNvPr>
          <p:cNvSpPr>
            <a:spLocks/>
          </p:cNvSpPr>
          <p:nvPr userDrawn="1"/>
        </p:nvSpPr>
        <p:spPr>
          <a:xfrm>
            <a:off x="1401970" y="1990276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26">
            <a:extLst>
              <a:ext uri="{FF2B5EF4-FFF2-40B4-BE49-F238E27FC236}">
                <a16:creationId xmlns:a16="http://schemas.microsoft.com/office/drawing/2014/main" id="{1FB59F7F-F544-81E0-A95C-A1B7744BD1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39959" y="2037486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7" name="Text Placeholder 26">
            <a:extLst>
              <a:ext uri="{FF2B5EF4-FFF2-40B4-BE49-F238E27FC236}">
                <a16:creationId xmlns:a16="http://schemas.microsoft.com/office/drawing/2014/main" id="{4B232059-77DD-11B5-3635-C39019B020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39958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8" name="Text Placeholder 26">
            <a:extLst>
              <a:ext uri="{FF2B5EF4-FFF2-40B4-BE49-F238E27FC236}">
                <a16:creationId xmlns:a16="http://schemas.microsoft.com/office/drawing/2014/main" id="{192D2931-9717-11F3-59F5-B97CC351EB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83044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9" name="Text Placeholder 26">
            <a:extLst>
              <a:ext uri="{FF2B5EF4-FFF2-40B4-BE49-F238E27FC236}">
                <a16:creationId xmlns:a16="http://schemas.microsoft.com/office/drawing/2014/main" id="{555FB395-B26B-005F-8F56-9916252C26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26130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1" name="Text Placeholder 26">
            <a:extLst>
              <a:ext uri="{FF2B5EF4-FFF2-40B4-BE49-F238E27FC236}">
                <a16:creationId xmlns:a16="http://schemas.microsoft.com/office/drawing/2014/main" id="{63AEF2E2-DA76-583A-13D9-1DB18BF146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69217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7E7937D-12D5-D98C-CAE2-6398115B1C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51445" y="6419088"/>
            <a:ext cx="2743200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Slide Type</a:t>
            </a:r>
          </a:p>
        </p:txBody>
      </p:sp>
    </p:spTree>
    <p:extLst>
      <p:ext uri="{BB962C8B-B14F-4D97-AF65-F5344CB8AC3E}">
        <p14:creationId xmlns:p14="http://schemas.microsoft.com/office/powerpoint/2010/main" val="186107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 userDrawn="1">
          <p15:clr>
            <a:srgbClr val="FBAE40"/>
          </p15:clr>
        </p15:guide>
        <p15:guide id="2" pos="56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835E8BFD-1940-0A17-DA0D-8F1ECF52A6DC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FF7BD67-40CA-0249-920B-6A22F40DE192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DB7FF5-38E9-390D-4570-B32E63A461FF}"/>
              </a:ext>
            </a:extLst>
          </p:cNvPr>
          <p:cNvCxnSpPr/>
          <p:nvPr userDrawn="1"/>
        </p:nvCxnSpPr>
        <p:spPr>
          <a:xfrm>
            <a:off x="838200" y="5867963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D7CA5B5-7C45-8ADB-5633-D57F701ABFEC}"/>
              </a:ext>
            </a:extLst>
          </p:cNvPr>
          <p:cNvSpPr/>
          <p:nvPr userDrawn="1"/>
        </p:nvSpPr>
        <p:spPr>
          <a:xfrm>
            <a:off x="3543299" y="1121275"/>
            <a:ext cx="4987629" cy="62380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C586E-BCE0-D370-330F-FB00994EB654}"/>
              </a:ext>
            </a:extLst>
          </p:cNvPr>
          <p:cNvCxnSpPr>
            <a:cxnSpLocks/>
          </p:cNvCxnSpPr>
          <p:nvPr userDrawn="1"/>
        </p:nvCxnSpPr>
        <p:spPr>
          <a:xfrm>
            <a:off x="4353790" y="1232768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BD27430D-3544-7E1A-6742-FBF6CD4447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7876" y="1224680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99503491-04FE-B474-A1AB-A6E9C9B7CFB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88366" y="1231759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BBD35FA-A883-81F7-1C9E-9C1E349058C2}"/>
              </a:ext>
            </a:extLst>
          </p:cNvPr>
          <p:cNvCxnSpPr>
            <a:cxnSpLocks/>
          </p:cNvCxnSpPr>
          <p:nvPr userDrawn="1"/>
        </p:nvCxnSpPr>
        <p:spPr>
          <a:xfrm>
            <a:off x="4353791" y="4999812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778BE670-0FFE-9DD5-7D8B-88AE71A6FBDC}"/>
              </a:ext>
            </a:extLst>
          </p:cNvPr>
          <p:cNvSpPr/>
          <p:nvPr userDrawn="1"/>
        </p:nvSpPr>
        <p:spPr>
          <a:xfrm>
            <a:off x="3543299" y="1902154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40A2BA-0D44-2105-3C6F-D85307467751}"/>
              </a:ext>
            </a:extLst>
          </p:cNvPr>
          <p:cNvCxnSpPr>
            <a:cxnSpLocks/>
          </p:cNvCxnSpPr>
          <p:nvPr userDrawn="1"/>
        </p:nvCxnSpPr>
        <p:spPr>
          <a:xfrm>
            <a:off x="4353790" y="2013647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ontent Placeholder 26">
            <a:extLst>
              <a:ext uri="{FF2B5EF4-FFF2-40B4-BE49-F238E27FC236}">
                <a16:creationId xmlns:a16="http://schemas.microsoft.com/office/drawing/2014/main" id="{DC28B6F0-8E12-2EAF-EBAA-7E78657EC3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77876" y="2005559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3" name="Content Placeholder 26">
            <a:extLst>
              <a:ext uri="{FF2B5EF4-FFF2-40B4-BE49-F238E27FC236}">
                <a16:creationId xmlns:a16="http://schemas.microsoft.com/office/drawing/2014/main" id="{EF758F70-B6A1-6E5C-9394-1AE197FD63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88366" y="2012638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F0980CA7-E027-7CA4-EE10-8AB371B4FC99}"/>
              </a:ext>
            </a:extLst>
          </p:cNvPr>
          <p:cNvSpPr/>
          <p:nvPr userDrawn="1"/>
        </p:nvSpPr>
        <p:spPr>
          <a:xfrm>
            <a:off x="3543299" y="2683433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E82F1A9-7EE4-C9BD-7F41-3AC16009A91A}"/>
              </a:ext>
            </a:extLst>
          </p:cNvPr>
          <p:cNvCxnSpPr>
            <a:cxnSpLocks/>
          </p:cNvCxnSpPr>
          <p:nvPr userDrawn="1"/>
        </p:nvCxnSpPr>
        <p:spPr>
          <a:xfrm>
            <a:off x="4353790" y="2794926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26">
            <a:extLst>
              <a:ext uri="{FF2B5EF4-FFF2-40B4-BE49-F238E27FC236}">
                <a16:creationId xmlns:a16="http://schemas.microsoft.com/office/drawing/2014/main" id="{62A62D45-6688-AF47-E997-03D5A08890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677876" y="2786838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7" name="Content Placeholder 26">
            <a:extLst>
              <a:ext uri="{FF2B5EF4-FFF2-40B4-BE49-F238E27FC236}">
                <a16:creationId xmlns:a16="http://schemas.microsoft.com/office/drawing/2014/main" id="{A4EB3566-E113-1BD2-099C-C02BC474742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88366" y="2793917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D1247BF1-D0FE-4F03-4898-C41006E1B5AB}"/>
              </a:ext>
            </a:extLst>
          </p:cNvPr>
          <p:cNvSpPr/>
          <p:nvPr userDrawn="1"/>
        </p:nvSpPr>
        <p:spPr>
          <a:xfrm>
            <a:off x="3543299" y="3467898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C2F716A-6C3D-6654-4493-AE04F0780408}"/>
              </a:ext>
            </a:extLst>
          </p:cNvPr>
          <p:cNvCxnSpPr>
            <a:cxnSpLocks/>
          </p:cNvCxnSpPr>
          <p:nvPr userDrawn="1"/>
        </p:nvCxnSpPr>
        <p:spPr>
          <a:xfrm>
            <a:off x="4353790" y="3579391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ontent Placeholder 26">
            <a:extLst>
              <a:ext uri="{FF2B5EF4-FFF2-40B4-BE49-F238E27FC236}">
                <a16:creationId xmlns:a16="http://schemas.microsoft.com/office/drawing/2014/main" id="{E073CD5D-2B8E-A8D8-0126-705E0422F32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77876" y="3571303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5" name="Content Placeholder 26">
            <a:extLst>
              <a:ext uri="{FF2B5EF4-FFF2-40B4-BE49-F238E27FC236}">
                <a16:creationId xmlns:a16="http://schemas.microsoft.com/office/drawing/2014/main" id="{8C8E0D53-1D14-02EA-2239-67C8AEBEC96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88366" y="3578382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1C610DA3-01F2-F379-2561-86F0A73D14CA}"/>
              </a:ext>
            </a:extLst>
          </p:cNvPr>
          <p:cNvSpPr/>
          <p:nvPr userDrawn="1"/>
        </p:nvSpPr>
        <p:spPr>
          <a:xfrm>
            <a:off x="3543299" y="4248777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1DB8E83-2938-35AE-59DE-602FDC79AB69}"/>
              </a:ext>
            </a:extLst>
          </p:cNvPr>
          <p:cNvCxnSpPr>
            <a:cxnSpLocks/>
          </p:cNvCxnSpPr>
          <p:nvPr userDrawn="1"/>
        </p:nvCxnSpPr>
        <p:spPr>
          <a:xfrm>
            <a:off x="4353790" y="4360270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ontent Placeholder 26">
            <a:extLst>
              <a:ext uri="{FF2B5EF4-FFF2-40B4-BE49-F238E27FC236}">
                <a16:creationId xmlns:a16="http://schemas.microsoft.com/office/drawing/2014/main" id="{1A3311FC-1B0E-881F-B5A5-CDE79B61A81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77876" y="4352182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9" name="Content Placeholder 26">
            <a:extLst>
              <a:ext uri="{FF2B5EF4-FFF2-40B4-BE49-F238E27FC236}">
                <a16:creationId xmlns:a16="http://schemas.microsoft.com/office/drawing/2014/main" id="{E874DAA4-B9FD-E3B4-D93C-0EEBCEF5601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88366" y="4359261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B00D811-1A34-B777-16D4-4B9028BE85D2}"/>
              </a:ext>
            </a:extLst>
          </p:cNvPr>
          <p:cNvSpPr/>
          <p:nvPr userDrawn="1"/>
        </p:nvSpPr>
        <p:spPr>
          <a:xfrm>
            <a:off x="3543299" y="5030056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A82A6A1-6971-1EBD-F865-7DDD67702B1D}"/>
              </a:ext>
            </a:extLst>
          </p:cNvPr>
          <p:cNvCxnSpPr>
            <a:cxnSpLocks/>
          </p:cNvCxnSpPr>
          <p:nvPr userDrawn="1"/>
        </p:nvCxnSpPr>
        <p:spPr>
          <a:xfrm>
            <a:off x="4353790" y="5141549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ontent Placeholder 26">
            <a:extLst>
              <a:ext uri="{FF2B5EF4-FFF2-40B4-BE49-F238E27FC236}">
                <a16:creationId xmlns:a16="http://schemas.microsoft.com/office/drawing/2014/main" id="{48D671A7-3F38-C2BB-F4D5-28E54639D4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677876" y="5133461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3" name="Content Placeholder 26">
            <a:extLst>
              <a:ext uri="{FF2B5EF4-FFF2-40B4-BE49-F238E27FC236}">
                <a16:creationId xmlns:a16="http://schemas.microsoft.com/office/drawing/2014/main" id="{DEC92ED0-253F-5761-F083-F8DC496AF11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488366" y="5140540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64" name="Content Placeholder 12">
            <a:extLst>
              <a:ext uri="{FF2B5EF4-FFF2-40B4-BE49-F238E27FC236}">
                <a16:creationId xmlns:a16="http://schemas.microsoft.com/office/drawing/2014/main" id="{75FB4BB5-00C3-9295-CBA2-E7877F91463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132005" y="6419088"/>
            <a:ext cx="2743200" cy="365760"/>
          </a:xfrm>
        </p:spPr>
        <p:txBody>
          <a:bodyPr anchor="ctr">
            <a:normAutofit/>
          </a:bodyPr>
          <a:lstStyle>
            <a:lvl2pPr marL="457200" indent="0" algn="r">
              <a:buNone/>
              <a:defRPr sz="1200"/>
            </a:lvl2pPr>
          </a:lstStyle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420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56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7FCC96-A8C2-EB38-C388-A6CABEF9AEF2}"/>
              </a:ext>
            </a:extLst>
          </p:cNvPr>
          <p:cNvCxnSpPr/>
          <p:nvPr userDrawn="1"/>
        </p:nvCxnSpPr>
        <p:spPr>
          <a:xfrm>
            <a:off x="838200" y="5867963"/>
            <a:ext cx="10515600" cy="0"/>
          </a:xfrm>
          <a:prstGeom prst="line">
            <a:avLst/>
          </a:prstGeom>
          <a:ln w="50800">
            <a:solidFill>
              <a:srgbClr val="D32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A179D73-98D7-86C1-9A5D-DC6BA09B9E9A}"/>
              </a:ext>
            </a:extLst>
          </p:cNvPr>
          <p:cNvSpPr>
            <a:spLocks/>
          </p:cNvSpPr>
          <p:nvPr userDrawn="1"/>
        </p:nvSpPr>
        <p:spPr>
          <a:xfrm>
            <a:off x="1828801" y="2705141"/>
            <a:ext cx="8534400" cy="1447717"/>
          </a:xfrm>
          <a:prstGeom prst="rect">
            <a:avLst/>
          </a:prstGeom>
          <a:solidFill>
            <a:srgbClr val="D32E3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6A93E6-A295-6E9A-926D-D06E7532D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8600" y="3009899"/>
            <a:ext cx="4114800" cy="83820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61B297-4257-AFB1-78CA-AE1AF68356DD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rgbClr val="D32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1585C31-41C8-5F63-02EE-AAE2566A9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06961"/>
            <a:ext cx="204321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1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ustr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7C91C6-B0DF-B16C-1DFA-D70B48D015E2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311B7-8546-E98F-8BE1-1AB002732008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BB49-4167-CCDC-2721-CC701313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7" y="1161288"/>
            <a:ext cx="5184648" cy="384048"/>
          </a:xfrm>
        </p:spPr>
        <p:txBody>
          <a:bodyPr anchor="b"/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FDD04-4938-9B6B-F002-4D7FB82B9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6" y="1545336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DBEB66-A971-B859-E4C7-159271F34F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161288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8A4AF7B-1B07-6E3E-AC56-7F94E5E223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545336"/>
            <a:ext cx="5184648" cy="2093976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78BA36-68C1-0E03-E42C-FF2331ED449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5152" y="3639312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2EF4B5-9FC1-071D-9457-03EB64E0AE6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3977640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B1E84BD-54F4-2B7A-24FD-914F75274AF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72200" y="3977640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E46C0E-8E6E-B7ED-F202-134B6D34F26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72200" y="3566160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9A6853-1666-0946-B679-47D674F741C6}"/>
              </a:ext>
            </a:extLst>
          </p:cNvPr>
          <p:cNvCxnSpPr/>
          <p:nvPr userDrawn="1"/>
        </p:nvCxnSpPr>
        <p:spPr>
          <a:xfrm>
            <a:off x="6172200" y="1545336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B5DD87-71E5-3D98-9B26-C4074E3E2559}"/>
              </a:ext>
            </a:extLst>
          </p:cNvPr>
          <p:cNvCxnSpPr/>
          <p:nvPr userDrawn="1"/>
        </p:nvCxnSpPr>
        <p:spPr>
          <a:xfrm>
            <a:off x="841248" y="1545336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30E892-BB4C-1D5F-AF5F-02ABA290269D}"/>
              </a:ext>
            </a:extLst>
          </p:cNvPr>
          <p:cNvCxnSpPr/>
          <p:nvPr userDrawn="1"/>
        </p:nvCxnSpPr>
        <p:spPr>
          <a:xfrm>
            <a:off x="6172200" y="3950208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F42D91-C7F3-5BFB-4114-B2936824A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005" y="6435787"/>
            <a:ext cx="2743200" cy="365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Slide Type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911A23F-6274-BF1C-B2E2-6BFB12EC99B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750425" y="6174707"/>
            <a:ext cx="2441575" cy="231775"/>
          </a:xfrm>
        </p:spPr>
        <p:txBody>
          <a:bodyPr>
            <a:noAutofit/>
          </a:bodyPr>
          <a:lstStyle>
            <a:lvl1pPr marL="0" indent="0" algn="r">
              <a:buNone/>
              <a:defRPr sz="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130783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ustr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7C91C6-B0DF-B16C-1DFA-D70B48D015E2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311B7-8546-E98F-8BE1-1AB002732008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BB49-4167-CCDC-2721-CC701313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7" y="1161288"/>
            <a:ext cx="5184648" cy="384048"/>
          </a:xfrm>
        </p:spPr>
        <p:txBody>
          <a:bodyPr anchor="b"/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FDD04-4938-9B6B-F002-4D7FB82B9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6" y="1545336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DBEB66-A971-B859-E4C7-159271F34F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161288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8A4AF7B-1B07-6E3E-AC56-7F94E5E223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545336"/>
            <a:ext cx="5184648" cy="2093976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78BA36-68C1-0E03-E42C-FF2331ED449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5152" y="3639312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2EF4B5-9FC1-071D-9457-03EB64E0AE6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3977640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B1E84BD-54F4-2B7A-24FD-914F75274AF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72200" y="4850228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E46C0E-8E6E-B7ED-F202-134B6D34F26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72200" y="3566160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9A6853-1666-0946-B679-47D674F741C6}"/>
              </a:ext>
            </a:extLst>
          </p:cNvPr>
          <p:cNvCxnSpPr/>
          <p:nvPr userDrawn="1"/>
        </p:nvCxnSpPr>
        <p:spPr>
          <a:xfrm>
            <a:off x="6172200" y="1545336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B5DD87-71E5-3D98-9B26-C4074E3E2559}"/>
              </a:ext>
            </a:extLst>
          </p:cNvPr>
          <p:cNvCxnSpPr/>
          <p:nvPr userDrawn="1"/>
        </p:nvCxnSpPr>
        <p:spPr>
          <a:xfrm>
            <a:off x="841248" y="1545336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30E892-BB4C-1D5F-AF5F-02ABA290269D}"/>
              </a:ext>
            </a:extLst>
          </p:cNvPr>
          <p:cNvCxnSpPr/>
          <p:nvPr userDrawn="1"/>
        </p:nvCxnSpPr>
        <p:spPr>
          <a:xfrm>
            <a:off x="6172200" y="3950208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F42D91-C7F3-5BFB-4114-B2936824A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005" y="6435787"/>
            <a:ext cx="2743200" cy="365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Slide Type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911A23F-6274-BF1C-B2E2-6BFB12EC99B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750425" y="6174707"/>
            <a:ext cx="2441575" cy="231775"/>
          </a:xfrm>
        </p:spPr>
        <p:txBody>
          <a:bodyPr>
            <a:noAutofit/>
          </a:bodyPr>
          <a:lstStyle>
            <a:lvl1pPr marL="0" indent="0" algn="r">
              <a:buNone/>
              <a:defRPr sz="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117711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ustr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7C91C6-B0DF-B16C-1DFA-D70B48D015E2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311B7-8546-E98F-8BE1-1AB002732008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BB49-4167-CCDC-2721-CC701313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152" y="1144365"/>
            <a:ext cx="5184648" cy="384048"/>
          </a:xfrm>
        </p:spPr>
        <p:txBody>
          <a:bodyPr anchor="b"/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FDD04-4938-9B6B-F002-4D7FB82B9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151" y="1562260"/>
            <a:ext cx="10464027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78BA36-68C1-0E03-E42C-FF2331ED449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5152" y="3575305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2EF4B5-9FC1-071D-9457-03EB64E0AE6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1365" y="4622293"/>
            <a:ext cx="10518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B5DD87-71E5-3D98-9B26-C4074E3E2559}"/>
              </a:ext>
            </a:extLst>
          </p:cNvPr>
          <p:cNvCxnSpPr>
            <a:cxnSpLocks/>
          </p:cNvCxnSpPr>
          <p:nvPr userDrawn="1"/>
        </p:nvCxnSpPr>
        <p:spPr>
          <a:xfrm>
            <a:off x="841248" y="1545336"/>
            <a:ext cx="104640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30E892-BB4C-1D5F-AF5F-02ABA290269D}"/>
              </a:ext>
            </a:extLst>
          </p:cNvPr>
          <p:cNvCxnSpPr>
            <a:cxnSpLocks/>
          </p:cNvCxnSpPr>
          <p:nvPr userDrawn="1"/>
        </p:nvCxnSpPr>
        <p:spPr>
          <a:xfrm>
            <a:off x="835151" y="4258321"/>
            <a:ext cx="1052169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F42D91-C7F3-5BFB-4114-B2936824A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005" y="6435787"/>
            <a:ext cx="2743200" cy="365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Slide Type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911A23F-6274-BF1C-B2E2-6BFB12EC99B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750425" y="6174707"/>
            <a:ext cx="2441575" cy="231775"/>
          </a:xfrm>
        </p:spPr>
        <p:txBody>
          <a:bodyPr>
            <a:noAutofit/>
          </a:bodyPr>
          <a:lstStyle>
            <a:lvl1pPr marL="0" indent="0" algn="r">
              <a:buNone/>
              <a:defRPr sz="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220975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C33290-6BA6-F62F-76FC-9F45447AADCD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997A1D-1AB2-5B68-D477-41CCE208AF27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DB7FF5-38E9-390D-4570-B32E63A461FF}"/>
              </a:ext>
            </a:extLst>
          </p:cNvPr>
          <p:cNvCxnSpPr/>
          <p:nvPr userDrawn="1"/>
        </p:nvCxnSpPr>
        <p:spPr>
          <a:xfrm>
            <a:off x="838200" y="5867963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52C84F5C-8D95-97B3-071E-8FC19D3532FD}"/>
              </a:ext>
            </a:extLst>
          </p:cNvPr>
          <p:cNvSpPr>
            <a:spLocks/>
          </p:cNvSpPr>
          <p:nvPr userDrawn="1"/>
        </p:nvSpPr>
        <p:spPr>
          <a:xfrm>
            <a:off x="3945056" y="1995554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26">
            <a:extLst>
              <a:ext uri="{FF2B5EF4-FFF2-40B4-BE49-F238E27FC236}">
                <a16:creationId xmlns:a16="http://schemas.microsoft.com/office/drawing/2014/main" id="{AC9C52A4-0FBC-0C06-88A2-4ECA412407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83045" y="2042764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D3FD478-8732-4842-F4D8-E4F514298CF7}"/>
              </a:ext>
            </a:extLst>
          </p:cNvPr>
          <p:cNvSpPr>
            <a:spLocks/>
          </p:cNvSpPr>
          <p:nvPr userDrawn="1"/>
        </p:nvSpPr>
        <p:spPr>
          <a:xfrm>
            <a:off x="6488142" y="1995554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26">
            <a:extLst>
              <a:ext uri="{FF2B5EF4-FFF2-40B4-BE49-F238E27FC236}">
                <a16:creationId xmlns:a16="http://schemas.microsoft.com/office/drawing/2014/main" id="{94531C6D-8592-DFD4-3EB5-1502E92813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6131" y="2042764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7D9314-5FA7-23B7-F9AD-F8BB3830E62B}"/>
              </a:ext>
            </a:extLst>
          </p:cNvPr>
          <p:cNvSpPr>
            <a:spLocks/>
          </p:cNvSpPr>
          <p:nvPr userDrawn="1"/>
        </p:nvSpPr>
        <p:spPr>
          <a:xfrm>
            <a:off x="9031228" y="1995554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26">
            <a:extLst>
              <a:ext uri="{FF2B5EF4-FFF2-40B4-BE49-F238E27FC236}">
                <a16:creationId xmlns:a16="http://schemas.microsoft.com/office/drawing/2014/main" id="{BAF87F13-9518-7B63-B6BA-6BA646D6DE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69217" y="2042764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BF7362-8D3B-A535-82B8-3537E6400354}"/>
              </a:ext>
            </a:extLst>
          </p:cNvPr>
          <p:cNvSpPr>
            <a:spLocks/>
          </p:cNvSpPr>
          <p:nvPr userDrawn="1"/>
        </p:nvSpPr>
        <p:spPr>
          <a:xfrm>
            <a:off x="1401970" y="1990276"/>
            <a:ext cx="1865376" cy="2937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26">
            <a:extLst>
              <a:ext uri="{FF2B5EF4-FFF2-40B4-BE49-F238E27FC236}">
                <a16:creationId xmlns:a16="http://schemas.microsoft.com/office/drawing/2014/main" id="{1FB59F7F-F544-81E0-A95C-A1B7744BD1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39959" y="2037486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7" name="Text Placeholder 26">
            <a:extLst>
              <a:ext uri="{FF2B5EF4-FFF2-40B4-BE49-F238E27FC236}">
                <a16:creationId xmlns:a16="http://schemas.microsoft.com/office/drawing/2014/main" id="{4B232059-77DD-11B5-3635-C39019B020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39958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8" name="Text Placeholder 26">
            <a:extLst>
              <a:ext uri="{FF2B5EF4-FFF2-40B4-BE49-F238E27FC236}">
                <a16:creationId xmlns:a16="http://schemas.microsoft.com/office/drawing/2014/main" id="{192D2931-9717-11F3-59F5-B97CC351EB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083044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9" name="Text Placeholder 26">
            <a:extLst>
              <a:ext uri="{FF2B5EF4-FFF2-40B4-BE49-F238E27FC236}">
                <a16:creationId xmlns:a16="http://schemas.microsoft.com/office/drawing/2014/main" id="{555FB395-B26B-005F-8F56-9916252C26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626130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1" name="Text Placeholder 26">
            <a:extLst>
              <a:ext uri="{FF2B5EF4-FFF2-40B4-BE49-F238E27FC236}">
                <a16:creationId xmlns:a16="http://schemas.microsoft.com/office/drawing/2014/main" id="{63AEF2E2-DA76-583A-13D9-1DB18BF146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169217" y="4399850"/>
            <a:ext cx="1587685" cy="19784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7E7937D-12D5-D98C-CAE2-6398115B1C3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51445" y="6419088"/>
            <a:ext cx="2743200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Slide Type</a:t>
            </a:r>
          </a:p>
        </p:txBody>
      </p:sp>
    </p:spTree>
    <p:extLst>
      <p:ext uri="{BB962C8B-B14F-4D97-AF65-F5344CB8AC3E}">
        <p14:creationId xmlns:p14="http://schemas.microsoft.com/office/powerpoint/2010/main" val="356012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568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64">
            <a:extLst>
              <a:ext uri="{FF2B5EF4-FFF2-40B4-BE49-F238E27FC236}">
                <a16:creationId xmlns:a16="http://schemas.microsoft.com/office/drawing/2014/main" id="{835E8BFD-1940-0A17-DA0D-8F1ECF52A6DC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FF7BD67-40CA-0249-920B-6A22F40DE192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DB7FF5-38E9-390D-4570-B32E63A461FF}"/>
              </a:ext>
            </a:extLst>
          </p:cNvPr>
          <p:cNvCxnSpPr/>
          <p:nvPr userDrawn="1"/>
        </p:nvCxnSpPr>
        <p:spPr>
          <a:xfrm>
            <a:off x="838200" y="5867963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D7CA5B5-7C45-8ADB-5633-D57F701ABFEC}"/>
              </a:ext>
            </a:extLst>
          </p:cNvPr>
          <p:cNvSpPr/>
          <p:nvPr userDrawn="1"/>
        </p:nvSpPr>
        <p:spPr>
          <a:xfrm>
            <a:off x="3543299" y="1121275"/>
            <a:ext cx="4987629" cy="62380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8C586E-BCE0-D370-330F-FB00994EB654}"/>
              </a:ext>
            </a:extLst>
          </p:cNvPr>
          <p:cNvCxnSpPr>
            <a:cxnSpLocks/>
          </p:cNvCxnSpPr>
          <p:nvPr userDrawn="1"/>
        </p:nvCxnSpPr>
        <p:spPr>
          <a:xfrm>
            <a:off x="4353790" y="1232768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BD27430D-3544-7E1A-6742-FBF6CD4447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7876" y="1224680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8" name="Content Placeholder 26">
            <a:extLst>
              <a:ext uri="{FF2B5EF4-FFF2-40B4-BE49-F238E27FC236}">
                <a16:creationId xmlns:a16="http://schemas.microsoft.com/office/drawing/2014/main" id="{99503491-04FE-B474-A1AB-A6E9C9B7CFB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88366" y="1231759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BBD35FA-A883-81F7-1C9E-9C1E349058C2}"/>
              </a:ext>
            </a:extLst>
          </p:cNvPr>
          <p:cNvCxnSpPr>
            <a:cxnSpLocks/>
          </p:cNvCxnSpPr>
          <p:nvPr userDrawn="1"/>
        </p:nvCxnSpPr>
        <p:spPr>
          <a:xfrm>
            <a:off x="4353791" y="4999812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778BE670-0FFE-9DD5-7D8B-88AE71A6FBDC}"/>
              </a:ext>
            </a:extLst>
          </p:cNvPr>
          <p:cNvSpPr/>
          <p:nvPr userDrawn="1"/>
        </p:nvSpPr>
        <p:spPr>
          <a:xfrm>
            <a:off x="3543299" y="1902154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40A2BA-0D44-2105-3C6F-D85307467751}"/>
              </a:ext>
            </a:extLst>
          </p:cNvPr>
          <p:cNvCxnSpPr>
            <a:cxnSpLocks/>
          </p:cNvCxnSpPr>
          <p:nvPr userDrawn="1"/>
        </p:nvCxnSpPr>
        <p:spPr>
          <a:xfrm>
            <a:off x="4353790" y="2013647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ontent Placeholder 26">
            <a:extLst>
              <a:ext uri="{FF2B5EF4-FFF2-40B4-BE49-F238E27FC236}">
                <a16:creationId xmlns:a16="http://schemas.microsoft.com/office/drawing/2014/main" id="{DC28B6F0-8E12-2EAF-EBAA-7E78657EC3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77876" y="2005559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3" name="Content Placeholder 26">
            <a:extLst>
              <a:ext uri="{FF2B5EF4-FFF2-40B4-BE49-F238E27FC236}">
                <a16:creationId xmlns:a16="http://schemas.microsoft.com/office/drawing/2014/main" id="{EF758F70-B6A1-6E5C-9394-1AE197FD63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88366" y="2012638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F0980CA7-E027-7CA4-EE10-8AB371B4FC99}"/>
              </a:ext>
            </a:extLst>
          </p:cNvPr>
          <p:cNvSpPr/>
          <p:nvPr userDrawn="1"/>
        </p:nvSpPr>
        <p:spPr>
          <a:xfrm>
            <a:off x="3543299" y="2683433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E82F1A9-7EE4-C9BD-7F41-3AC16009A91A}"/>
              </a:ext>
            </a:extLst>
          </p:cNvPr>
          <p:cNvCxnSpPr>
            <a:cxnSpLocks/>
          </p:cNvCxnSpPr>
          <p:nvPr userDrawn="1"/>
        </p:nvCxnSpPr>
        <p:spPr>
          <a:xfrm>
            <a:off x="4353790" y="2794926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ontent Placeholder 26">
            <a:extLst>
              <a:ext uri="{FF2B5EF4-FFF2-40B4-BE49-F238E27FC236}">
                <a16:creationId xmlns:a16="http://schemas.microsoft.com/office/drawing/2014/main" id="{62A62D45-6688-AF47-E997-03D5A08890D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677876" y="2786838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7" name="Content Placeholder 26">
            <a:extLst>
              <a:ext uri="{FF2B5EF4-FFF2-40B4-BE49-F238E27FC236}">
                <a16:creationId xmlns:a16="http://schemas.microsoft.com/office/drawing/2014/main" id="{A4EB3566-E113-1BD2-099C-C02BC474742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88366" y="2793917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D1247BF1-D0FE-4F03-4898-C41006E1B5AB}"/>
              </a:ext>
            </a:extLst>
          </p:cNvPr>
          <p:cNvSpPr/>
          <p:nvPr userDrawn="1"/>
        </p:nvSpPr>
        <p:spPr>
          <a:xfrm>
            <a:off x="3543299" y="3467898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C2F716A-6C3D-6654-4493-AE04F0780408}"/>
              </a:ext>
            </a:extLst>
          </p:cNvPr>
          <p:cNvCxnSpPr>
            <a:cxnSpLocks/>
          </p:cNvCxnSpPr>
          <p:nvPr userDrawn="1"/>
        </p:nvCxnSpPr>
        <p:spPr>
          <a:xfrm>
            <a:off x="4353790" y="3579391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Content Placeholder 26">
            <a:extLst>
              <a:ext uri="{FF2B5EF4-FFF2-40B4-BE49-F238E27FC236}">
                <a16:creationId xmlns:a16="http://schemas.microsoft.com/office/drawing/2014/main" id="{E073CD5D-2B8E-A8D8-0126-705E0422F32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77876" y="3571303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5" name="Content Placeholder 26">
            <a:extLst>
              <a:ext uri="{FF2B5EF4-FFF2-40B4-BE49-F238E27FC236}">
                <a16:creationId xmlns:a16="http://schemas.microsoft.com/office/drawing/2014/main" id="{8C8E0D53-1D14-02EA-2239-67C8AEBEC96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88366" y="3578382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1C610DA3-01F2-F379-2561-86F0A73D14CA}"/>
              </a:ext>
            </a:extLst>
          </p:cNvPr>
          <p:cNvSpPr/>
          <p:nvPr userDrawn="1"/>
        </p:nvSpPr>
        <p:spPr>
          <a:xfrm>
            <a:off x="3543299" y="4248777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1DB8E83-2938-35AE-59DE-602FDC79AB69}"/>
              </a:ext>
            </a:extLst>
          </p:cNvPr>
          <p:cNvCxnSpPr>
            <a:cxnSpLocks/>
          </p:cNvCxnSpPr>
          <p:nvPr userDrawn="1"/>
        </p:nvCxnSpPr>
        <p:spPr>
          <a:xfrm>
            <a:off x="4353790" y="4360270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ontent Placeholder 26">
            <a:extLst>
              <a:ext uri="{FF2B5EF4-FFF2-40B4-BE49-F238E27FC236}">
                <a16:creationId xmlns:a16="http://schemas.microsoft.com/office/drawing/2014/main" id="{1A3311FC-1B0E-881F-B5A5-CDE79B61A81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77876" y="4352182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59" name="Content Placeholder 26">
            <a:extLst>
              <a:ext uri="{FF2B5EF4-FFF2-40B4-BE49-F238E27FC236}">
                <a16:creationId xmlns:a16="http://schemas.microsoft.com/office/drawing/2014/main" id="{E874DAA4-B9FD-E3B4-D93C-0EEBCEF5601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88366" y="4359261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B00D811-1A34-B777-16D4-4B9028BE85D2}"/>
              </a:ext>
            </a:extLst>
          </p:cNvPr>
          <p:cNvSpPr/>
          <p:nvPr userDrawn="1"/>
        </p:nvSpPr>
        <p:spPr>
          <a:xfrm>
            <a:off x="3543299" y="5030056"/>
            <a:ext cx="4987629" cy="62380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A82A6A1-6971-1EBD-F865-7DDD67702B1D}"/>
              </a:ext>
            </a:extLst>
          </p:cNvPr>
          <p:cNvCxnSpPr>
            <a:cxnSpLocks/>
          </p:cNvCxnSpPr>
          <p:nvPr userDrawn="1"/>
        </p:nvCxnSpPr>
        <p:spPr>
          <a:xfrm>
            <a:off x="4353790" y="5141549"/>
            <a:ext cx="0" cy="41927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Content Placeholder 26">
            <a:extLst>
              <a:ext uri="{FF2B5EF4-FFF2-40B4-BE49-F238E27FC236}">
                <a16:creationId xmlns:a16="http://schemas.microsoft.com/office/drawing/2014/main" id="{48D671A7-3F38-C2BB-F4D5-28E54639D42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677876" y="5133461"/>
            <a:ext cx="528850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3" name="Content Placeholder 26">
            <a:extLst>
              <a:ext uri="{FF2B5EF4-FFF2-40B4-BE49-F238E27FC236}">
                <a16:creationId xmlns:a16="http://schemas.microsoft.com/office/drawing/2014/main" id="{DEC92ED0-253F-5761-F083-F8DC496AF11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488366" y="5140540"/>
            <a:ext cx="3949313" cy="4202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Industry Overview</a:t>
            </a:r>
          </a:p>
        </p:txBody>
      </p:sp>
      <p:sp>
        <p:nvSpPr>
          <p:cNvPr id="164" name="Content Placeholder 12">
            <a:extLst>
              <a:ext uri="{FF2B5EF4-FFF2-40B4-BE49-F238E27FC236}">
                <a16:creationId xmlns:a16="http://schemas.microsoft.com/office/drawing/2014/main" id="{75FB4BB5-00C3-9295-CBA2-E7877F91463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132005" y="6419088"/>
            <a:ext cx="2743200" cy="365760"/>
          </a:xfrm>
        </p:spPr>
        <p:txBody>
          <a:bodyPr anchor="ctr">
            <a:normAutofit/>
          </a:bodyPr>
          <a:lstStyle>
            <a:lvl2pPr marL="457200" indent="0" algn="r">
              <a:buNone/>
              <a:defRPr sz="1200"/>
            </a:lvl2pPr>
          </a:lstStyle>
          <a:p>
            <a:pPr lvl="1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84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4">
          <p15:clr>
            <a:srgbClr val="FBAE40"/>
          </p15:clr>
        </p15:guide>
        <p15:guide id="2" pos="56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6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ustr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7C91C6-B0DF-B16C-1DFA-D70B48D015E2}"/>
              </a:ext>
            </a:extLst>
          </p:cNvPr>
          <p:cNvSpPr/>
          <p:nvPr userDrawn="1"/>
        </p:nvSpPr>
        <p:spPr>
          <a:xfrm>
            <a:off x="0" y="6334698"/>
            <a:ext cx="12192000" cy="52330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7311B7-8546-E98F-8BE1-1AB002732008}"/>
              </a:ext>
            </a:extLst>
          </p:cNvPr>
          <p:cNvCxnSpPr>
            <a:cxnSpLocks/>
          </p:cNvCxnSpPr>
          <p:nvPr userDrawn="1"/>
        </p:nvCxnSpPr>
        <p:spPr>
          <a:xfrm>
            <a:off x="6110689" y="6406482"/>
            <a:ext cx="0" cy="36512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BB49-4167-CCDC-2721-CC701313B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7" y="1161288"/>
            <a:ext cx="5184648" cy="384048"/>
          </a:xfrm>
        </p:spPr>
        <p:txBody>
          <a:bodyPr anchor="b"/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FDD04-4938-9B6B-F002-4D7FB82B9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6" y="1545336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2F1F2-F1EB-2F1C-52EA-00825B5C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796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96EB22B1-D0CA-694F-B5AF-774B8E04F4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D7A2F7-0A0D-6C56-D80E-BB33A25FF07A}"/>
              </a:ext>
            </a:extLst>
          </p:cNvPr>
          <p:cNvCxnSpPr/>
          <p:nvPr userDrawn="1"/>
        </p:nvCxnSpPr>
        <p:spPr>
          <a:xfrm>
            <a:off x="838200" y="977774"/>
            <a:ext cx="10515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DBEB66-A971-B859-E4C7-159271F34F7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161288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8A4AF7B-1B07-6E3E-AC56-7F94E5E223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545336"/>
            <a:ext cx="5184648" cy="2093976"/>
          </a:xfrm>
        </p:spPr>
        <p:txBody>
          <a:bodyPr/>
          <a:lstStyle>
            <a:lvl1pPr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78BA36-68C1-0E03-E42C-FF2331ED449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5152" y="3639312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82EF4B5-9FC1-071D-9457-03EB64E0AE6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200" y="3977640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B1E84BD-54F4-2B7A-24FD-914F75274AF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72200" y="3977640"/>
            <a:ext cx="5184648" cy="2093976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E46C0E-8E6E-B7ED-F202-134B6D34F26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172200" y="3566160"/>
            <a:ext cx="5184648" cy="384048"/>
          </a:xfrm>
        </p:spPr>
        <p:txBody>
          <a:bodyPr anchor="b">
            <a:normAutofit/>
          </a:bodyPr>
          <a:lstStyle>
            <a:lvl1pPr marL="0" indent="0">
              <a:buNone/>
              <a:defRPr sz="17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85721F2-79B4-FB31-0CD2-C2A07941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9A6853-1666-0946-B679-47D674F741C6}"/>
              </a:ext>
            </a:extLst>
          </p:cNvPr>
          <p:cNvCxnSpPr/>
          <p:nvPr userDrawn="1"/>
        </p:nvCxnSpPr>
        <p:spPr>
          <a:xfrm>
            <a:off x="6172200" y="1545336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B5DD87-71E5-3D98-9B26-C4074E3E2559}"/>
              </a:ext>
            </a:extLst>
          </p:cNvPr>
          <p:cNvCxnSpPr/>
          <p:nvPr userDrawn="1"/>
        </p:nvCxnSpPr>
        <p:spPr>
          <a:xfrm>
            <a:off x="841248" y="1545336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C30E892-BB4C-1D5F-AF5F-02ABA290269D}"/>
              </a:ext>
            </a:extLst>
          </p:cNvPr>
          <p:cNvCxnSpPr/>
          <p:nvPr userDrawn="1"/>
        </p:nvCxnSpPr>
        <p:spPr>
          <a:xfrm>
            <a:off x="6172200" y="3950208"/>
            <a:ext cx="51846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BF42D91-C7F3-5BFB-4114-B2936824A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32005" y="6435787"/>
            <a:ext cx="2743200" cy="365125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Slide Type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911A23F-6274-BF1C-B2E2-6BFB12EC99B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750425" y="6174707"/>
            <a:ext cx="2441575" cy="231775"/>
          </a:xfrm>
        </p:spPr>
        <p:txBody>
          <a:bodyPr>
            <a:noAutofit/>
          </a:bodyPr>
          <a:lstStyle>
            <a:lvl1pPr marL="0" indent="0" algn="r">
              <a:buNone/>
              <a:defRPr sz="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331497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8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5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8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10/21/25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2792-2065-67F5-8BD4-D5223B43E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095D7123-C176-7F82-A79D-89F550B0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91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8" r:id="rId3"/>
    <p:sldLayoutId id="2147483701" r:id="rId4"/>
    <p:sldLayoutId id="2147483790" r:id="rId5"/>
    <p:sldLayoutId id="2147483789" r:id="rId6"/>
    <p:sldLayoutId id="2147483786" r:id="rId7"/>
    <p:sldLayoutId id="2147483787" r:id="rId8"/>
    <p:sldLayoutId id="214748378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355" y="1383810"/>
            <a:ext cx="4798447" cy="3155419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Consumer Discretionary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D2E59-FA14-BE95-BFA5-79510846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73" r="-3" b="-3"/>
          <a:stretch>
            <a:fillRect/>
          </a:stretch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2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8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E5736-FA32-ADBC-29F3-D9BE2CD2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22B1-D0CA-694F-B5AF-774B8E04F437}" type="slidenum">
              <a:rPr lang="en-US" smtClean="0"/>
              <a:t>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B48722A-A026-305B-5979-6C7063EE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Overview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3C65A0-0EFB-22F1-23F3-40745BA69B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Lukas Breunig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AE76EE-2FF5-045A-9343-33F5D58100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Vlad Bennett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AB2EA4-7E53-13C7-2B84-ACB3429265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Vu Bui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1E297A-F0FC-534A-536C-7CF99467F8E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Adam Amara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609AFBD-207D-DE00-9C43-A59DA146A8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2270" y="4399850"/>
            <a:ext cx="2206487" cy="197846"/>
          </a:xfrm>
        </p:spPr>
        <p:txBody>
          <a:bodyPr/>
          <a:lstStyle/>
          <a:p>
            <a:r>
              <a:rPr lang="en-US" dirty="0"/>
              <a:t>Consumer Discretionary Analyst</a:t>
            </a:r>
          </a:p>
        </p:txBody>
      </p:sp>
      <p:pic>
        <p:nvPicPr>
          <p:cNvPr id="3" name="Picture 2" descr="A person with curly hair wearing a suit&#10;&#10;AI-generated content may be incorrect.">
            <a:extLst>
              <a:ext uri="{FF2B5EF4-FFF2-40B4-BE49-F238E27FC236}">
                <a16:creationId xmlns:a16="http://schemas.microsoft.com/office/drawing/2014/main" id="{D7AB145F-6EC7-4152-99A0-CA3A79D11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95" y="2498313"/>
            <a:ext cx="1378009" cy="1593463"/>
          </a:xfrm>
          <a:prstGeom prst="rect">
            <a:avLst/>
          </a:prstGeom>
        </p:spPr>
      </p:pic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D3FA0BD0-D716-8685-1AB9-C324EA63D1C8}"/>
              </a:ext>
            </a:extLst>
          </p:cNvPr>
          <p:cNvSpPr txBox="1">
            <a:spLocks/>
          </p:cNvSpPr>
          <p:nvPr/>
        </p:nvSpPr>
        <p:spPr>
          <a:xfrm>
            <a:off x="3773643" y="4399850"/>
            <a:ext cx="2206487" cy="19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Consumer Discretionary Analyst</a:t>
            </a:r>
            <a:endParaRPr lang="en-US" dirty="0"/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0776230A-4FAF-3F30-354B-DAFED373A938}"/>
              </a:ext>
            </a:extLst>
          </p:cNvPr>
          <p:cNvSpPr txBox="1">
            <a:spLocks/>
          </p:cNvSpPr>
          <p:nvPr/>
        </p:nvSpPr>
        <p:spPr>
          <a:xfrm>
            <a:off x="6285016" y="4399850"/>
            <a:ext cx="2206487" cy="19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Consumer Discretionary Analyst</a:t>
            </a:r>
            <a:endParaRPr lang="en-US" dirty="0"/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CE8F3DD6-4F03-B463-7FBD-0734805B5480}"/>
              </a:ext>
            </a:extLst>
          </p:cNvPr>
          <p:cNvSpPr txBox="1">
            <a:spLocks/>
          </p:cNvSpPr>
          <p:nvPr/>
        </p:nvSpPr>
        <p:spPr>
          <a:xfrm>
            <a:off x="8846084" y="4399850"/>
            <a:ext cx="2206487" cy="197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Consumer Discretionary Analyst</a:t>
            </a:r>
          </a:p>
        </p:txBody>
      </p:sp>
      <p:pic>
        <p:nvPicPr>
          <p:cNvPr id="1026" name="Picture 2" descr="Open photo">
            <a:extLst>
              <a:ext uri="{FF2B5EF4-FFF2-40B4-BE49-F238E27FC236}">
                <a16:creationId xmlns:a16="http://schemas.microsoft.com/office/drawing/2014/main" id="{7E562C7C-ED5E-E30F-7894-9657E61F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217" y="2441615"/>
            <a:ext cx="1587685" cy="17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7697716D-B6EA-7341-52CF-0781B2073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03" y="2394207"/>
            <a:ext cx="2550339" cy="1697569"/>
          </a:xfrm>
          <a:prstGeom prst="rect">
            <a:avLst/>
          </a:prstGeom>
        </p:spPr>
      </p:pic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57AEEBC-603F-7BE3-E32D-B6D4A0278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6"/>
          <a:stretch>
            <a:fillRect/>
          </a:stretch>
        </p:blipFill>
        <p:spPr>
          <a:xfrm>
            <a:off x="4083043" y="2498313"/>
            <a:ext cx="1528684" cy="16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B96F-D53A-8184-473E-FFFF10A3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dirty="0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155DF-44A6-6FDD-3F41-3510A200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441EB30-C42C-7D39-CC78-337F1F15DF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4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A5FA3CB-F177-7C75-CA9F-2748AE3EBB4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5253" y="1231759"/>
            <a:ext cx="3949313" cy="420270"/>
          </a:xfrm>
        </p:spPr>
        <p:txBody>
          <a:bodyPr/>
          <a:lstStyle/>
          <a:p>
            <a:r>
              <a:rPr lang="en-US" dirty="0"/>
              <a:t>Sector Overview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98E1964-8114-3E94-3AA4-6D742AE8300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67DF4BF5-3F25-75EB-ACCD-D641192F061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15253" y="2012638"/>
            <a:ext cx="3949313" cy="420270"/>
          </a:xfrm>
        </p:spPr>
        <p:txBody>
          <a:bodyPr>
            <a:normAutofit/>
          </a:bodyPr>
          <a:lstStyle/>
          <a:p>
            <a:r>
              <a:rPr lang="en-US" dirty="0"/>
              <a:t>Business Analysis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99478AF7-3145-A4DC-E213-B66609398C5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596C90F-A4F3-520B-282D-2F01641A27E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15253" y="2793917"/>
            <a:ext cx="3949313" cy="420270"/>
          </a:xfrm>
        </p:spPr>
        <p:txBody>
          <a:bodyPr>
            <a:normAutofit/>
          </a:bodyPr>
          <a:lstStyle/>
          <a:p>
            <a:r>
              <a:rPr lang="en-US" dirty="0"/>
              <a:t>Economic Analysis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9C1A23E-70EA-0021-3DA2-35D1C07E082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BB03BF6-39E1-1E69-DB15-15903598AD1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15253" y="3578382"/>
            <a:ext cx="3949313" cy="420270"/>
          </a:xfrm>
        </p:spPr>
        <p:txBody>
          <a:bodyPr/>
          <a:lstStyle/>
          <a:p>
            <a:r>
              <a:rPr lang="en-US" dirty="0"/>
              <a:t>Financial Analysis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88516B62-080C-D9A0-1918-E7D85458CAB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CFDB66CA-1FA3-79C0-842D-336B3DEAE24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15253" y="4359261"/>
            <a:ext cx="3949313" cy="420270"/>
          </a:xfrm>
        </p:spPr>
        <p:txBody>
          <a:bodyPr/>
          <a:lstStyle/>
          <a:p>
            <a:r>
              <a:rPr lang="en-US" dirty="0"/>
              <a:t>Valuation Analysis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221C06C2-8FF5-9F71-A1CD-9C501E599458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CB8CB861-3FA7-D918-5C4D-BED560484A9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415253" y="5140140"/>
            <a:ext cx="3949313" cy="420270"/>
          </a:xfrm>
        </p:spPr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0B4C7A1-9643-481B-8725-375A80605C8D}"/>
              </a:ext>
            </a:extLst>
          </p:cNvPr>
          <p:cNvSpPr txBox="1">
            <a:spLocks/>
          </p:cNvSpPr>
          <p:nvPr/>
        </p:nvSpPr>
        <p:spPr>
          <a:xfrm>
            <a:off x="3151445" y="6419088"/>
            <a:ext cx="2743200" cy="36512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65077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72E37-2186-4E11-1291-AA511B88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37128CE-60A8-FE11-8D15-5E7DE4CC1BF7}"/>
              </a:ext>
            </a:extLst>
          </p:cNvPr>
          <p:cNvSpPr txBox="1">
            <a:spLocks/>
          </p:cNvSpPr>
          <p:nvPr/>
        </p:nvSpPr>
        <p:spPr>
          <a:xfrm>
            <a:off x="6172200" y="1161288"/>
            <a:ext cx="5184648" cy="384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mbria" panose="02040503050406030204" pitchFamily="18" charset="0"/>
              </a:rPr>
              <a:t>Various Industries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613C2-2457-9854-0A8A-3E11F0DE3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/>
                <a:ea typeface="Cambria"/>
              </a:rPr>
              <a:t>Sector Size (% of S&amp;P) &amp; Performance</a:t>
            </a:r>
            <a:endParaRPr lang="en-US" dirty="0"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82E5-69CC-0C7B-3D2E-704A45EC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22B1-D0CA-694F-B5AF-774B8E04F437}" type="slidenum">
              <a:rPr lang="en-US" dirty="0" smtClean="0"/>
              <a:t>4</a:t>
            </a:fld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D98FCF2-741A-2073-0F0F-B58B626A64E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3581416"/>
            <a:ext cx="5184648" cy="384048"/>
          </a:xfrm>
        </p:spPr>
        <p:txBody>
          <a:bodyPr/>
          <a:lstStyle/>
          <a:p>
            <a:r>
              <a:rPr lang="en-US" dirty="0"/>
              <a:t>Major Players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0AEB149-9391-59F0-AFD0-9C49102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/>
                <a:ea typeface="Cambria"/>
              </a:rPr>
              <a:t>Sector Overview: Consumer Discretionary</a:t>
            </a:r>
          </a:p>
        </p:txBody>
      </p:sp>
      <p:sp>
        <p:nvSpPr>
          <p:cNvPr id="22" name="Content Placeholder 39">
            <a:extLst>
              <a:ext uri="{FF2B5EF4-FFF2-40B4-BE49-F238E27FC236}">
                <a16:creationId xmlns:a16="http://schemas.microsoft.com/office/drawing/2014/main" id="{F5B0AFB3-4B92-8321-F332-D71DB655BD7E}"/>
              </a:ext>
            </a:extLst>
          </p:cNvPr>
          <p:cNvSpPr txBox="1">
            <a:spLocks/>
          </p:cNvSpPr>
          <p:nvPr/>
        </p:nvSpPr>
        <p:spPr>
          <a:xfrm>
            <a:off x="3132005" y="641908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Sector Overview</a:t>
            </a:r>
          </a:p>
        </p:txBody>
      </p:sp>
      <p:sp>
        <p:nvSpPr>
          <p:cNvPr id="12" name="Content Placeholder 33">
            <a:extLst>
              <a:ext uri="{FF2B5EF4-FFF2-40B4-BE49-F238E27FC236}">
                <a16:creationId xmlns:a16="http://schemas.microsoft.com/office/drawing/2014/main" id="{8B5ADD08-D134-4DB8-7A8E-0D437C6F99C8}"/>
              </a:ext>
            </a:extLst>
          </p:cNvPr>
          <p:cNvSpPr txBox="1">
            <a:spLocks/>
          </p:cNvSpPr>
          <p:nvPr/>
        </p:nvSpPr>
        <p:spPr>
          <a:xfrm>
            <a:off x="841246" y="1614690"/>
            <a:ext cx="5254754" cy="4404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ea typeface="Cambria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910A685C-3E1B-40B4-0D41-C4B6D43DD848}"/>
              </a:ext>
            </a:extLst>
          </p:cNvPr>
          <p:cNvSpPr txBox="1">
            <a:spLocks/>
          </p:cNvSpPr>
          <p:nvPr/>
        </p:nvSpPr>
        <p:spPr>
          <a:xfrm>
            <a:off x="6172200" y="1585798"/>
            <a:ext cx="5184648" cy="2093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Cambria"/>
                <a:ea typeface="Cambria"/>
              </a:rPr>
              <a:t>Specialty retail: auto parts, electronics, apparel, home improvement, online marketplaces</a:t>
            </a:r>
          </a:p>
          <a:p>
            <a:r>
              <a:rPr lang="en-US" sz="1500" dirty="0">
                <a:latin typeface="Cambria"/>
                <a:ea typeface="Cambria"/>
              </a:rPr>
              <a:t>Consumer services: resorts, cruise lines, hotel booking, gyms, golf courses, theme parks</a:t>
            </a:r>
          </a:p>
          <a:p>
            <a:r>
              <a:rPr lang="en-US" sz="1500" dirty="0">
                <a:latin typeface="Cambria"/>
                <a:ea typeface="Cambria"/>
              </a:rPr>
              <a:t> Media &amp; Entertainment: film studios, streaming, music, video games</a:t>
            </a:r>
          </a:p>
          <a:p>
            <a:r>
              <a:rPr lang="en-US" sz="1500" dirty="0">
                <a:latin typeface="Cambria"/>
                <a:ea typeface="Cambria"/>
              </a:rPr>
              <a:t>Automobiles: cars, trucks, motorcycles, equipment</a:t>
            </a:r>
            <a:endParaRPr lang="en-US" sz="1500" dirty="0"/>
          </a:p>
          <a:p>
            <a:endParaRPr lang="en-US" sz="1500" dirty="0">
              <a:ea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995E96-6113-2014-8A34-0DFF9CDBF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9" b="33150"/>
          <a:stretch>
            <a:fillRect/>
          </a:stretch>
        </p:blipFill>
        <p:spPr bwMode="auto">
          <a:xfrm>
            <a:off x="6821723" y="4381070"/>
            <a:ext cx="1574883" cy="5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7A16286-5158-B955-728B-3DB48BB2B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5" b="31218"/>
          <a:stretch>
            <a:fillRect/>
          </a:stretch>
        </p:blipFill>
        <p:spPr bwMode="auto">
          <a:xfrm>
            <a:off x="8943427" y="4396015"/>
            <a:ext cx="2176007" cy="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FF91050-4E0D-F117-CB42-02CC5444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296" y="5462241"/>
            <a:ext cx="1216236" cy="6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E95373A-1018-2863-D893-FF123057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797" y="5396437"/>
            <a:ext cx="1414284" cy="81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6DDA2BD-2AB9-19AF-FBE8-7F247DB4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75" y="5333857"/>
            <a:ext cx="1733517" cy="9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ED2C46A-DCE9-A4A9-24F9-78F757A706F3}"/>
              </a:ext>
            </a:extLst>
          </p:cNvPr>
          <p:cNvGraphicFramePr>
            <a:graphicFrameLocks/>
          </p:cNvGraphicFramePr>
          <p:nvPr/>
        </p:nvGraphicFramePr>
        <p:xfrm>
          <a:off x="846005" y="1614690"/>
          <a:ext cx="5173796" cy="295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B65AF4D0-A6E9-FE11-0EA8-CB1110BC2858}"/>
              </a:ext>
            </a:extLst>
          </p:cNvPr>
          <p:cNvGrpSpPr/>
          <p:nvPr/>
        </p:nvGrpSpPr>
        <p:grpSpPr>
          <a:xfrm>
            <a:off x="1021856" y="4572000"/>
            <a:ext cx="4822094" cy="1689653"/>
            <a:chOff x="993913" y="4572000"/>
            <a:chExt cx="4822094" cy="168965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AFCFB0-98CA-4EB5-89A0-5BEF1BFFC874}"/>
                </a:ext>
              </a:extLst>
            </p:cNvPr>
            <p:cNvSpPr/>
            <p:nvPr/>
          </p:nvSpPr>
          <p:spPr>
            <a:xfrm>
              <a:off x="993913" y="4572000"/>
              <a:ext cx="2309150" cy="1689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YTD Performance: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+2.34%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1925E0-6B07-DEB2-4EC5-D6307795E83D}"/>
                </a:ext>
              </a:extLst>
            </p:cNvPr>
            <p:cNvSpPr/>
            <p:nvPr/>
          </p:nvSpPr>
          <p:spPr>
            <a:xfrm>
              <a:off x="3506857" y="4572000"/>
              <a:ext cx="2309150" cy="16896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Quarter Performance: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+4.91%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460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72E37-2186-4E11-1291-AA511B88A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613C2-2457-9854-0A8A-3E11F0DE3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Insights</a:t>
            </a:r>
            <a:endParaRPr lang="en-US" dirty="0"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82E5-69CC-0C7B-3D2E-704A45EC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22B1-D0CA-694F-B5AF-774B8E04F437}" type="slidenum">
              <a:rPr lang="en-US" smtClean="0"/>
              <a:t>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0AEB149-9391-59F0-AFD0-9C49102EC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/>
                <a:ea typeface="Cambria"/>
              </a:rPr>
              <a:t>Business Analysis</a:t>
            </a:r>
          </a:p>
        </p:txBody>
      </p:sp>
      <p:sp>
        <p:nvSpPr>
          <p:cNvPr id="22" name="Content Placeholder 39">
            <a:extLst>
              <a:ext uri="{FF2B5EF4-FFF2-40B4-BE49-F238E27FC236}">
                <a16:creationId xmlns:a16="http://schemas.microsoft.com/office/drawing/2014/main" id="{F5B0AFB3-4B92-8321-F332-D71DB655BD7E}"/>
              </a:ext>
            </a:extLst>
          </p:cNvPr>
          <p:cNvSpPr txBox="1">
            <a:spLocks/>
          </p:cNvSpPr>
          <p:nvPr/>
        </p:nvSpPr>
        <p:spPr>
          <a:xfrm>
            <a:off x="3132005" y="641908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Business Analysis</a:t>
            </a:r>
            <a:endParaRPr lang="en-US" dirty="0"/>
          </a:p>
        </p:txBody>
      </p:sp>
      <p:sp>
        <p:nvSpPr>
          <p:cNvPr id="12" name="Content Placeholder 33">
            <a:extLst>
              <a:ext uri="{FF2B5EF4-FFF2-40B4-BE49-F238E27FC236}">
                <a16:creationId xmlns:a16="http://schemas.microsoft.com/office/drawing/2014/main" id="{8B5ADD08-D134-4DB8-7A8E-0D437C6F99C8}"/>
              </a:ext>
            </a:extLst>
          </p:cNvPr>
          <p:cNvSpPr txBox="1">
            <a:spLocks/>
          </p:cNvSpPr>
          <p:nvPr/>
        </p:nvSpPr>
        <p:spPr>
          <a:xfrm>
            <a:off x="841246" y="1614690"/>
            <a:ext cx="5254754" cy="4404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ea typeface="Cambria"/>
            </a:endParaRP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96E8F0F-2209-5490-B4B3-682FAC84B546}"/>
              </a:ext>
            </a:extLst>
          </p:cNvPr>
          <p:cNvSpPr txBox="1">
            <a:spLocks/>
          </p:cNvSpPr>
          <p:nvPr/>
        </p:nvSpPr>
        <p:spPr>
          <a:xfrm>
            <a:off x="786165" y="1614690"/>
            <a:ext cx="5184648" cy="448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Cambria"/>
                <a:ea typeface="Cambria"/>
              </a:rPr>
              <a:t>Demand for consumer discretionary is mostly cyclical, mature, and driven primarily by the overall economy. The more discretionary income consumers have, the more they can spend on non-essential goods and services. </a:t>
            </a:r>
          </a:p>
          <a:p>
            <a:r>
              <a:rPr lang="en-US" sz="1500" dirty="0">
                <a:latin typeface="Cambria"/>
                <a:ea typeface="Cambria" panose="02040503050406030204" pitchFamily="18" charset="0"/>
              </a:rPr>
              <a:t>While most consumer spend remains in the US, emerging marketing continue to gain traction (Amazon vs Alibaba), despite being the most sensitive sector to tariffs. </a:t>
            </a:r>
          </a:p>
          <a:p>
            <a:r>
              <a:rPr lang="en-US" sz="1500" dirty="0">
                <a:latin typeface="Cambria"/>
                <a:ea typeface="Cambria" panose="02040503050406030204" pitchFamily="18" charset="0"/>
              </a:rPr>
              <a:t>Supply chains can be impacted by geopolitical threats as well as labor shortages. </a:t>
            </a:r>
          </a:p>
          <a:p>
            <a:r>
              <a:rPr lang="en-US" sz="1500" dirty="0">
                <a:latin typeface="Cambria"/>
                <a:ea typeface="Cambria" panose="02040503050406030204" pitchFamily="18" charset="0"/>
              </a:rPr>
              <a:t>Most automobile manufacturers are increasingly invested in the development of EVs, the US demand could lower after the EV credits expire in 2025. </a:t>
            </a:r>
          </a:p>
          <a:p>
            <a:r>
              <a:rPr lang="en-US" sz="1500" dirty="0">
                <a:latin typeface="Cambria"/>
                <a:ea typeface="Cambria" panose="02040503050406030204" pitchFamily="18" charset="0"/>
              </a:rPr>
              <a:t>The sector can be primarily broken into automobiles, travel, and retail stores. However, the sector is largely concentrated into many household names. </a:t>
            </a:r>
          </a:p>
          <a:p>
            <a:r>
              <a:rPr lang="en-US" sz="1500" dirty="0">
                <a:latin typeface="Cambria"/>
                <a:ea typeface="Cambria" panose="02040503050406030204" pitchFamily="18" charset="0"/>
              </a:rPr>
              <a:t>Manufacturing and physical stores remain capital-intensive, online only companies have lower barriers of entry. 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A58DA50-8134-099D-40F3-450D7ECE98FF}"/>
              </a:ext>
            </a:extLst>
          </p:cNvPr>
          <p:cNvSpPr txBox="1">
            <a:spLocks/>
          </p:cNvSpPr>
          <p:nvPr/>
        </p:nvSpPr>
        <p:spPr>
          <a:xfrm>
            <a:off x="6126043" y="1174168"/>
            <a:ext cx="5184648" cy="384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ambria"/>
                <a:ea typeface="Cambria" panose="02040503050406030204" pitchFamily="18" charset="0"/>
              </a:rPr>
              <a:t>Consumer Spending</a:t>
            </a:r>
            <a:endParaRPr lang="en-US" dirty="0"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6605EC3-26CE-E5D4-293D-7D28F85B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90" y="1557540"/>
            <a:ext cx="5435022" cy="46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819E2-2498-27E5-FA9C-35FFCF94D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4FBB03-4BCD-2E57-4504-39DC18163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mbria"/>
                <a:ea typeface="Cambria"/>
              </a:rPr>
              <a:t>Sector Avg. Operating Margin</a:t>
            </a:r>
            <a:endParaRPr lang="en-US" dirty="0"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0758F-3EC0-E5FB-6BC2-4DEEB8E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22B1-D0CA-694F-B5AF-774B8E04F437}" type="slidenum">
              <a:rPr lang="en-US" smtClean="0"/>
              <a:t>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12D812E-BEA9-0C15-D5C8-CFAF6CEF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mbria"/>
                <a:ea typeface="Cambria"/>
              </a:rPr>
              <a:t>Financial Analysis</a:t>
            </a:r>
          </a:p>
        </p:txBody>
      </p:sp>
      <p:sp>
        <p:nvSpPr>
          <p:cNvPr id="22" name="Content Placeholder 39">
            <a:extLst>
              <a:ext uri="{FF2B5EF4-FFF2-40B4-BE49-F238E27FC236}">
                <a16:creationId xmlns:a16="http://schemas.microsoft.com/office/drawing/2014/main" id="{A43E07B5-8422-228E-0629-1FE610F0D51D}"/>
              </a:ext>
            </a:extLst>
          </p:cNvPr>
          <p:cNvSpPr txBox="1">
            <a:spLocks/>
          </p:cNvSpPr>
          <p:nvPr/>
        </p:nvSpPr>
        <p:spPr>
          <a:xfrm>
            <a:off x="3132005" y="6419088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Financial Analysis</a:t>
            </a:r>
          </a:p>
        </p:txBody>
      </p:sp>
      <p:sp>
        <p:nvSpPr>
          <p:cNvPr id="12" name="Content Placeholder 33">
            <a:extLst>
              <a:ext uri="{FF2B5EF4-FFF2-40B4-BE49-F238E27FC236}">
                <a16:creationId xmlns:a16="http://schemas.microsoft.com/office/drawing/2014/main" id="{B8C18678-FE29-C1CF-9C58-E61057676385}"/>
              </a:ext>
            </a:extLst>
          </p:cNvPr>
          <p:cNvSpPr txBox="1">
            <a:spLocks/>
          </p:cNvSpPr>
          <p:nvPr/>
        </p:nvSpPr>
        <p:spPr>
          <a:xfrm>
            <a:off x="841246" y="1614690"/>
            <a:ext cx="5254754" cy="4404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>
              <a:ea typeface="Cambria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393DB80-6CB9-5064-9594-1B9A74CB1FAE}"/>
              </a:ext>
            </a:extLst>
          </p:cNvPr>
          <p:cNvSpPr txBox="1">
            <a:spLocks/>
          </p:cNvSpPr>
          <p:nvPr/>
        </p:nvSpPr>
        <p:spPr>
          <a:xfrm>
            <a:off x="6126043" y="1174168"/>
            <a:ext cx="5184648" cy="384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"/>
                <a:ea typeface="Cambria" panose="02040503050406030204" pitchFamily="18" charset="0"/>
              </a:rPr>
              <a:t>Major Players 5Y Revenue </a:t>
            </a:r>
            <a:r>
              <a:rPr lang="en-US">
                <a:latin typeface="Cambria"/>
                <a:ea typeface="Cambria" panose="02040503050406030204" pitchFamily="18" charset="0"/>
              </a:rPr>
              <a:t>&amp; Net Income </a:t>
            </a:r>
            <a:r>
              <a:rPr lang="en-US" dirty="0">
                <a:latin typeface="Cambria"/>
                <a:ea typeface="Cambria" panose="02040503050406030204" pitchFamily="18" charset="0"/>
              </a:rPr>
              <a:t>CAGR</a:t>
            </a:r>
            <a:endParaRPr lang="en-US" dirty="0"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2C9FBC-B0F8-4370-27AF-AADB8627A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59" y="1557493"/>
            <a:ext cx="5187695" cy="4494380"/>
          </a:xfrm>
          <a:prstGeom prst="rect">
            <a:avLst/>
          </a:prstGeom>
        </p:spPr>
      </p:pic>
      <p:sp>
        <p:nvSpPr>
          <p:cNvPr id="3" name="AutoShape 4" descr="Output image">
            <a:extLst>
              <a:ext uri="{FF2B5EF4-FFF2-40B4-BE49-F238E27FC236}">
                <a16:creationId xmlns:a16="http://schemas.microsoft.com/office/drawing/2014/main" id="{07156C97-29CF-DFE7-14A9-A8AD2372B6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333" y="215153"/>
            <a:ext cx="1150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graph of a number of bars&#10;&#10;Description automatically generated with medium confidence">
            <a:extLst>
              <a:ext uri="{FF2B5EF4-FFF2-40B4-BE49-F238E27FC236}">
                <a16:creationId xmlns:a16="http://schemas.microsoft.com/office/drawing/2014/main" id="{1F8329E6-C89F-A960-3BEA-6E0574912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14" y="1754611"/>
            <a:ext cx="3736305" cy="2196667"/>
          </a:xfrm>
          <a:prstGeom prst="rect">
            <a:avLst/>
          </a:prstGeom>
        </p:spPr>
      </p:pic>
      <p:pic>
        <p:nvPicPr>
          <p:cNvPr id="11" name="Picture 10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249111EC-12AF-032F-4CC2-3414B3F23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14" y="4041706"/>
            <a:ext cx="3736305" cy="225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CFCFB-B740-0580-B509-5A9B2C562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Economic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3F46-4DDA-8B20-EED2-20D6BBF7C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042" y="3946980"/>
            <a:ext cx="5254758" cy="2093976"/>
          </a:xfrm>
        </p:spPr>
        <p:txBody>
          <a:bodyPr>
            <a:noAutofit/>
          </a:bodyPr>
          <a:lstStyle/>
          <a:p>
            <a:r>
              <a:rPr lang="en-US" sz="1300"/>
              <a:t>Sector closely linked to consumer sentiment and GDP growth; sensitive to economic cycles.</a:t>
            </a:r>
          </a:p>
          <a:p>
            <a:r>
              <a:rPr lang="en-US" sz="1300"/>
              <a:t>2025 U.S. GDP growth moderates to ~1.8%, with early-year volatility and mid-year rebound.</a:t>
            </a:r>
          </a:p>
          <a:p>
            <a:r>
              <a:rPr lang="en-US" sz="1300"/>
              <a:t>Inflation moderating, CPI at 2.9% YoY as of August; core inflation remains elevated near 3.1%.</a:t>
            </a:r>
          </a:p>
          <a:p>
            <a:r>
              <a:rPr lang="en-US" sz="1300"/>
              <a:t>Interest rates expected to ease from 4.25% to 3.75% by year-end, easing credit pressure.</a:t>
            </a:r>
          </a:p>
          <a:p>
            <a:r>
              <a:rPr lang="en-US" sz="1300"/>
              <a:t>Strong dollar weakness benefits international revenues and travel segments.</a:t>
            </a:r>
            <a:br>
              <a:rPr lang="en-US" sz="1300"/>
            </a:br>
            <a:endParaRPr lang="en-US" sz="13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A7DED-FCD5-3752-85F0-D1FD58CD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22B1-D0CA-694F-B5AF-774B8E04F43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11E1D-B6BB-02C2-122D-EAD4E429244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42569"/>
            <a:ext cx="5184648" cy="384048"/>
          </a:xfrm>
        </p:spPr>
        <p:txBody>
          <a:bodyPr/>
          <a:lstStyle/>
          <a:p>
            <a:r>
              <a:rPr lang="en-US"/>
              <a:t>Economic Data Table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CC5FFBE4-756A-3EB2-1BEE-45C69206E3BD}"/>
              </a:ext>
            </a:extLst>
          </p:cNvPr>
          <p:cNvGraphicFramePr>
            <a:graphicFrameLocks noGrp="1"/>
          </p:cNvGraphicFramePr>
          <p:nvPr>
            <p:ph sz="half" idx="17"/>
            <p:extLst>
              <p:ext uri="{D42A27DB-BD31-4B8C-83A1-F6EECF244321}">
                <p14:modId xmlns:p14="http://schemas.microsoft.com/office/powerpoint/2010/main" val="3604177594"/>
              </p:ext>
            </p:extLst>
          </p:nvPr>
        </p:nvGraphicFramePr>
        <p:xfrm>
          <a:off x="6185988" y="1625346"/>
          <a:ext cx="5184650" cy="232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930">
                  <a:extLst>
                    <a:ext uri="{9D8B030D-6E8A-4147-A177-3AD203B41FA5}">
                      <a16:colId xmlns:a16="http://schemas.microsoft.com/office/drawing/2014/main" val="3618424292"/>
                    </a:ext>
                  </a:extLst>
                </a:gridCol>
                <a:gridCol w="1036930">
                  <a:extLst>
                    <a:ext uri="{9D8B030D-6E8A-4147-A177-3AD203B41FA5}">
                      <a16:colId xmlns:a16="http://schemas.microsoft.com/office/drawing/2014/main" val="2942518819"/>
                    </a:ext>
                  </a:extLst>
                </a:gridCol>
                <a:gridCol w="1036930">
                  <a:extLst>
                    <a:ext uri="{9D8B030D-6E8A-4147-A177-3AD203B41FA5}">
                      <a16:colId xmlns:a16="http://schemas.microsoft.com/office/drawing/2014/main" val="4285507279"/>
                    </a:ext>
                  </a:extLst>
                </a:gridCol>
                <a:gridCol w="1036930">
                  <a:extLst>
                    <a:ext uri="{9D8B030D-6E8A-4147-A177-3AD203B41FA5}">
                      <a16:colId xmlns:a16="http://schemas.microsoft.com/office/drawing/2014/main" val="3608515121"/>
                    </a:ext>
                  </a:extLst>
                </a:gridCol>
                <a:gridCol w="1036930">
                  <a:extLst>
                    <a:ext uri="{9D8B030D-6E8A-4147-A177-3AD203B41FA5}">
                      <a16:colId xmlns:a16="http://schemas.microsoft.com/office/drawing/2014/main" val="741224937"/>
                    </a:ext>
                  </a:extLst>
                </a:gridCol>
              </a:tblGrid>
              <a:tr h="293076">
                <a:tc>
                  <a:txBody>
                    <a:bodyPr/>
                    <a:lstStyle/>
                    <a:p>
                      <a:r>
                        <a:rPr lang="en-US" sz="120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2025E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17981"/>
                  </a:ext>
                </a:extLst>
              </a:tr>
              <a:tr h="547943">
                <a:tc>
                  <a:txBody>
                    <a:bodyPr/>
                    <a:lstStyle/>
                    <a:p>
                      <a:r>
                        <a:rPr lang="en-US" sz="900"/>
                        <a:t>U.S GDP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Moderate demand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516992"/>
                  </a:ext>
                </a:extLst>
              </a:tr>
              <a:tr h="393395">
                <a:tc>
                  <a:txBody>
                    <a:bodyPr/>
                    <a:lstStyle/>
                    <a:p>
                      <a:r>
                        <a:rPr lang="en-US" sz="900"/>
                        <a:t>CPI YoY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Cooling price pressures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283290"/>
                  </a:ext>
                </a:extLst>
              </a:tr>
              <a:tr h="421495">
                <a:tc>
                  <a:txBody>
                    <a:bodyPr/>
                    <a:lstStyle/>
                    <a:p>
                      <a:r>
                        <a:rPr lang="en-US" sz="900"/>
                        <a:t>Fed Funds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3.75-4%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Credit cost easing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4934"/>
                  </a:ext>
                </a:extLst>
              </a:tr>
              <a:tr h="421495">
                <a:tc>
                  <a:txBody>
                    <a:bodyPr/>
                    <a:lstStyle/>
                    <a:p>
                      <a:r>
                        <a:rPr lang="en-US" sz="900"/>
                        <a:t>Consumer Confidence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Caution in spending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05387"/>
                  </a:ext>
                </a:extLst>
              </a:tr>
              <a:tr h="244230">
                <a:tc>
                  <a:txBody>
                    <a:bodyPr/>
                    <a:lstStyle/>
                    <a:p>
                      <a:r>
                        <a:rPr lang="en-US" sz="900"/>
                        <a:t>U.S Dollar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98.8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Boosts exporters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826715"/>
                  </a:ext>
                </a:extLst>
              </a:tr>
            </a:tbl>
          </a:graphicData>
        </a:graphic>
      </p:graphicFrame>
      <p:sp>
        <p:nvSpPr>
          <p:cNvPr id="11" name="Title 10">
            <a:extLst>
              <a:ext uri="{FF2B5EF4-FFF2-40B4-BE49-F238E27FC236}">
                <a16:creationId xmlns:a16="http://schemas.microsoft.com/office/drawing/2014/main" id="{DF4D1163-9070-AB94-DDE8-7C73ACCB5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Analysis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919D37-98A9-0024-D1C9-68ACF035D0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Economic Analysis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9FED712-7979-B0AA-FB85-0C7028A63FD0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2"/>
          <a:stretch>
            <a:fillRect/>
          </a:stretch>
        </p:blipFill>
        <p:spPr>
          <a:xfrm>
            <a:off x="838200" y="1728851"/>
            <a:ext cx="5065571" cy="4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3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21559C-6FC2-E54D-A0F6-A163045A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22B1-D0CA-694F-B5AF-774B8E04F43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CFD8F7A-5AEC-E5B1-5345-29B4CC63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Valuation Analysis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ADEAB7-08BF-89D9-6729-BD1DAF45A3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Valuation Analysis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2691E2-4FD7-8854-A6AE-DFF798B1F939}"/>
              </a:ext>
            </a:extLst>
          </p:cNvPr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FDA43D-9A65-53BB-1D68-BF33987E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7" y="1161288"/>
            <a:ext cx="5184648" cy="384048"/>
          </a:xfrm>
        </p:spPr>
        <p:txBody>
          <a:bodyPr>
            <a:normAutofit/>
          </a:bodyPr>
          <a:lstStyle/>
          <a:p>
            <a:r>
              <a:rPr lang="en-US">
                <a:latin typeface="Cambria"/>
                <a:ea typeface="Cambria"/>
              </a:rPr>
              <a:t>Measurements </a:t>
            </a:r>
            <a:endParaRPr lang="en-US">
              <a:ea typeface="Cambria" panose="02040503050406030204" pitchFamily="18" charset="0"/>
            </a:endParaRPr>
          </a:p>
        </p:txBody>
      </p:sp>
      <p:sp>
        <p:nvSpPr>
          <p:cNvPr id="15" name="Content Placeholder 33">
            <a:extLst>
              <a:ext uri="{FF2B5EF4-FFF2-40B4-BE49-F238E27FC236}">
                <a16:creationId xmlns:a16="http://schemas.microsoft.com/office/drawing/2014/main" id="{F5590BD3-BA13-52BD-D237-EC8F1739D3D0}"/>
              </a:ext>
            </a:extLst>
          </p:cNvPr>
          <p:cNvSpPr txBox="1">
            <a:spLocks/>
          </p:cNvSpPr>
          <p:nvPr/>
        </p:nvSpPr>
        <p:spPr>
          <a:xfrm>
            <a:off x="835152" y="4531183"/>
            <a:ext cx="10509506" cy="1643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Likely to remain flat or contract modestly as high rates persist and consumer spending normalizes.</a:t>
            </a:r>
          </a:p>
          <a:p>
            <a:r>
              <a:rPr lang="en-US" sz="1600"/>
              <a:t>If interest rates ease and inflation stabilizes, the sector could re-rate upward modestly, especially in retail and services.</a:t>
            </a:r>
          </a:p>
          <a:p>
            <a:r>
              <a:rPr lang="en-US" sz="1600"/>
              <a:t>Expected to maintain a small premium vs. the S&amp;P 500 due to stronger structural growth and brand strength, but will not return to 2021 highs without a macro catalyst.</a:t>
            </a:r>
            <a:endParaRPr lang="en-US" sz="1600">
              <a:ea typeface="Cambria"/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9EF1801-26CA-489F-FE5D-3F67F4EB072E}"/>
              </a:ext>
            </a:extLst>
          </p:cNvPr>
          <p:cNvSpPr txBox="1">
            <a:spLocks/>
          </p:cNvSpPr>
          <p:nvPr/>
        </p:nvSpPr>
        <p:spPr>
          <a:xfrm>
            <a:off x="835152" y="3871560"/>
            <a:ext cx="5184648" cy="384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mbria" panose="02040503050406030204" pitchFamily="18" charset="0"/>
              </a:rPr>
              <a:t>Forecast &amp; Analysis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90FF90FF-5D1D-E6B3-B16F-7980EB1236D7}"/>
              </a:ext>
            </a:extLst>
          </p:cNvPr>
          <p:cNvSpPr txBox="1">
            <a:spLocks/>
          </p:cNvSpPr>
          <p:nvPr/>
        </p:nvSpPr>
        <p:spPr>
          <a:xfrm>
            <a:off x="6172200" y="1585798"/>
            <a:ext cx="5184648" cy="2093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>
              <a:ea typeface="Cambria" panose="02040503050406030204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B99501C-657C-CC06-9FEF-390F8604D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02410"/>
              </p:ext>
            </p:extLst>
          </p:nvPr>
        </p:nvGraphicFramePr>
        <p:xfrm>
          <a:off x="835152" y="1661461"/>
          <a:ext cx="7695390" cy="2134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329">
                  <a:extLst>
                    <a:ext uri="{9D8B030D-6E8A-4147-A177-3AD203B41FA5}">
                      <a16:colId xmlns:a16="http://schemas.microsoft.com/office/drawing/2014/main" val="2753331587"/>
                    </a:ext>
                  </a:extLst>
                </a:gridCol>
                <a:gridCol w="2139607">
                  <a:extLst>
                    <a:ext uri="{9D8B030D-6E8A-4147-A177-3AD203B41FA5}">
                      <a16:colId xmlns:a16="http://schemas.microsoft.com/office/drawing/2014/main" val="1479257174"/>
                    </a:ext>
                  </a:extLst>
                </a:gridCol>
                <a:gridCol w="2031727">
                  <a:extLst>
                    <a:ext uri="{9D8B030D-6E8A-4147-A177-3AD203B41FA5}">
                      <a16:colId xmlns:a16="http://schemas.microsoft.com/office/drawing/2014/main" val="3304280857"/>
                    </a:ext>
                  </a:extLst>
                </a:gridCol>
                <a:gridCol w="2031727">
                  <a:extLst>
                    <a:ext uri="{9D8B030D-6E8A-4147-A177-3AD203B41FA5}">
                      <a16:colId xmlns:a16="http://schemas.microsoft.com/office/drawing/2014/main" val="779799803"/>
                    </a:ext>
                  </a:extLst>
                </a:gridCol>
              </a:tblGrid>
              <a:tr h="3058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Measures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Consumer Discretionary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2 Yr. Average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S&amp;P 500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396157"/>
                  </a:ext>
                </a:extLst>
              </a:tr>
              <a:tr h="28895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P/E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29.40x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33.10x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22.86x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737794"/>
                  </a:ext>
                </a:extLst>
              </a:tr>
              <a:tr h="3058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P/B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9.20x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11.40x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4.60x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724984"/>
                  </a:ext>
                </a:extLst>
              </a:tr>
              <a:tr h="3058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P/S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2.80x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2.60x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3.21x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14107"/>
                  </a:ext>
                </a:extLst>
              </a:tr>
              <a:tr h="3058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P/CF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19.30x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18.80x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15.33x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4362"/>
                  </a:ext>
                </a:extLst>
              </a:tr>
              <a:tr h="3058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Dividend Yield 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0.89%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0.85%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1.32%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570951"/>
                  </a:ext>
                </a:extLst>
              </a:tr>
              <a:tr h="3163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u="none" strike="noStrike">
                          <a:effectLst/>
                        </a:rPr>
                        <a:t>Sales Growth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10.33%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8.7%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7.95%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3899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99309C6-A7E1-9203-00F1-E84E9A6F5614}"/>
              </a:ext>
            </a:extLst>
          </p:cNvPr>
          <p:cNvSpPr txBox="1"/>
          <p:nvPr/>
        </p:nvSpPr>
        <p:spPr>
          <a:xfrm>
            <a:off x="8764524" y="1610778"/>
            <a:ext cx="3331020" cy="212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latin typeface="Cambria" panose="02040503050406030204" pitchFamily="18" charset="0"/>
              </a:rPr>
              <a:t>Valuation across Industries: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Cambria" panose="02040503050406030204" pitchFamily="18" charset="0"/>
              </a:rPr>
              <a:t>Retail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Cambria" panose="02040503050406030204" pitchFamily="18" charset="0"/>
              </a:rPr>
              <a:t> E-commerce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Cambria" panose="02040503050406030204" pitchFamily="18" charset="0"/>
              </a:rPr>
              <a:t>Leisure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Cambria" panose="02040503050406030204" pitchFamily="18" charset="0"/>
              </a:rPr>
              <a:t>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>
                <a:latin typeface="Cambria" panose="02040503050406030204" pitchFamily="18" charset="0"/>
              </a:rPr>
              <a:t>Automobiles</a:t>
            </a:r>
          </a:p>
        </p:txBody>
      </p:sp>
    </p:spTree>
    <p:extLst>
      <p:ext uri="{BB962C8B-B14F-4D97-AF65-F5344CB8AC3E}">
        <p14:creationId xmlns:p14="http://schemas.microsoft.com/office/powerpoint/2010/main" val="361925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7CE21-9DDE-1971-FEF0-924CC2863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Investment 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CAAC0-F70E-4843-99A5-7C925B10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22B1-D0CA-694F-B5AF-774B8E04F43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7901C-74D7-13D9-117A-E38F6A4743F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/>
              <a:t>Key Drivers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17CA6-2F7C-94AE-10A7-98ED28DC3BA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594104"/>
            <a:ext cx="5184648" cy="2093976"/>
          </a:xfrm>
        </p:spPr>
        <p:txBody>
          <a:bodyPr>
            <a:normAutofit lnSpcReduction="10000"/>
          </a:bodyPr>
          <a:lstStyle/>
          <a:p>
            <a:r>
              <a:rPr lang="en-US"/>
              <a:t>Easing monetary policy expected to unlock demand for industries like auto and durable goods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E-commerce retail is accelerating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Companies are diversifying their products and business models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AC14AB-8A34-DBB8-229D-AE939C58967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72200" y="3977640"/>
            <a:ext cx="4800600" cy="2093976"/>
          </a:xfrm>
        </p:spPr>
        <p:txBody>
          <a:bodyPr/>
          <a:lstStyle/>
          <a:p>
            <a:r>
              <a:rPr lang="en-US"/>
              <a:t>Persistent inflation could pressure middle &amp; lower income consumer budgets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Tariffs and supply chain issues remain a risk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Changing consumer preferences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719ABE-1DB6-C9DC-6E41-23125B969F85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/>
              <a:t>Key Risks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FA3098-C2F7-B96E-F797-F2D28281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Recommendation: Overweight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8811D1-0861-FA64-84E7-E6EF53F7F4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Recommendation</a:t>
            </a:r>
          </a:p>
        </p:txBody>
      </p:sp>
      <p:pic>
        <p:nvPicPr>
          <p:cNvPr id="29" name="Content Placeholder 28" descr="Dollar with solid fill">
            <a:extLst>
              <a:ext uri="{FF2B5EF4-FFF2-40B4-BE49-F238E27FC236}">
                <a16:creationId xmlns:a16="http://schemas.microsoft.com/office/drawing/2014/main" id="{0C2712F9-578C-6231-2DC5-D1D73FF75553}"/>
              </a:ext>
            </a:extLst>
          </p:cNvPr>
          <p:cNvPicPr>
            <a:picLocks noGrp="1" noChangeAspect="1"/>
          </p:cNvPicPr>
          <p:nvPr>
            <p:ph sz="quarter" idx="3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167" y="1602542"/>
            <a:ext cx="605042" cy="605042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13DABF6-4E6C-A98F-AD57-9AA4E7E5689D}"/>
              </a:ext>
            </a:extLst>
          </p:cNvPr>
          <p:cNvSpPr/>
          <p:nvPr/>
        </p:nvSpPr>
        <p:spPr>
          <a:xfrm>
            <a:off x="871728" y="2243327"/>
            <a:ext cx="2407920" cy="15797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1. Sector is positioned for reacceleration due to expected continued rate cuts spurring economic activity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37FF94-929A-9846-2948-3838AA234B03}"/>
              </a:ext>
            </a:extLst>
          </p:cNvPr>
          <p:cNvSpPr/>
          <p:nvPr/>
        </p:nvSpPr>
        <p:spPr>
          <a:xfrm>
            <a:off x="3540252" y="2243327"/>
            <a:ext cx="2407920" cy="15797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2. Structural themes within the industry such as digital retail &amp; travel rebound support upside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FC0323-FF02-2841-3784-78EFAF76E284}"/>
              </a:ext>
            </a:extLst>
          </p:cNvPr>
          <p:cNvSpPr/>
          <p:nvPr/>
        </p:nvSpPr>
        <p:spPr>
          <a:xfrm>
            <a:off x="871728" y="4475387"/>
            <a:ext cx="2407920" cy="15797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3. Historically outperforms the S&amp;P 500 during early easing cycles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69F6FC-B52B-70B0-937E-54837AA795A4}"/>
              </a:ext>
            </a:extLst>
          </p:cNvPr>
          <p:cNvSpPr/>
          <p:nvPr/>
        </p:nvSpPr>
        <p:spPr>
          <a:xfrm>
            <a:off x="3540252" y="4484532"/>
            <a:ext cx="2407920" cy="157979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4. Offers broad diversification across multiple sub-sectors of the industry</a:t>
            </a:r>
          </a:p>
        </p:txBody>
      </p:sp>
      <p:pic>
        <p:nvPicPr>
          <p:cNvPr id="31" name="Graphic 30" descr="Bar graph with upward trend with solid fill">
            <a:extLst>
              <a:ext uri="{FF2B5EF4-FFF2-40B4-BE49-F238E27FC236}">
                <a16:creationId xmlns:a16="http://schemas.microsoft.com/office/drawing/2014/main" id="{1A50903F-B57B-BD50-AD7B-42B1039A5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314" y="1600961"/>
            <a:ext cx="653796" cy="653796"/>
          </a:xfrm>
          <a:prstGeom prst="rect">
            <a:avLst/>
          </a:prstGeom>
        </p:spPr>
      </p:pic>
      <p:pic>
        <p:nvPicPr>
          <p:cNvPr id="33" name="Graphic 32" descr="Eggs in basket with solid fill">
            <a:extLst>
              <a:ext uri="{FF2B5EF4-FFF2-40B4-BE49-F238E27FC236}">
                <a16:creationId xmlns:a16="http://schemas.microsoft.com/office/drawing/2014/main" id="{2D787BDD-6AA7-F74F-814D-12C48802AF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7314" y="3842740"/>
            <a:ext cx="654915" cy="654915"/>
          </a:xfrm>
          <a:prstGeom prst="rect">
            <a:avLst/>
          </a:prstGeom>
        </p:spPr>
      </p:pic>
      <p:pic>
        <p:nvPicPr>
          <p:cNvPr id="35" name="Graphic 34" descr="Upward trend with solid fill">
            <a:extLst>
              <a:ext uri="{FF2B5EF4-FFF2-40B4-BE49-F238E27FC236}">
                <a16:creationId xmlns:a16="http://schemas.microsoft.com/office/drawing/2014/main" id="{4881AEF0-1B56-D65C-6316-8A1C77836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3294" y="3854001"/>
            <a:ext cx="654915" cy="6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324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722</Words>
  <Application>Microsoft Macintosh PowerPoint</Application>
  <PresentationFormat>Widescreen</PresentationFormat>
  <Paragraphs>160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 Narrow</vt:lpstr>
      <vt:lpstr>Arial</vt:lpstr>
      <vt:lpstr>Avenir Next LT Pro</vt:lpstr>
      <vt:lpstr>AvenirNext LT Pro Medium</vt:lpstr>
      <vt:lpstr>Calibri</vt:lpstr>
      <vt:lpstr>Cambria</vt:lpstr>
      <vt:lpstr>Posterama</vt:lpstr>
      <vt:lpstr>ExploreVTI</vt:lpstr>
      <vt:lpstr>Custom Design</vt:lpstr>
      <vt:lpstr>Consumer Discretionary</vt:lpstr>
      <vt:lpstr>Team Overview</vt:lpstr>
      <vt:lpstr>Table of Contents</vt:lpstr>
      <vt:lpstr>Sector Overview: Consumer Discretionary</vt:lpstr>
      <vt:lpstr>Business Analysis</vt:lpstr>
      <vt:lpstr>Financial Analysis</vt:lpstr>
      <vt:lpstr>Economic Analysis</vt:lpstr>
      <vt:lpstr>Valuation Analysis</vt:lpstr>
      <vt:lpstr>Recommendation: Overweight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Discretionary</dc:title>
  <dc:creator/>
  <cp:lastModifiedBy>Bennett, Vlad</cp:lastModifiedBy>
  <cp:revision>12</cp:revision>
  <dcterms:created xsi:type="dcterms:W3CDTF">2025-10-15T02:20:15Z</dcterms:created>
  <dcterms:modified xsi:type="dcterms:W3CDTF">2025-10-21T22:11:30Z</dcterms:modified>
</cp:coreProperties>
</file>