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3" r:id="rId3"/>
    <p:sldId id="284" r:id="rId4"/>
    <p:sldId id="274" r:id="rId5"/>
    <p:sldId id="267" r:id="rId6"/>
    <p:sldId id="272" r:id="rId7"/>
    <p:sldId id="265" r:id="rId8"/>
    <p:sldId id="259" r:id="rId9"/>
    <p:sldId id="269" r:id="rId10"/>
    <p:sldId id="270" r:id="rId11"/>
    <p:sldId id="271" r:id="rId12"/>
    <p:sldId id="280" r:id="rId13"/>
    <p:sldId id="281" r:id="rId14"/>
    <p:sldId id="282" r:id="rId15"/>
    <p:sldId id="283" r:id="rId16"/>
    <p:sldId id="275" r:id="rId17"/>
    <p:sldId id="279" r:id="rId18"/>
    <p:sldId id="277" r:id="rId19"/>
    <p:sldId id="278" r:id="rId20"/>
    <p:sldId id="287" r:id="rId21"/>
    <p:sldId id="263" r:id="rId22"/>
    <p:sldId id="285" r:id="rId23"/>
    <p:sldId id="289" r:id="rId24"/>
    <p:sldId id="286"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4D58C-3D4A-2D99-047E-479B339889E2}" v="3" dt="2025-12-09T19:11:20.569"/>
    <p1510:client id="{0AAE2DC4-2F37-9BB5-EA8D-23E3D82A498F}" v="65" dt="2025-12-09T18:25:06.518"/>
    <p1510:client id="{0F39B188-D357-F7E1-E1A0-B232A21911A7}" v="10" dt="2025-12-09T14:11:07.241"/>
    <p1510:client id="{1B435BE1-0657-B12B-1B3C-4986E683C70E}" v="12" dt="2025-12-09T17:23:54.788"/>
    <p1510:client id="{30498124-0FAA-C41A-DFFA-5A26BFCB9A4C}" v="1690" dt="2025-12-09T02:29:28.424"/>
    <p1510:client id="{6568FA9C-6516-AD45-9720-2A48B91BAECE}" v="1805" dt="2025-12-09T20:41:06.745"/>
    <p1510:client id="{685BCE20-284F-2A38-516B-53F869124450}" v="248" dt="2025-12-09T17:50:28.043"/>
    <p1510:client id="{7B054F65-651A-BCC2-D4A3-71C4B197D082}" v="404" dt="2025-12-09T18:21:32.506"/>
    <p1510:client id="{C92F2258-7EA1-B9C3-E3C3-C8F14E41B2D3}" v="340" dt="2025-12-08T21:40:54.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88"/>
    <p:restoredTop sz="94720"/>
  </p:normalViewPr>
  <p:slideViewPr>
    <p:cSldViewPr snapToGrid="0">
      <p:cViewPr>
        <p:scale>
          <a:sx n="61" d="100"/>
          <a:sy n="61" d="100"/>
        </p:scale>
        <p:origin x="192"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uckeyemailosu-my.sharepoint.com/personal/peak_63_buckeyemail_osu_edu/Documents/AU%2025/BUSFIN%204228%20-%20Stock%20Market/Assignments/Assignment%2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 2024 Revenue by Business Segment ($B)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DD-41E9-B5FC-4D88806DD4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DD-41E9-B5FC-4D88806DD4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DD-41E9-B5FC-4D88806DD4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DD-41E9-B5FC-4D88806DD4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DD-41E9-B5FC-4D88806DD4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Residential Connectivity &amp; Platforms</c:v>
                </c:pt>
                <c:pt idx="1">
                  <c:v>Business Services Connectivity</c:v>
                </c:pt>
                <c:pt idx="2">
                  <c:v>Media</c:v>
                </c:pt>
                <c:pt idx="3">
                  <c:v>Studios</c:v>
                </c:pt>
                <c:pt idx="4">
                  <c:v>Theme Parks</c:v>
                </c:pt>
              </c:strCache>
            </c:strRef>
          </c:cat>
          <c:val>
            <c:numRef>
              <c:f>Sheet1!$B$1:$B$5</c:f>
              <c:numCache>
                <c:formatCode>"$"#,##0_);[Red]\("$"#,##0\)</c:formatCode>
                <c:ptCount val="5"/>
                <c:pt idx="0">
                  <c:v>71574</c:v>
                </c:pt>
                <c:pt idx="1">
                  <c:v>9701</c:v>
                </c:pt>
                <c:pt idx="2">
                  <c:v>28148</c:v>
                </c:pt>
                <c:pt idx="3">
                  <c:v>11092</c:v>
                </c:pt>
                <c:pt idx="4">
                  <c:v>8617</c:v>
                </c:pt>
              </c:numCache>
            </c:numRef>
          </c:val>
          <c:extLst>
            <c:ext xmlns:c16="http://schemas.microsoft.com/office/drawing/2014/chart" uri="{C3380CC4-5D6E-409C-BE32-E72D297353CC}">
              <c16:uniqueId val="{0000000A-10DD-41E9-B5FC-4D88806DD42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Operating Margin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Sheet1!$E$53:$I$53</c:f>
              <c:numCache>
                <c:formatCode>0.00%</c:formatCode>
                <c:ptCount val="5"/>
                <c:pt idx="0">
                  <c:v>0.18829557669460362</c:v>
                </c:pt>
                <c:pt idx="1">
                  <c:v>0.19176290593228704</c:v>
                </c:pt>
                <c:pt idx="2">
                  <c:v>0.11563326113632058</c:v>
                </c:pt>
                <c:pt idx="3">
                  <c:v>0.17886325557417193</c:v>
                </c:pt>
                <c:pt idx="4">
                  <c:v>0.16891004596191728</c:v>
                </c:pt>
              </c:numCache>
            </c:numRef>
          </c:val>
          <c:extLst>
            <c:ext xmlns:c16="http://schemas.microsoft.com/office/drawing/2014/chart" uri="{C3380CC4-5D6E-409C-BE32-E72D297353CC}">
              <c16:uniqueId val="{00000000-5133-48B7-95C6-79EEF1FDF889}"/>
            </c:ext>
          </c:extLst>
        </c:ser>
        <c:dLbls>
          <c:showLegendKey val="0"/>
          <c:showVal val="0"/>
          <c:showCatName val="0"/>
          <c:showSerName val="0"/>
          <c:showPercent val="0"/>
          <c:showBubbleSize val="0"/>
        </c:dLbls>
        <c:gapWidth val="219"/>
        <c:overlap val="-27"/>
        <c:axId val="573851040"/>
        <c:axId val="573852000"/>
      </c:barChart>
      <c:catAx>
        <c:axId val="573851040"/>
        <c:scaling>
          <c:orientation val="minMax"/>
        </c:scaling>
        <c:delete val="1"/>
        <c:axPos val="b"/>
        <c:majorTickMark val="none"/>
        <c:minorTickMark val="none"/>
        <c:tickLblPos val="nextTo"/>
        <c:crossAx val="573852000"/>
        <c:crosses val="autoZero"/>
        <c:auto val="0"/>
        <c:lblAlgn val="ctr"/>
        <c:lblOffset val="100"/>
        <c:tickLblSkip val="1"/>
        <c:noMultiLvlLbl val="0"/>
      </c:catAx>
      <c:valAx>
        <c:axId val="573852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851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77B3C-A3FE-AC4F-AC91-26BA7B95DCEC}" type="datetimeFigureOut">
              <a:rPr lang="en-US" smtClean="0"/>
              <a:t>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81B09-9A7A-2247-81CC-EF7692BF8A73}" type="slidenum">
              <a:rPr lang="en-US" smtClean="0"/>
              <a:t>‹#›</a:t>
            </a:fld>
            <a:endParaRPr lang="en-US"/>
          </a:p>
        </p:txBody>
      </p:sp>
    </p:spTree>
    <p:extLst>
      <p:ext uri="{BB962C8B-B14F-4D97-AF65-F5344CB8AC3E}">
        <p14:creationId xmlns:p14="http://schemas.microsoft.com/office/powerpoint/2010/main" val="117476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81B09-9A7A-2247-81CC-EF7692BF8A73}" type="slidenum">
              <a:rPr lang="en-US" smtClean="0"/>
              <a:t>10</a:t>
            </a:fld>
            <a:endParaRPr lang="en-US"/>
          </a:p>
        </p:txBody>
      </p:sp>
    </p:spTree>
    <p:extLst>
      <p:ext uri="{BB962C8B-B14F-4D97-AF65-F5344CB8AC3E}">
        <p14:creationId xmlns:p14="http://schemas.microsoft.com/office/powerpoint/2010/main" val="361064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6.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6.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6.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verizon.com/about/sites/default/files/2024-Annual-Report-on-Form-10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Two telephones communicating">
            <a:extLst>
              <a:ext uri="{FF2B5EF4-FFF2-40B4-BE49-F238E27FC236}">
                <a16:creationId xmlns:a16="http://schemas.microsoft.com/office/drawing/2014/main" id="{0324F05A-0B32-979B-6F33-2EA4430C6E06}"/>
              </a:ext>
            </a:extLst>
          </p:cNvPr>
          <p:cNvPicPr>
            <a:picLocks noChangeAspect="1"/>
          </p:cNvPicPr>
          <p:nvPr/>
        </p:nvPicPr>
        <p:blipFill>
          <a:blip r:embed="rId2"/>
          <a:srcRect r="-2" b="24677"/>
          <a:stretch>
            <a:fillRect/>
          </a:stretch>
        </p:blipFill>
        <p:spPr>
          <a:xfrm>
            <a:off x="20" y="-7619"/>
            <a:ext cx="12191979" cy="6887364"/>
          </a:xfrm>
          <a:prstGeom prst="rect">
            <a:avLst/>
          </a:prstGeom>
        </p:spPr>
      </p:pic>
      <p:sp>
        <p:nvSpPr>
          <p:cNvPr id="30" name="Rectangle 2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2" name="Rectangle 31">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p:cNvSpPr>
            <a:spLocks noGrp="1"/>
          </p:cNvSpPr>
          <p:nvPr>
            <p:ph type="ctrTitle"/>
          </p:nvPr>
        </p:nvSpPr>
        <p:spPr>
          <a:xfrm>
            <a:off x="859029" y="1936866"/>
            <a:ext cx="4849044" cy="2839273"/>
          </a:xfrm>
        </p:spPr>
        <p:txBody>
          <a:bodyPr>
            <a:normAutofit/>
          </a:bodyPr>
          <a:lstStyle/>
          <a:p>
            <a:pPr algn="l"/>
            <a:r>
              <a:rPr lang="en-US" sz="3600">
                <a:solidFill>
                  <a:srgbClr val="FFFFFF"/>
                </a:solidFill>
              </a:rPr>
              <a:t>Communication Services </a:t>
            </a:r>
          </a:p>
        </p:txBody>
      </p:sp>
      <p:sp>
        <p:nvSpPr>
          <p:cNvPr id="3" name="Subtitle 2"/>
          <p:cNvSpPr>
            <a:spLocks noGrp="1"/>
          </p:cNvSpPr>
          <p:nvPr>
            <p:ph type="subTitle" idx="1"/>
          </p:nvPr>
        </p:nvSpPr>
        <p:spPr>
          <a:xfrm>
            <a:off x="859028" y="4873600"/>
            <a:ext cx="4849044" cy="1183602"/>
          </a:xfrm>
        </p:spPr>
        <p:txBody>
          <a:bodyPr vert="horz" lIns="91440" tIns="45720" rIns="91440" bIns="45720" rtlCol="0" anchor="t">
            <a:normAutofit/>
          </a:bodyPr>
          <a:lstStyle/>
          <a:p>
            <a:pPr algn="l"/>
            <a:r>
              <a:rPr lang="en-US" sz="2000">
                <a:solidFill>
                  <a:srgbClr val="FFFFFF"/>
                </a:solidFill>
              </a:rPr>
              <a:t>Analysts: Jackson Pettit, Kaiden Roche, Cindy Pennella, Alex Peak</a:t>
            </a:r>
          </a:p>
        </p:txBody>
      </p:sp>
      <p:sp>
        <p:nvSpPr>
          <p:cNvPr id="33" name="Rectangle 32">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69215-B755-21BD-3234-C58485B1B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91037-8EFB-56C8-EC26-F90DA81EF93A}"/>
              </a:ext>
            </a:extLst>
          </p:cNvPr>
          <p:cNvSpPr>
            <a:spLocks noGrp="1"/>
          </p:cNvSpPr>
          <p:nvPr>
            <p:ph type="title"/>
          </p:nvPr>
        </p:nvSpPr>
        <p:spPr/>
        <p:txBody>
          <a:bodyPr/>
          <a:lstStyle/>
          <a:p>
            <a:endParaRPr lang="en-US"/>
          </a:p>
        </p:txBody>
      </p:sp>
      <p:pic>
        <p:nvPicPr>
          <p:cNvPr id="4" name="Picture 3" descr="A close up of a sign&#10;&#10;AI-generated content may be incorrect.">
            <a:extLst>
              <a:ext uri="{FF2B5EF4-FFF2-40B4-BE49-F238E27FC236}">
                <a16:creationId xmlns:a16="http://schemas.microsoft.com/office/drawing/2014/main" id="{F84CE095-7773-ABA3-A363-764B9CBB9F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E8EFBD45-36B7-F01B-69F6-9C21CD5EBA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E85C01AF-0C9B-24F8-727F-7E5379F80C77}"/>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		Business Financials</a:t>
            </a:r>
          </a:p>
        </p:txBody>
      </p:sp>
      <p:pic>
        <p:nvPicPr>
          <p:cNvPr id="7" name="Graphic 3">
            <a:extLst>
              <a:ext uri="{FF2B5EF4-FFF2-40B4-BE49-F238E27FC236}">
                <a16:creationId xmlns:a16="http://schemas.microsoft.com/office/drawing/2014/main" id="{9ADC6DA6-30DF-22F1-FAB0-12BF882E21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43453" y="104733"/>
            <a:ext cx="1748547" cy="1585953"/>
          </a:xfrm>
          <a:prstGeom prst="rect">
            <a:avLst/>
          </a:prstGeom>
        </p:spPr>
      </p:pic>
      <p:pic>
        <p:nvPicPr>
          <p:cNvPr id="20" name="Content Placeholder 19" descr="A table with numbers and a few red numbers&#10;&#10;AI-generated content may be incorrect.">
            <a:extLst>
              <a:ext uri="{FF2B5EF4-FFF2-40B4-BE49-F238E27FC236}">
                <a16:creationId xmlns:a16="http://schemas.microsoft.com/office/drawing/2014/main" id="{5C7AD4C6-1E99-E2EB-EBC7-A041B64CFE35}"/>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1690687"/>
            <a:ext cx="12192001" cy="2541071"/>
          </a:xfrm>
        </p:spPr>
      </p:pic>
      <p:sp>
        <p:nvSpPr>
          <p:cNvPr id="25" name="Content Placeholder 2">
            <a:extLst>
              <a:ext uri="{FF2B5EF4-FFF2-40B4-BE49-F238E27FC236}">
                <a16:creationId xmlns:a16="http://schemas.microsoft.com/office/drawing/2014/main" id="{0709027D-044B-D94C-0FE9-F8F185D662E2}"/>
              </a:ext>
            </a:extLst>
          </p:cNvPr>
          <p:cNvSpPr txBox="1">
            <a:spLocks/>
          </p:cNvSpPr>
          <p:nvPr/>
        </p:nvSpPr>
        <p:spPr>
          <a:xfrm>
            <a:off x="0" y="4231757"/>
            <a:ext cx="6096000" cy="1945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2000" b="1" dirty="0">
                <a:latin typeface="Times New Roman" panose="02020603050405020304" pitchFamily="18" charset="0"/>
                <a:cs typeface="Times New Roman" panose="02020603050405020304" pitchFamily="18" charset="0"/>
              </a:rPr>
              <a:t>Key Financials</a:t>
            </a:r>
            <a:r>
              <a:rPr lang="en-US" sz="2000" dirty="0">
                <a:latin typeface="Times New Roman" panose="02020603050405020304" pitchFamily="18" charset="0"/>
                <a:cs typeface="Times New Roman" panose="02020603050405020304" pitchFamily="18" charset="0"/>
              </a:rPr>
              <a:t>:</a:t>
            </a:r>
          </a:p>
          <a:p>
            <a:pPr algn="ctr">
              <a:lnSpc>
                <a:spcPct val="100000"/>
              </a:lnSpc>
            </a:pPr>
            <a:r>
              <a:rPr lang="en-US" sz="1600" dirty="0">
                <a:latin typeface="Times New Roman" panose="02020603050405020304" pitchFamily="18" charset="0"/>
                <a:cs typeface="Times New Roman" panose="02020603050405020304" pitchFamily="18" charset="0"/>
              </a:rPr>
              <a:t>2024 Revenue: $136.7 billion</a:t>
            </a:r>
          </a:p>
          <a:p>
            <a:pPr algn="ctr">
              <a:lnSpc>
                <a:spcPct val="100000"/>
              </a:lnSpc>
            </a:pPr>
            <a:r>
              <a:rPr lang="en-US" sz="1600" dirty="0">
                <a:latin typeface="Times New Roman" panose="02020603050405020304" pitchFamily="18" charset="0"/>
                <a:cs typeface="Times New Roman" panose="02020603050405020304" pitchFamily="18" charset="0"/>
              </a:rPr>
              <a:t>2024 Net Income: $17.9 billion</a:t>
            </a:r>
          </a:p>
          <a:p>
            <a:pPr algn="ctr">
              <a:lnSpc>
                <a:spcPct val="100000"/>
              </a:lnSpc>
            </a:pPr>
            <a:r>
              <a:rPr lang="en-US" sz="1600" dirty="0">
                <a:latin typeface="Times New Roman" panose="02020603050405020304" pitchFamily="18" charset="0"/>
                <a:cs typeface="Times New Roman" panose="02020603050405020304" pitchFamily="18" charset="0"/>
              </a:rPr>
              <a:t>2024 Debt: $153 billion</a:t>
            </a:r>
          </a:p>
          <a:p>
            <a:pPr algn="ctr">
              <a:lnSpc>
                <a:spcPct val="100000"/>
              </a:lnSpc>
            </a:pPr>
            <a:endParaRPr lang="en-US" sz="1600"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en-US"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
        <p:nvSpPr>
          <p:cNvPr id="29" name="Content Placeholder 2">
            <a:extLst>
              <a:ext uri="{FF2B5EF4-FFF2-40B4-BE49-F238E27FC236}">
                <a16:creationId xmlns:a16="http://schemas.microsoft.com/office/drawing/2014/main" id="{8CBD0919-4470-6418-B6C1-03EB5FAF88C0}"/>
              </a:ext>
            </a:extLst>
          </p:cNvPr>
          <p:cNvSpPr txBox="1">
            <a:spLocks/>
          </p:cNvSpPr>
          <p:nvPr/>
        </p:nvSpPr>
        <p:spPr>
          <a:xfrm>
            <a:off x="6095998" y="4231757"/>
            <a:ext cx="6096001" cy="1945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2000" b="1" dirty="0">
                <a:latin typeface="Times New Roman" panose="02020603050405020304" pitchFamily="18" charset="0"/>
                <a:cs typeface="Times New Roman" panose="02020603050405020304" pitchFamily="18" charset="0"/>
              </a:rPr>
              <a:t>Takeaways</a:t>
            </a:r>
            <a:r>
              <a:rPr lang="en-US" sz="1600" b="1" dirty="0">
                <a:latin typeface="Times New Roman" panose="02020603050405020304" pitchFamily="18" charset="0"/>
                <a:cs typeface="Times New Roman" panose="02020603050405020304" pitchFamily="18" charset="0"/>
              </a:rPr>
              <a:t>:</a:t>
            </a:r>
          </a:p>
          <a:p>
            <a:pPr algn="ctr">
              <a:lnSpc>
                <a:spcPct val="100000"/>
              </a:lnSpc>
            </a:pPr>
            <a:r>
              <a:rPr lang="en-US" sz="1600" dirty="0">
                <a:latin typeface="Times New Roman" panose="02020603050405020304" pitchFamily="18" charset="0"/>
                <a:cs typeface="Times New Roman" panose="02020603050405020304" pitchFamily="18" charset="0"/>
              </a:rPr>
              <a:t>Verizon exhibits slow but stable revenue growth</a:t>
            </a:r>
          </a:p>
          <a:p>
            <a:pPr algn="ctr">
              <a:lnSpc>
                <a:spcPct val="100000"/>
              </a:lnSpc>
            </a:pPr>
            <a:r>
              <a:rPr lang="en-US" sz="1600" dirty="0">
                <a:latin typeface="Times New Roman" panose="02020603050405020304" pitchFamily="18" charset="0"/>
                <a:cs typeface="Times New Roman" panose="02020603050405020304" pitchFamily="18" charset="0"/>
              </a:rPr>
              <a:t>Estimates are slightly conservative to consensus for Revenue and EPS.</a:t>
            </a:r>
          </a:p>
          <a:p>
            <a:pPr algn="ctr">
              <a:lnSpc>
                <a:spcPct val="100000"/>
              </a:lnSpc>
            </a:pPr>
            <a:endParaRPr lang="en-US" sz="1600" dirty="0">
              <a:latin typeface="Times New Roman" panose="02020603050405020304" pitchFamily="18" charset="0"/>
              <a:cs typeface="Times New Roman" panose="02020603050405020304" pitchFamily="18" charset="0"/>
            </a:endParaRPr>
          </a:p>
          <a:p>
            <a:pPr algn="ctr">
              <a:lnSpc>
                <a:spcPct val="150000"/>
              </a:lnSpc>
            </a:pPr>
            <a:endParaRPr lang="en-US" sz="1600" dirty="0">
              <a:latin typeface="Times New Roman" panose="02020603050405020304" pitchFamily="18" charset="0"/>
              <a:cs typeface="Times New Roman" panose="02020603050405020304" pitchFamily="18" charset="0"/>
            </a:endParaRPr>
          </a:p>
          <a:p>
            <a:pPr algn="ctr">
              <a:lnSpc>
                <a:spcPct val="150000"/>
              </a:lnSpc>
            </a:pPr>
            <a:endParaRPr lang="en-US" sz="1600"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en-US"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1232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A724-67B9-DD0D-D4F0-193D2863A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B9D0E-F325-3624-F22C-DEA9784CE126}"/>
              </a:ext>
            </a:extLst>
          </p:cNvPr>
          <p:cNvSpPr>
            <a:spLocks noGrp="1"/>
          </p:cNvSpPr>
          <p:nvPr>
            <p:ph type="title"/>
          </p:nvPr>
        </p:nvSpPr>
        <p:spPr>
          <a:xfrm>
            <a:off x="834189" y="365125"/>
            <a:ext cx="10519611" cy="1190959"/>
          </a:xfrm>
        </p:spPr>
        <p:txBody>
          <a:bodyPr/>
          <a:lstStyle/>
          <a:p>
            <a:endParaRPr lang="en-US"/>
          </a:p>
        </p:txBody>
      </p:sp>
      <p:pic>
        <p:nvPicPr>
          <p:cNvPr id="4" name="Picture 3" descr="A close up of a sign&#10;&#10;AI-generated content may be incorrect.">
            <a:extLst>
              <a:ext uri="{FF2B5EF4-FFF2-40B4-BE49-F238E27FC236}">
                <a16:creationId xmlns:a16="http://schemas.microsoft.com/office/drawing/2014/main" id="{345F012E-9327-D268-22C9-D6AB03526A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BB2E901F-57CD-E309-5A0D-53F2AF9FA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9FD3ED07-C7F6-C243-5D01-DF22501A71FE}"/>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		Business Valuation</a:t>
            </a:r>
          </a:p>
        </p:txBody>
      </p:sp>
      <p:pic>
        <p:nvPicPr>
          <p:cNvPr id="9" name="Graphic 3">
            <a:extLst>
              <a:ext uri="{FF2B5EF4-FFF2-40B4-BE49-F238E27FC236}">
                <a16:creationId xmlns:a16="http://schemas.microsoft.com/office/drawing/2014/main" id="{76157742-1115-FA2C-BC00-5BB5E5880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4967" y="104732"/>
            <a:ext cx="1687742" cy="1530803"/>
          </a:xfrm>
          <a:prstGeom prst="rect">
            <a:avLst/>
          </a:prstGeom>
        </p:spPr>
      </p:pic>
      <p:graphicFrame>
        <p:nvGraphicFramePr>
          <p:cNvPr id="16" name="Content Placeholder 15">
            <a:extLst>
              <a:ext uri="{FF2B5EF4-FFF2-40B4-BE49-F238E27FC236}">
                <a16:creationId xmlns:a16="http://schemas.microsoft.com/office/drawing/2014/main" id="{D4ACD573-2D6F-7E34-6A95-9CF4983B12EE}"/>
              </a:ext>
            </a:extLst>
          </p:cNvPr>
          <p:cNvGraphicFramePr>
            <a:graphicFrameLocks noGrp="1"/>
          </p:cNvGraphicFramePr>
          <p:nvPr>
            <p:ph idx="1"/>
            <p:extLst>
              <p:ext uri="{D42A27DB-BD31-4B8C-83A1-F6EECF244321}">
                <p14:modId xmlns:p14="http://schemas.microsoft.com/office/powerpoint/2010/main" val="253173691"/>
              </p:ext>
            </p:extLst>
          </p:nvPr>
        </p:nvGraphicFramePr>
        <p:xfrm>
          <a:off x="6789820" y="4618674"/>
          <a:ext cx="5402177" cy="2226837"/>
        </p:xfrm>
        <a:graphic>
          <a:graphicData uri="http://schemas.openxmlformats.org/drawingml/2006/table">
            <a:tbl>
              <a:tblPr bandRow="1">
                <a:tableStyleId>{793D81CF-94F2-401A-BA57-92F5A7B2D0C5}</a:tableStyleId>
              </a:tblPr>
              <a:tblGrid>
                <a:gridCol w="848867">
                  <a:extLst>
                    <a:ext uri="{9D8B030D-6E8A-4147-A177-3AD203B41FA5}">
                      <a16:colId xmlns:a16="http://schemas.microsoft.com/office/drawing/2014/main" val="746793352"/>
                    </a:ext>
                  </a:extLst>
                </a:gridCol>
                <a:gridCol w="910662">
                  <a:extLst>
                    <a:ext uri="{9D8B030D-6E8A-4147-A177-3AD203B41FA5}">
                      <a16:colId xmlns:a16="http://schemas.microsoft.com/office/drawing/2014/main" val="1635121569"/>
                    </a:ext>
                  </a:extLst>
                </a:gridCol>
                <a:gridCol w="910662">
                  <a:extLst>
                    <a:ext uri="{9D8B030D-6E8A-4147-A177-3AD203B41FA5}">
                      <a16:colId xmlns:a16="http://schemas.microsoft.com/office/drawing/2014/main" val="273808433"/>
                    </a:ext>
                  </a:extLst>
                </a:gridCol>
                <a:gridCol w="910662">
                  <a:extLst>
                    <a:ext uri="{9D8B030D-6E8A-4147-A177-3AD203B41FA5}">
                      <a16:colId xmlns:a16="http://schemas.microsoft.com/office/drawing/2014/main" val="2316138500"/>
                    </a:ext>
                  </a:extLst>
                </a:gridCol>
                <a:gridCol w="910662">
                  <a:extLst>
                    <a:ext uri="{9D8B030D-6E8A-4147-A177-3AD203B41FA5}">
                      <a16:colId xmlns:a16="http://schemas.microsoft.com/office/drawing/2014/main" val="1125527483"/>
                    </a:ext>
                  </a:extLst>
                </a:gridCol>
                <a:gridCol w="910662">
                  <a:extLst>
                    <a:ext uri="{9D8B030D-6E8A-4147-A177-3AD203B41FA5}">
                      <a16:colId xmlns:a16="http://schemas.microsoft.com/office/drawing/2014/main" val="2398302137"/>
                    </a:ext>
                  </a:extLst>
                </a:gridCol>
              </a:tblGrid>
              <a:tr h="728405">
                <a:tc>
                  <a:txBody>
                    <a:bodyPr/>
                    <a:lstStyle/>
                    <a:p>
                      <a:pPr algn="ctr" fontAlgn="ctr">
                        <a:buNone/>
                      </a:pPr>
                      <a:r>
                        <a:rPr lang="en-US" sz="1200" b="1" u="none" strike="noStrike" dirty="0">
                          <a:effectLst/>
                        </a:rPr>
                        <a:t>Ticker</a:t>
                      </a:r>
                      <a:endParaRPr lang="en-US" sz="1200" b="1" i="0" u="none" strike="noStrike" dirty="0">
                        <a:solidFill>
                          <a:srgbClr val="FFFFFF"/>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buNone/>
                      </a:pPr>
                      <a:r>
                        <a:rPr lang="en-US" sz="1200" b="1" u="none" strike="noStrike" dirty="0">
                          <a:effectLst/>
                        </a:rPr>
                        <a:t>P/E</a:t>
                      </a:r>
                      <a:endParaRPr lang="en-US" sz="1200" b="1" i="0" u="none" strike="noStrike" dirty="0">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buNone/>
                      </a:pPr>
                      <a:r>
                        <a:rPr lang="en-US" sz="1200" b="1" u="none" strike="noStrike" dirty="0">
                          <a:effectLst/>
                        </a:rPr>
                        <a:t>P/S</a:t>
                      </a:r>
                      <a:endParaRPr lang="en-US" sz="1200" b="1" i="0" u="none" strike="noStrike" dirty="0">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buNone/>
                      </a:pPr>
                      <a:r>
                        <a:rPr lang="en-US" sz="1200" b="1" u="none" strike="noStrike" dirty="0">
                          <a:effectLst/>
                        </a:rPr>
                        <a:t>P/B</a:t>
                      </a:r>
                      <a:endParaRPr lang="en-US" sz="1200" b="1" i="0" u="none" strike="noStrike" dirty="0">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buNone/>
                      </a:pPr>
                      <a:r>
                        <a:rPr lang="en-US" sz="1200" b="1" u="none" strike="noStrike" dirty="0">
                          <a:effectLst/>
                        </a:rPr>
                        <a:t>P/CF</a:t>
                      </a:r>
                      <a:endParaRPr lang="en-US" sz="1200" b="1" i="0" u="none" strike="noStrike" dirty="0">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buNone/>
                      </a:pPr>
                      <a:r>
                        <a:rPr lang="en-US" sz="1200" b="1" u="none" strike="noStrike" dirty="0">
                          <a:effectLst/>
                        </a:rPr>
                        <a:t>EV/ EBITDA</a:t>
                      </a:r>
                      <a:endParaRPr lang="en-US" sz="1200" b="1" i="0" u="none" strike="noStrike" dirty="0">
                        <a:solidFill>
                          <a:srgbClr val="FFFFFF"/>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77318813"/>
                  </a:ext>
                </a:extLst>
              </a:tr>
              <a:tr h="374608">
                <a:tc>
                  <a:txBody>
                    <a:bodyPr/>
                    <a:lstStyle/>
                    <a:p>
                      <a:pPr algn="l" fontAlgn="ctr">
                        <a:buNone/>
                      </a:pPr>
                      <a:r>
                        <a:rPr lang="en-US" sz="1200" b="1" u="none" strike="noStrike" dirty="0">
                          <a:effectLst/>
                        </a:rPr>
                        <a:t>Verizon</a:t>
                      </a:r>
                      <a:endParaRPr lang="en-US" sz="12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buNone/>
                      </a:pPr>
                      <a:r>
                        <a:rPr lang="en-US" sz="1200" u="none" strike="noStrike" dirty="0">
                          <a:effectLst/>
                        </a:rPr>
                        <a:t>8.67</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dirty="0">
                          <a:effectLst/>
                        </a:rPr>
                        <a:t>1.23</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a:effectLst/>
                        </a:rPr>
                        <a:t>1.61</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a:effectLst/>
                        </a:rPr>
                        <a:t>9.3</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a:effectLst/>
                        </a:rPr>
                        <a:t>6.49</a:t>
                      </a:r>
                      <a:endParaRPr lang="en-US" sz="1200" b="0" i="0" u="none" strike="noStrike">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0909588"/>
                  </a:ext>
                </a:extLst>
              </a:tr>
              <a:tr h="374608">
                <a:tc>
                  <a:txBody>
                    <a:bodyPr/>
                    <a:lstStyle/>
                    <a:p>
                      <a:pPr algn="l" fontAlgn="ctr">
                        <a:buNone/>
                      </a:pPr>
                      <a:r>
                        <a:rPr lang="en-US" sz="1200" b="1" u="none" strike="noStrike" dirty="0">
                          <a:effectLst/>
                        </a:rPr>
                        <a:t>AT&amp;T</a:t>
                      </a:r>
                      <a:endParaRPr lang="en-US" sz="12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buNone/>
                      </a:pPr>
                      <a:r>
                        <a:rPr lang="en-US" sz="1200" u="none" strike="noStrike">
                          <a:effectLst/>
                        </a:rPr>
                        <a:t>16.5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dirty="0">
                          <a:effectLst/>
                        </a:rPr>
                        <a:t>1.68</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dirty="0">
                          <a:effectLst/>
                        </a:rPr>
                        <a:t>1.96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dirty="0">
                          <a:effectLst/>
                        </a:rPr>
                        <a:t>10.75</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a:effectLst/>
                        </a:rPr>
                        <a:t>7.9</a:t>
                      </a:r>
                      <a:endParaRPr lang="en-US" sz="1200" b="0" i="0" u="none" strike="noStrike">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0644755"/>
                  </a:ext>
                </a:extLst>
              </a:tr>
              <a:tr h="374608">
                <a:tc>
                  <a:txBody>
                    <a:bodyPr/>
                    <a:lstStyle/>
                    <a:p>
                      <a:pPr algn="l" fontAlgn="ctr">
                        <a:buNone/>
                      </a:pPr>
                      <a:r>
                        <a:rPr lang="en-US" sz="1200" b="1" u="none" strike="noStrike" dirty="0">
                          <a:effectLst/>
                        </a:rPr>
                        <a:t>T-Mobile</a:t>
                      </a:r>
                      <a:endParaRPr lang="en-US" sz="12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buNone/>
                      </a:pPr>
                      <a:r>
                        <a:rPr lang="en-US" sz="1200" u="none" strike="noStrike" dirty="0">
                          <a:effectLst/>
                        </a:rPr>
                        <a:t>22.37</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a:effectLst/>
                        </a:rPr>
                        <a:t>3.47</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dirty="0">
                          <a:effectLst/>
                        </a:rPr>
                        <a:t>4.66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dirty="0">
                          <a:effectLst/>
                        </a:rPr>
                        <a:t>17.99</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buNone/>
                      </a:pPr>
                      <a:r>
                        <a:rPr lang="en-US" sz="1200" u="none" strike="noStrike" dirty="0">
                          <a:effectLst/>
                        </a:rPr>
                        <a:t>11.32</a:t>
                      </a:r>
                      <a:endParaRPr lang="en-US" sz="12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3102869"/>
                  </a:ext>
                </a:extLst>
              </a:tr>
              <a:tr h="374608">
                <a:tc>
                  <a:txBody>
                    <a:bodyPr/>
                    <a:lstStyle/>
                    <a:p>
                      <a:pPr algn="l" fontAlgn="ctr">
                        <a:buNone/>
                      </a:pPr>
                      <a:r>
                        <a:rPr lang="en-US" sz="1200" b="1" u="none" strike="noStrike" dirty="0">
                          <a:effectLst/>
                        </a:rPr>
                        <a:t>Average</a:t>
                      </a:r>
                      <a:endParaRPr lang="en-US" sz="12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buNone/>
                      </a:pPr>
                      <a:r>
                        <a:rPr lang="en-US" sz="1200" u="none" strike="noStrike">
                          <a:effectLst/>
                        </a:rPr>
                        <a:t>15.85</a:t>
                      </a:r>
                      <a:endParaRPr lang="en-US" sz="12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buNone/>
                      </a:pPr>
                      <a:r>
                        <a:rPr lang="en-US" sz="1200" u="none" strike="noStrike">
                          <a:effectLst/>
                        </a:rPr>
                        <a:t>2.13</a:t>
                      </a:r>
                      <a:endParaRPr lang="en-US" sz="12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buNone/>
                      </a:pPr>
                      <a:r>
                        <a:rPr lang="en-US" sz="1200" u="none" strike="noStrike">
                          <a:effectLst/>
                        </a:rPr>
                        <a:t>2.74</a:t>
                      </a:r>
                      <a:endParaRPr lang="en-US" sz="12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buNone/>
                      </a:pPr>
                      <a:r>
                        <a:rPr lang="en-US" sz="1200" u="none" strike="noStrike" dirty="0">
                          <a:effectLst/>
                        </a:rPr>
                        <a:t>12.68</a:t>
                      </a:r>
                      <a:endParaRPr lang="en-US" sz="12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buNone/>
                      </a:pPr>
                      <a:r>
                        <a:rPr lang="en-US" sz="1200" u="none" strike="noStrike" dirty="0">
                          <a:effectLst/>
                        </a:rPr>
                        <a:t>8.57</a:t>
                      </a:r>
                      <a:endParaRPr lang="en-US" sz="12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322071"/>
                  </a:ext>
                </a:extLst>
              </a:tr>
            </a:tbl>
          </a:graphicData>
        </a:graphic>
      </p:graphicFrame>
      <p:graphicFrame>
        <p:nvGraphicFramePr>
          <p:cNvPr id="14" name="Table 13">
            <a:extLst>
              <a:ext uri="{FF2B5EF4-FFF2-40B4-BE49-F238E27FC236}">
                <a16:creationId xmlns:a16="http://schemas.microsoft.com/office/drawing/2014/main" id="{DB835081-510D-9E8A-730B-C94DEE0E6837}"/>
              </a:ext>
            </a:extLst>
          </p:cNvPr>
          <p:cNvGraphicFramePr>
            <a:graphicFrameLocks noGrp="1"/>
          </p:cNvGraphicFramePr>
          <p:nvPr>
            <p:extLst>
              <p:ext uri="{D42A27DB-BD31-4B8C-83A1-F6EECF244321}">
                <p14:modId xmlns:p14="http://schemas.microsoft.com/office/powerpoint/2010/main" val="1472888356"/>
              </p:ext>
            </p:extLst>
          </p:nvPr>
        </p:nvGraphicFramePr>
        <p:xfrm>
          <a:off x="6789463" y="1679302"/>
          <a:ext cx="5402534" cy="983586"/>
        </p:xfrm>
        <a:graphic>
          <a:graphicData uri="http://schemas.openxmlformats.org/drawingml/2006/table">
            <a:tbl>
              <a:tblPr bandRow="1">
                <a:tableStyleId>{8EC20E35-A176-4012-BC5E-935CFFF8708E}</a:tableStyleId>
              </a:tblPr>
              <a:tblGrid>
                <a:gridCol w="3798326">
                  <a:extLst>
                    <a:ext uri="{9D8B030D-6E8A-4147-A177-3AD203B41FA5}">
                      <a16:colId xmlns:a16="http://schemas.microsoft.com/office/drawing/2014/main" val="2343293175"/>
                    </a:ext>
                  </a:extLst>
                </a:gridCol>
                <a:gridCol w="1604208">
                  <a:extLst>
                    <a:ext uri="{9D8B030D-6E8A-4147-A177-3AD203B41FA5}">
                      <a16:colId xmlns:a16="http://schemas.microsoft.com/office/drawing/2014/main" val="2748953635"/>
                    </a:ext>
                  </a:extLst>
                </a:gridCol>
              </a:tblGrid>
              <a:tr h="491793">
                <a:tc>
                  <a:txBody>
                    <a:bodyPr/>
                    <a:lstStyle/>
                    <a:p>
                      <a:pPr algn="ctr">
                        <a:buNone/>
                      </a:pPr>
                      <a:r>
                        <a:rPr lang="en-US" b="1" dirty="0">
                          <a:effectLst/>
                        </a:rPr>
                        <a:t>Terminal Discount Rate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buNone/>
                      </a:pPr>
                      <a:r>
                        <a:rPr lang="en-US" dirty="0">
                          <a:effectLst/>
                        </a:rPr>
                        <a:t>9.8%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55594590"/>
                  </a:ext>
                </a:extLst>
              </a:tr>
              <a:tr h="491793">
                <a:tc>
                  <a:txBody>
                    <a:bodyPr/>
                    <a:lstStyle/>
                    <a:p>
                      <a:pPr algn="ctr">
                        <a:buNone/>
                      </a:pPr>
                      <a:r>
                        <a:rPr lang="en-US" b="1" dirty="0">
                          <a:effectLst/>
                        </a:rPr>
                        <a:t>Terminal FCF Growth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en-US" dirty="0">
                          <a:effectLst/>
                        </a:rPr>
                        <a:t>2.5%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78745"/>
                  </a:ext>
                </a:extLst>
              </a:tr>
            </a:tbl>
          </a:graphicData>
        </a:graphic>
      </p:graphicFrame>
      <p:graphicFrame>
        <p:nvGraphicFramePr>
          <p:cNvPr id="15" name="Table 14">
            <a:extLst>
              <a:ext uri="{FF2B5EF4-FFF2-40B4-BE49-F238E27FC236}">
                <a16:creationId xmlns:a16="http://schemas.microsoft.com/office/drawing/2014/main" id="{0FF04BA4-B785-62CC-6576-28475E53D8FA}"/>
              </a:ext>
            </a:extLst>
          </p:cNvPr>
          <p:cNvGraphicFramePr>
            <a:graphicFrameLocks noGrp="1"/>
          </p:cNvGraphicFramePr>
          <p:nvPr>
            <p:extLst>
              <p:ext uri="{D42A27DB-BD31-4B8C-83A1-F6EECF244321}">
                <p14:modId xmlns:p14="http://schemas.microsoft.com/office/powerpoint/2010/main" val="363047835"/>
              </p:ext>
            </p:extLst>
          </p:nvPr>
        </p:nvGraphicFramePr>
        <p:xfrm>
          <a:off x="6789463" y="2822060"/>
          <a:ext cx="5402534" cy="1609430"/>
        </p:xfrm>
        <a:graphic>
          <a:graphicData uri="http://schemas.openxmlformats.org/drawingml/2006/table">
            <a:tbl>
              <a:tblPr bandRow="1">
                <a:tableStyleId>{8EC20E35-A176-4012-BC5E-935CFFF8708E}</a:tableStyleId>
              </a:tblPr>
              <a:tblGrid>
                <a:gridCol w="3787372">
                  <a:extLst>
                    <a:ext uri="{9D8B030D-6E8A-4147-A177-3AD203B41FA5}">
                      <a16:colId xmlns:a16="http://schemas.microsoft.com/office/drawing/2014/main" val="4063254469"/>
                    </a:ext>
                  </a:extLst>
                </a:gridCol>
                <a:gridCol w="1615162">
                  <a:extLst>
                    <a:ext uri="{9D8B030D-6E8A-4147-A177-3AD203B41FA5}">
                      <a16:colId xmlns:a16="http://schemas.microsoft.com/office/drawing/2014/main" val="3777955618"/>
                    </a:ext>
                  </a:extLst>
                </a:gridCol>
              </a:tblGrid>
              <a:tr h="372833">
                <a:tc>
                  <a:txBody>
                    <a:bodyPr/>
                    <a:lstStyle/>
                    <a:p>
                      <a:pPr algn="ctr">
                        <a:buNone/>
                      </a:pPr>
                      <a:r>
                        <a:rPr lang="en-US" b="1" dirty="0">
                          <a:effectLst/>
                        </a:rPr>
                        <a:t>Current Price </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buNone/>
                      </a:pPr>
                      <a:r>
                        <a:rPr lang="en-US" dirty="0">
                          <a:effectLst/>
                        </a:rPr>
                        <a:t> $40.42 </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3702339"/>
                  </a:ext>
                </a:extLst>
              </a:tr>
              <a:tr h="494639">
                <a:tc>
                  <a:txBody>
                    <a:bodyPr/>
                    <a:lstStyle/>
                    <a:p>
                      <a:pPr algn="ctr">
                        <a:buNone/>
                      </a:pPr>
                      <a:r>
                        <a:rPr lang="en-US" b="1" dirty="0">
                          <a:effectLst/>
                        </a:rPr>
                        <a:t>Implied equity value/share</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buNone/>
                      </a:pPr>
                      <a:r>
                        <a:rPr lang="en-US" dirty="0">
                          <a:effectLst/>
                        </a:rPr>
                        <a:t> </a:t>
                      </a:r>
                      <a:r>
                        <a:rPr lang="en-US" dirty="0"/>
                        <a:t>$</a:t>
                      </a:r>
                      <a:r>
                        <a:rPr lang="en-US" dirty="0">
                          <a:effectLst/>
                        </a:rPr>
                        <a:t>58.81</a:t>
                      </a:r>
                      <a:r>
                        <a:rPr lang="en-US" dirty="0"/>
                        <a:t> </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4229604"/>
                  </a:ext>
                </a:extLst>
              </a:tr>
              <a:tr h="741958">
                <a:tc>
                  <a:txBody>
                    <a:bodyPr/>
                    <a:lstStyle/>
                    <a:p>
                      <a:pPr algn="ctr">
                        <a:buNone/>
                      </a:pPr>
                      <a:r>
                        <a:rPr lang="en-US" b="1" dirty="0">
                          <a:effectLst/>
                        </a:rPr>
                        <a:t>Upside/(Downside) to DCF </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buNone/>
                      </a:pPr>
                      <a:r>
                        <a:rPr lang="en-US" dirty="0"/>
                        <a:t>45.5%</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687020"/>
                  </a:ext>
                </a:extLst>
              </a:tr>
            </a:tbl>
          </a:graphicData>
        </a:graphic>
      </p:graphicFrame>
      <p:sp>
        <p:nvSpPr>
          <p:cNvPr id="18" name="Content Placeholder 2">
            <a:extLst>
              <a:ext uri="{FF2B5EF4-FFF2-40B4-BE49-F238E27FC236}">
                <a16:creationId xmlns:a16="http://schemas.microsoft.com/office/drawing/2014/main" id="{C3BE8FE5-4ACF-BCB0-73F9-94D2E14F7CA8}"/>
              </a:ext>
            </a:extLst>
          </p:cNvPr>
          <p:cNvSpPr txBox="1">
            <a:spLocks/>
          </p:cNvSpPr>
          <p:nvPr/>
        </p:nvSpPr>
        <p:spPr>
          <a:xfrm>
            <a:off x="838200" y="1825625"/>
            <a:ext cx="476950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b="1" dirty="0">
                <a:latin typeface="Times New Roman" panose="02020603050405020304" pitchFamily="18" charset="0"/>
                <a:cs typeface="Times New Roman" panose="02020603050405020304" pitchFamily="18" charset="0"/>
              </a:rPr>
              <a:t>DCF Valuation:</a:t>
            </a:r>
          </a:p>
          <a:p>
            <a:pPr lvl="1">
              <a:lnSpc>
                <a:spcPct val="150000"/>
              </a:lnSpc>
            </a:pPr>
            <a:r>
              <a:rPr lang="en-US" sz="1600" dirty="0">
                <a:latin typeface="Times New Roman" panose="02020603050405020304" pitchFamily="18" charset="0"/>
                <a:cs typeface="Times New Roman" panose="02020603050405020304" pitchFamily="18" charset="0"/>
              </a:rPr>
              <a:t>Terminal Discount Rate of 9.8% because of Verizon’s high leverage, industry risk, and high interest rates </a:t>
            </a:r>
          </a:p>
          <a:p>
            <a:pPr lvl="1">
              <a:lnSpc>
                <a:spcPct val="150000"/>
              </a:lnSpc>
            </a:pPr>
            <a:r>
              <a:rPr lang="en-US" sz="1600" dirty="0">
                <a:latin typeface="Times New Roman" panose="02020603050405020304" pitchFamily="18" charset="0"/>
                <a:cs typeface="Times New Roman" panose="02020603050405020304" pitchFamily="18" charset="0"/>
              </a:rPr>
              <a:t>Terminal FCF growth of 2.5% reflects steady mature growth </a:t>
            </a:r>
          </a:p>
          <a:p>
            <a:pPr marL="0" indent="0">
              <a:lnSpc>
                <a:spcPct val="150000"/>
              </a:lnSpc>
              <a:buFont typeface="Arial" panose="020B0604020202020204" pitchFamily="34" charset="0"/>
              <a:buNone/>
            </a:pPr>
            <a:r>
              <a:rPr lang="en-US" sz="2000" b="1" dirty="0">
                <a:latin typeface="Times New Roman" panose="02020603050405020304" pitchFamily="18" charset="0"/>
                <a:cs typeface="Times New Roman" panose="02020603050405020304" pitchFamily="18" charset="0"/>
              </a:rPr>
              <a:t>Multiples Valuation:</a:t>
            </a:r>
          </a:p>
          <a:p>
            <a:pPr lvl="1">
              <a:lnSpc>
                <a:spcPct val="150000"/>
              </a:lnSpc>
            </a:pPr>
            <a:r>
              <a:rPr lang="en-US" sz="1600" dirty="0">
                <a:latin typeface="Times New Roman" panose="02020603050405020304" pitchFamily="18" charset="0"/>
                <a:cs typeface="Times New Roman" panose="02020603050405020304" pitchFamily="18" charset="0"/>
              </a:rPr>
              <a:t>Verizon trades at discount compared to peer multiples valuation, indicating an undervaluation relative to the sector</a:t>
            </a:r>
            <a:endParaRPr lang="en-US" sz="2000" dirty="0">
              <a:latin typeface="Times New Roman" panose="02020603050405020304" pitchFamily="18" charset="0"/>
              <a:cs typeface="Times New Roman" panose="02020603050405020304" pitchFamily="18" charset="0"/>
            </a:endParaRPr>
          </a:p>
          <a:p>
            <a:pPr>
              <a:buFontTx/>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8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4AD85-02EF-2253-0341-79B3BCB64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34F79-E461-ED66-1E4D-C011EC6AB2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CEC058-5279-5AA8-FE49-546AE662A475}"/>
              </a:ext>
            </a:extLst>
          </p:cNvPr>
          <p:cNvSpPr>
            <a:spLocks noGrp="1"/>
          </p:cNvSpPr>
          <p:nvPr>
            <p:ph idx="1"/>
          </p:nvPr>
        </p:nvSpPr>
        <p:spPr>
          <a:xfrm>
            <a:off x="486104" y="1825625"/>
            <a:ext cx="5796701" cy="4351338"/>
          </a:xfrm>
        </p:spPr>
        <p:txBody>
          <a:bodyPr vert="horz" lIns="91440" tIns="45720" rIns="91440" bIns="45720" rtlCol="0" anchor="t">
            <a:normAutofit/>
          </a:bodyPr>
          <a:lstStyle/>
          <a:p>
            <a:pPr marL="0" indent="0">
              <a:buNone/>
            </a:pPr>
            <a:r>
              <a:rPr lang="en-US" sz="2000" b="1" u="sng"/>
              <a:t>Firm Description</a:t>
            </a:r>
          </a:p>
          <a:p>
            <a:pPr marL="0" indent="0">
              <a:buNone/>
            </a:pPr>
            <a:r>
              <a:rPr lang="en-US" sz="1400">
                <a:latin typeface="Lato"/>
                <a:ea typeface="+mn-lt"/>
                <a:cs typeface="+mn-lt"/>
              </a:rPr>
              <a:t>Alphabet Inc is the holding company of Google and through its subsidiaries, it provides web-based search, advertisements, maps, software applications, mobile operating systems, consumer content, enterprise solutions, commerce and hardware products. Initially went public in 2004 at a price of $85 per share in order to raise capital. </a:t>
            </a:r>
            <a:endParaRPr lang="en-US" sz="1400">
              <a:latin typeface="Lato"/>
              <a:ea typeface="Lato"/>
              <a:cs typeface="Lato"/>
            </a:endParaRPr>
          </a:p>
          <a:p>
            <a:pPr marL="0" indent="0">
              <a:buNone/>
            </a:pPr>
            <a:endParaRPr lang="en-US" sz="1400">
              <a:latin typeface="Lato"/>
            </a:endParaRPr>
          </a:p>
          <a:p>
            <a:pPr marL="0" indent="0">
              <a:buNone/>
            </a:pPr>
            <a:r>
              <a:rPr lang="en-US" sz="2000" b="1" u="sng"/>
              <a:t>Risks</a:t>
            </a:r>
            <a:endParaRPr lang="en-US" sz="2000"/>
          </a:p>
          <a:p>
            <a:pPr>
              <a:buFont typeface="Wingdings" panose="020B0604020202020204" pitchFamily="34" charset="0"/>
              <a:buChar char="Ø"/>
            </a:pPr>
            <a:r>
              <a:rPr lang="en-US" sz="1400">
                <a:latin typeface="Lato"/>
                <a:ea typeface="Lato"/>
                <a:cs typeface="Lato"/>
              </a:rPr>
              <a:t>Elevated Capital Expenditures and AI payback</a:t>
            </a:r>
            <a:endParaRPr lang="en-US" sz="1400">
              <a:latin typeface="Aptos" panose="020B0004020202020204"/>
              <a:ea typeface="Lato"/>
              <a:cs typeface="Lato"/>
            </a:endParaRPr>
          </a:p>
          <a:p>
            <a:pPr>
              <a:buFont typeface="Wingdings" panose="020B0604020202020204" pitchFamily="34" charset="0"/>
              <a:buChar char="Ø"/>
            </a:pPr>
            <a:r>
              <a:rPr lang="en-US" sz="1400">
                <a:latin typeface="Lato"/>
                <a:ea typeface="Lato"/>
                <a:cs typeface="Lato"/>
              </a:rPr>
              <a:t>Regulatory and Antitrust pressures</a:t>
            </a:r>
            <a:endParaRPr lang="en-US" sz="1400">
              <a:latin typeface="Aptos" panose="020B0004020202020204"/>
              <a:ea typeface="Lato"/>
              <a:cs typeface="Lato"/>
            </a:endParaRPr>
          </a:p>
          <a:p>
            <a:pPr>
              <a:buFont typeface="Wingdings" panose="020B0604020202020204" pitchFamily="34" charset="0"/>
              <a:buChar char="Ø"/>
            </a:pPr>
            <a:r>
              <a:rPr lang="en-US" sz="1400">
                <a:latin typeface="Lato"/>
                <a:ea typeface="Lato"/>
                <a:cs typeface="Lato"/>
              </a:rPr>
              <a:t>Competition in Generative AI and cloud</a:t>
            </a:r>
            <a:endParaRPr lang="en-US" sz="1400">
              <a:latin typeface="Aptos" panose="020B0004020202020204"/>
              <a:ea typeface="Lato"/>
              <a:cs typeface="Lato"/>
            </a:endParaRPr>
          </a:p>
          <a:p>
            <a:pPr>
              <a:buFont typeface="Wingdings" panose="020B0604020202020204" pitchFamily="34" charset="0"/>
              <a:buChar char="Ø"/>
            </a:pPr>
            <a:r>
              <a:rPr lang="en-US" sz="1400">
                <a:latin typeface="Lato"/>
                <a:ea typeface="Lato"/>
                <a:cs typeface="Lato"/>
              </a:rPr>
              <a:t>Advertising Market Dependence</a:t>
            </a:r>
            <a:br>
              <a:rPr lang="en-US"/>
            </a:br>
            <a:endParaRPr lang="en-US"/>
          </a:p>
        </p:txBody>
      </p:sp>
      <p:pic>
        <p:nvPicPr>
          <p:cNvPr id="4" name="Picture 3" descr="A close up of a sign&#10;&#10;AI-generated content may be incorrect.">
            <a:extLst>
              <a:ext uri="{FF2B5EF4-FFF2-40B4-BE49-F238E27FC236}">
                <a16:creationId xmlns:a16="http://schemas.microsoft.com/office/drawing/2014/main" id="{F9CD8D97-5EF0-339C-81E6-2C0E04D7BC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47560"/>
            <a:ext cx="3575324" cy="510440"/>
          </a:xfrm>
          <a:prstGeom prst="rect">
            <a:avLst/>
          </a:prstGeom>
          <a:noFill/>
          <a:ln>
            <a:noFill/>
          </a:ln>
        </p:spPr>
      </p:pic>
      <p:pic>
        <p:nvPicPr>
          <p:cNvPr id="6" name="Graphic 3">
            <a:extLst>
              <a:ext uri="{FF2B5EF4-FFF2-40B4-BE49-F238E27FC236}">
                <a16:creationId xmlns:a16="http://schemas.microsoft.com/office/drawing/2014/main" id="{FEEB5CE5-A729-80DD-D4E6-8C05CB75B4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5229BF85-C1B3-E9E4-86F1-E0A72F271DCA}"/>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Business Overview</a:t>
            </a:r>
          </a:p>
        </p:txBody>
      </p:sp>
      <p:graphicFrame>
        <p:nvGraphicFramePr>
          <p:cNvPr id="9" name="Table 8">
            <a:extLst>
              <a:ext uri="{FF2B5EF4-FFF2-40B4-BE49-F238E27FC236}">
                <a16:creationId xmlns:a16="http://schemas.microsoft.com/office/drawing/2014/main" id="{137E3370-1D4B-A64C-099B-9D6D33EAADE7}"/>
              </a:ext>
            </a:extLst>
          </p:cNvPr>
          <p:cNvGraphicFramePr>
            <a:graphicFrameLocks noGrp="1"/>
          </p:cNvGraphicFramePr>
          <p:nvPr>
            <p:extLst>
              <p:ext uri="{D42A27DB-BD31-4B8C-83A1-F6EECF244321}">
                <p14:modId xmlns:p14="http://schemas.microsoft.com/office/powerpoint/2010/main" val="1077843120"/>
              </p:ext>
            </p:extLst>
          </p:nvPr>
        </p:nvGraphicFramePr>
        <p:xfrm>
          <a:off x="6095999" y="1939119"/>
          <a:ext cx="5793968" cy="2133600"/>
        </p:xfrm>
        <a:graphic>
          <a:graphicData uri="http://schemas.openxmlformats.org/drawingml/2006/table">
            <a:tbl>
              <a:tblPr firstRow="1" bandRow="1">
                <a:tableStyleId>{073A0DAA-6AF3-43AB-8588-CEC1D06C72B9}</a:tableStyleId>
              </a:tblPr>
              <a:tblGrid>
                <a:gridCol w="2751149">
                  <a:extLst>
                    <a:ext uri="{9D8B030D-6E8A-4147-A177-3AD203B41FA5}">
                      <a16:colId xmlns:a16="http://schemas.microsoft.com/office/drawing/2014/main" val="3529882514"/>
                    </a:ext>
                  </a:extLst>
                </a:gridCol>
                <a:gridCol w="3042819">
                  <a:extLst>
                    <a:ext uri="{9D8B030D-6E8A-4147-A177-3AD203B41FA5}">
                      <a16:colId xmlns:a16="http://schemas.microsoft.com/office/drawing/2014/main" val="2724633740"/>
                    </a:ext>
                  </a:extLst>
                </a:gridCol>
              </a:tblGrid>
              <a:tr h="300637">
                <a:tc gridSpan="2">
                  <a:txBody>
                    <a:bodyPr/>
                    <a:lstStyle/>
                    <a:p>
                      <a:pPr algn="ctr"/>
                      <a:r>
                        <a:rPr lang="en-US" sz="1400"/>
                        <a:t>GOOGL Details</a:t>
                      </a:r>
                    </a:p>
                  </a:txBody>
                  <a:tcPr>
                    <a:solidFill>
                      <a:srgbClr val="C30000"/>
                    </a:solidFill>
                  </a:tcPr>
                </a:tc>
                <a:tc hMerge="1">
                  <a:txBody>
                    <a:bodyPr/>
                    <a:lstStyle/>
                    <a:p>
                      <a:endParaRPr lang="en-US"/>
                    </a:p>
                  </a:txBody>
                  <a:tcPr/>
                </a:tc>
                <a:extLst>
                  <a:ext uri="{0D108BD9-81ED-4DB2-BD59-A6C34878D82A}">
                    <a16:rowId xmlns:a16="http://schemas.microsoft.com/office/drawing/2014/main" val="2665353415"/>
                  </a:ext>
                </a:extLst>
              </a:tr>
              <a:tr h="300637">
                <a:tc>
                  <a:txBody>
                    <a:bodyPr/>
                    <a:lstStyle/>
                    <a:p>
                      <a:r>
                        <a:rPr lang="en-US" sz="1400"/>
                        <a:t>Industry</a:t>
                      </a:r>
                    </a:p>
                  </a:txBody>
                  <a:tcPr/>
                </a:tc>
                <a:tc>
                  <a:txBody>
                    <a:bodyPr/>
                    <a:lstStyle/>
                    <a:p>
                      <a:pPr lvl="0">
                        <a:buNone/>
                      </a:pPr>
                      <a:r>
                        <a:rPr lang="en-US" sz="1400"/>
                        <a:t>Internet Media and Services</a:t>
                      </a:r>
                    </a:p>
                  </a:txBody>
                  <a:tcPr/>
                </a:tc>
                <a:extLst>
                  <a:ext uri="{0D108BD9-81ED-4DB2-BD59-A6C34878D82A}">
                    <a16:rowId xmlns:a16="http://schemas.microsoft.com/office/drawing/2014/main" val="3481244841"/>
                  </a:ext>
                </a:extLst>
              </a:tr>
              <a:tr h="300637">
                <a:tc>
                  <a:txBody>
                    <a:bodyPr/>
                    <a:lstStyle/>
                    <a:p>
                      <a:r>
                        <a:rPr lang="en-US" sz="1400"/>
                        <a:t>Share Price (12/8)</a:t>
                      </a:r>
                    </a:p>
                  </a:txBody>
                  <a:tcPr/>
                </a:tc>
                <a:tc>
                  <a:txBody>
                    <a:bodyPr/>
                    <a:lstStyle/>
                    <a:p>
                      <a:r>
                        <a:rPr lang="en-US" sz="1400"/>
                        <a:t>312.11</a:t>
                      </a:r>
                    </a:p>
                  </a:txBody>
                  <a:tcPr/>
                </a:tc>
                <a:extLst>
                  <a:ext uri="{0D108BD9-81ED-4DB2-BD59-A6C34878D82A}">
                    <a16:rowId xmlns:a16="http://schemas.microsoft.com/office/drawing/2014/main" val="4242801593"/>
                  </a:ext>
                </a:extLst>
              </a:tr>
              <a:tr h="300637">
                <a:tc>
                  <a:txBody>
                    <a:bodyPr/>
                    <a:lstStyle/>
                    <a:p>
                      <a:r>
                        <a:rPr lang="en-US" sz="1400"/>
                        <a:t>Market Cap</a:t>
                      </a:r>
                    </a:p>
                  </a:txBody>
                  <a:tcPr/>
                </a:tc>
                <a:tc>
                  <a:txBody>
                    <a:bodyPr/>
                    <a:lstStyle/>
                    <a:p>
                      <a:r>
                        <a:rPr lang="en-US" sz="1400"/>
                        <a:t>3.36 trillion</a:t>
                      </a:r>
                    </a:p>
                  </a:txBody>
                  <a:tcPr/>
                </a:tc>
                <a:extLst>
                  <a:ext uri="{0D108BD9-81ED-4DB2-BD59-A6C34878D82A}">
                    <a16:rowId xmlns:a16="http://schemas.microsoft.com/office/drawing/2014/main" val="2599133170"/>
                  </a:ext>
                </a:extLst>
              </a:tr>
              <a:tr h="300637">
                <a:tc>
                  <a:txBody>
                    <a:bodyPr/>
                    <a:lstStyle/>
                    <a:p>
                      <a:r>
                        <a:rPr lang="en-US" sz="1400"/>
                        <a:t>Dividend Yield</a:t>
                      </a:r>
                    </a:p>
                  </a:txBody>
                  <a:tcPr/>
                </a:tc>
                <a:tc>
                  <a:txBody>
                    <a:bodyPr/>
                    <a:lstStyle/>
                    <a:p>
                      <a:r>
                        <a:rPr lang="en-US" sz="1400"/>
                        <a:t>0.30%</a:t>
                      </a:r>
                    </a:p>
                  </a:txBody>
                  <a:tcPr/>
                </a:tc>
                <a:extLst>
                  <a:ext uri="{0D108BD9-81ED-4DB2-BD59-A6C34878D82A}">
                    <a16:rowId xmlns:a16="http://schemas.microsoft.com/office/drawing/2014/main" val="669041728"/>
                  </a:ext>
                </a:extLst>
              </a:tr>
              <a:tr h="300637">
                <a:tc>
                  <a:txBody>
                    <a:bodyPr/>
                    <a:lstStyle/>
                    <a:p>
                      <a:r>
                        <a:rPr lang="en-US" sz="1400"/>
                        <a:t>52-Week Range</a:t>
                      </a:r>
                    </a:p>
                  </a:txBody>
                  <a:tcPr/>
                </a:tc>
                <a:tc>
                  <a:txBody>
                    <a:bodyPr/>
                    <a:lstStyle/>
                    <a:p>
                      <a:r>
                        <a:rPr lang="en-US" sz="1400"/>
                        <a:t>140.53 - 328.83</a:t>
                      </a:r>
                    </a:p>
                  </a:txBody>
                  <a:tcPr/>
                </a:tc>
                <a:extLst>
                  <a:ext uri="{0D108BD9-81ED-4DB2-BD59-A6C34878D82A}">
                    <a16:rowId xmlns:a16="http://schemas.microsoft.com/office/drawing/2014/main" val="2676311892"/>
                  </a:ext>
                </a:extLst>
              </a:tr>
              <a:tr h="300637">
                <a:tc>
                  <a:txBody>
                    <a:bodyPr/>
                    <a:lstStyle/>
                    <a:p>
                      <a:r>
                        <a:rPr lang="en-US" sz="1400"/>
                        <a:t>P/E Ratio</a:t>
                      </a:r>
                    </a:p>
                  </a:txBody>
                  <a:tcPr/>
                </a:tc>
                <a:tc>
                  <a:txBody>
                    <a:bodyPr/>
                    <a:lstStyle/>
                    <a:p>
                      <a:r>
                        <a:rPr lang="en-US" sz="1400"/>
                        <a:t>27.51</a:t>
                      </a:r>
                    </a:p>
                  </a:txBody>
                  <a:tcPr/>
                </a:tc>
                <a:extLst>
                  <a:ext uri="{0D108BD9-81ED-4DB2-BD59-A6C34878D82A}">
                    <a16:rowId xmlns:a16="http://schemas.microsoft.com/office/drawing/2014/main" val="1783897206"/>
                  </a:ext>
                </a:extLst>
              </a:tr>
            </a:tbl>
          </a:graphicData>
        </a:graphic>
      </p:graphicFrame>
      <p:pic>
        <p:nvPicPr>
          <p:cNvPr id="7" name="Picture 6">
            <a:extLst>
              <a:ext uri="{FF2B5EF4-FFF2-40B4-BE49-F238E27FC236}">
                <a16:creationId xmlns:a16="http://schemas.microsoft.com/office/drawing/2014/main" id="{3EF48A7D-E2E8-EB39-0ACB-08C51D90C207}"/>
              </a:ext>
            </a:extLst>
          </p:cNvPr>
          <p:cNvPicPr>
            <a:picLocks noChangeAspect="1"/>
          </p:cNvPicPr>
          <p:nvPr/>
        </p:nvPicPr>
        <p:blipFill>
          <a:blip r:embed="rId5"/>
          <a:stretch>
            <a:fillRect/>
          </a:stretch>
        </p:blipFill>
        <p:spPr>
          <a:xfrm>
            <a:off x="4014716" y="4346145"/>
            <a:ext cx="8097672" cy="2254351"/>
          </a:xfrm>
          <a:prstGeom prst="rect">
            <a:avLst/>
          </a:prstGeom>
        </p:spPr>
      </p:pic>
      <p:pic>
        <p:nvPicPr>
          <p:cNvPr id="14" name="Picture 13" descr="Google logo PNG images free download | Pngimg.com">
            <a:extLst>
              <a:ext uri="{FF2B5EF4-FFF2-40B4-BE49-F238E27FC236}">
                <a16:creationId xmlns:a16="http://schemas.microsoft.com/office/drawing/2014/main" id="{239CB489-FAAE-27B1-1F30-0CE2BF9D7452}"/>
              </a:ext>
            </a:extLst>
          </p:cNvPr>
          <p:cNvPicPr>
            <a:picLocks noChangeAspect="1"/>
          </p:cNvPicPr>
          <p:nvPr/>
        </p:nvPicPr>
        <p:blipFill>
          <a:blip r:embed="rId6"/>
          <a:stretch>
            <a:fillRect/>
          </a:stretch>
        </p:blipFill>
        <p:spPr>
          <a:xfrm>
            <a:off x="8278504" y="109899"/>
            <a:ext cx="3698543" cy="1464859"/>
          </a:xfrm>
          <a:prstGeom prst="rect">
            <a:avLst/>
          </a:prstGeom>
        </p:spPr>
      </p:pic>
    </p:spTree>
    <p:extLst>
      <p:ext uri="{BB962C8B-B14F-4D97-AF65-F5344CB8AC3E}">
        <p14:creationId xmlns:p14="http://schemas.microsoft.com/office/powerpoint/2010/main" val="17963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B0ED-8838-BDF2-DB82-C3CD92352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D18A4-63AB-D68B-4C6B-5E4D1060689B}"/>
              </a:ext>
            </a:extLst>
          </p:cNvPr>
          <p:cNvSpPr>
            <a:spLocks noGrp="1"/>
          </p:cNvSpPr>
          <p:nvPr>
            <p:ph type="title"/>
          </p:nvPr>
        </p:nvSpPr>
        <p:spPr/>
        <p:txBody>
          <a:bodyPr/>
          <a:lstStyle/>
          <a:p>
            <a:endParaRPr lang="en-US"/>
          </a:p>
        </p:txBody>
      </p:sp>
      <p:pic>
        <p:nvPicPr>
          <p:cNvPr id="4" name="Picture 3" descr="A close up of a sign&#10;&#10;AI-generated content may be incorrect.">
            <a:extLst>
              <a:ext uri="{FF2B5EF4-FFF2-40B4-BE49-F238E27FC236}">
                <a16:creationId xmlns:a16="http://schemas.microsoft.com/office/drawing/2014/main" id="{8409B3F9-9E2B-856F-9A65-4B72027FB1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93052"/>
            <a:ext cx="3268250" cy="464948"/>
          </a:xfrm>
          <a:prstGeom prst="rect">
            <a:avLst/>
          </a:prstGeom>
          <a:noFill/>
          <a:ln>
            <a:noFill/>
          </a:ln>
        </p:spPr>
      </p:pic>
      <p:pic>
        <p:nvPicPr>
          <p:cNvPr id="6" name="Graphic 3">
            <a:extLst>
              <a:ext uri="{FF2B5EF4-FFF2-40B4-BE49-F238E27FC236}">
                <a16:creationId xmlns:a16="http://schemas.microsoft.com/office/drawing/2014/main" id="{1FF542F7-1214-932B-E6C0-99EBC8C084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A127A2B5-B1EA-81D8-AB25-7611F9C40411}"/>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Business Analysis</a:t>
            </a:r>
          </a:p>
        </p:txBody>
      </p:sp>
      <p:pic>
        <p:nvPicPr>
          <p:cNvPr id="8" name="Picture 7" descr="Google logo PNG images free download | Pngimg.com">
            <a:extLst>
              <a:ext uri="{FF2B5EF4-FFF2-40B4-BE49-F238E27FC236}">
                <a16:creationId xmlns:a16="http://schemas.microsoft.com/office/drawing/2014/main" id="{4E568E66-CC1C-21B7-CA8C-82FF972A4512}"/>
              </a:ext>
            </a:extLst>
          </p:cNvPr>
          <p:cNvPicPr>
            <a:picLocks noChangeAspect="1"/>
          </p:cNvPicPr>
          <p:nvPr/>
        </p:nvPicPr>
        <p:blipFill>
          <a:blip r:embed="rId5"/>
          <a:stretch>
            <a:fillRect/>
          </a:stretch>
        </p:blipFill>
        <p:spPr>
          <a:xfrm>
            <a:off x="8284191" y="194481"/>
            <a:ext cx="3488140" cy="1345441"/>
          </a:xfrm>
          <a:prstGeom prst="rect">
            <a:avLst/>
          </a:prstGeom>
        </p:spPr>
      </p:pic>
      <p:sp>
        <p:nvSpPr>
          <p:cNvPr id="10" name="Content Placeholder 9">
            <a:extLst>
              <a:ext uri="{FF2B5EF4-FFF2-40B4-BE49-F238E27FC236}">
                <a16:creationId xmlns:a16="http://schemas.microsoft.com/office/drawing/2014/main" id="{DB69F01D-A314-3927-5927-606D22CA3108}"/>
              </a:ext>
            </a:extLst>
          </p:cNvPr>
          <p:cNvSpPr>
            <a:spLocks noGrp="1"/>
          </p:cNvSpPr>
          <p:nvPr>
            <p:ph idx="1"/>
          </p:nvPr>
        </p:nvSpPr>
        <p:spPr>
          <a:xfrm>
            <a:off x="407276" y="1712757"/>
            <a:ext cx="4472153" cy="3293637"/>
          </a:xfrm>
        </p:spPr>
        <p:txBody>
          <a:bodyPr vert="horz" lIns="91440" tIns="45720" rIns="91440" bIns="45720" rtlCol="0" anchor="t">
            <a:normAutofit/>
          </a:bodyPr>
          <a:lstStyle/>
          <a:p>
            <a:pPr marL="0" indent="0">
              <a:buNone/>
            </a:pPr>
            <a:r>
              <a:rPr lang="en-US" sz="2400"/>
              <a:t>Business segments</a:t>
            </a:r>
          </a:p>
          <a:p>
            <a:pPr>
              <a:buFont typeface="Wingdings" panose="020B0604020202020204" pitchFamily="34" charset="0"/>
              <a:buChar char="Ø"/>
            </a:pPr>
            <a:r>
              <a:rPr lang="en-US" sz="1400">
                <a:ea typeface="+mn-lt"/>
                <a:cs typeface="+mn-lt"/>
              </a:rPr>
              <a:t>Google Services</a:t>
            </a:r>
          </a:p>
          <a:p>
            <a:pPr lvl="1">
              <a:buFont typeface="Courier New" panose="020B0604020202020204" pitchFamily="34" charset="0"/>
              <a:buChar char="o"/>
            </a:pPr>
            <a:r>
              <a:rPr lang="en-US" sz="1400">
                <a:ea typeface="+mn-lt"/>
                <a:cs typeface="+mn-lt"/>
              </a:rPr>
              <a:t>Google Maps, Google Play, Search, YouTube, YouTube TV, YouTube Music and Premium, NFL Sunday Ticket, Google One; the sale of apps and in-app purchases; and devices</a:t>
            </a:r>
            <a:endParaRPr lang="en-US" sz="1400"/>
          </a:p>
          <a:p>
            <a:pPr>
              <a:buFont typeface="Wingdings" panose="020B0604020202020204" pitchFamily="34" charset="0"/>
              <a:buChar char="Ø"/>
            </a:pPr>
            <a:r>
              <a:rPr lang="en-US" sz="1400"/>
              <a:t>Google cloud</a:t>
            </a:r>
          </a:p>
          <a:p>
            <a:pPr lvl="1">
              <a:buFont typeface="Courier New" panose="020B0604020202020204" pitchFamily="34" charset="0"/>
              <a:buChar char="o"/>
            </a:pPr>
            <a:r>
              <a:rPr lang="en-US" sz="1400">
                <a:ea typeface="+mn-lt"/>
                <a:cs typeface="+mn-lt"/>
              </a:rPr>
              <a:t>Google Workspace( Gmail, Google Drive, Calendar, Docs, and Meet)</a:t>
            </a:r>
            <a:endParaRPr lang="en-US" sz="1400"/>
          </a:p>
          <a:p>
            <a:pPr>
              <a:buFont typeface="Wingdings,Sans-Serif"/>
              <a:buChar char="Ø"/>
            </a:pPr>
            <a:r>
              <a:rPr lang="en-US" sz="1400"/>
              <a:t>Other bets </a:t>
            </a:r>
          </a:p>
          <a:p>
            <a:pPr lvl="1">
              <a:buFont typeface="Courier New" panose="020B0604020202020204" pitchFamily="34" charset="0"/>
              <a:buChar char="o"/>
            </a:pPr>
            <a:r>
              <a:rPr lang="en-US" sz="1400">
                <a:ea typeface="+mn-lt"/>
                <a:cs typeface="+mn-lt"/>
              </a:rPr>
              <a:t>initiatives beyond core business like Waymo, Verily, Google Fiber</a:t>
            </a:r>
          </a:p>
          <a:p>
            <a:pPr lvl="1">
              <a:buFont typeface="Courier New" panose="020B0604020202020204" pitchFamily="34" charset="0"/>
              <a:buChar char="o"/>
            </a:pPr>
            <a:endParaRPr lang="en-US" sz="1100"/>
          </a:p>
          <a:p>
            <a:pPr lvl="1">
              <a:buFont typeface="Courier New" panose="020B0604020202020204" pitchFamily="34" charset="0"/>
              <a:buChar char="o"/>
            </a:pPr>
            <a:endParaRPr lang="en-US" sz="1100"/>
          </a:p>
          <a:p>
            <a:pPr lvl="1">
              <a:buFont typeface="Courier New" panose="020B0604020202020204" pitchFamily="34" charset="0"/>
              <a:buChar char="o"/>
            </a:pPr>
            <a:endParaRPr lang="en-US" sz="1100"/>
          </a:p>
          <a:p>
            <a:pPr marL="457200" lvl="1" indent="0">
              <a:buNone/>
            </a:pPr>
            <a:endParaRPr lang="en-US" sz="1100"/>
          </a:p>
        </p:txBody>
      </p:sp>
      <p:pic>
        <p:nvPicPr>
          <p:cNvPr id="3" name="Picture 2" descr="A blue pie chart with text&#10;&#10;AI-generated content may be incorrect.">
            <a:extLst>
              <a:ext uri="{FF2B5EF4-FFF2-40B4-BE49-F238E27FC236}">
                <a16:creationId xmlns:a16="http://schemas.microsoft.com/office/drawing/2014/main" id="{67BB2E8B-3E3B-0097-85A2-59B3A79BE73F}"/>
              </a:ext>
            </a:extLst>
          </p:cNvPr>
          <p:cNvPicPr>
            <a:picLocks noChangeAspect="1"/>
          </p:cNvPicPr>
          <p:nvPr/>
        </p:nvPicPr>
        <p:blipFill>
          <a:blip r:embed="rId6"/>
          <a:srcRect t="38" r="153" b="8058"/>
          <a:stretch>
            <a:fillRect/>
          </a:stretch>
        </p:blipFill>
        <p:spPr>
          <a:xfrm>
            <a:off x="4696559" y="2842091"/>
            <a:ext cx="3715612" cy="2894273"/>
          </a:xfrm>
          <a:prstGeom prst="rect">
            <a:avLst/>
          </a:prstGeom>
        </p:spPr>
      </p:pic>
      <p:pic>
        <p:nvPicPr>
          <p:cNvPr id="7" name="Picture 6">
            <a:extLst>
              <a:ext uri="{FF2B5EF4-FFF2-40B4-BE49-F238E27FC236}">
                <a16:creationId xmlns:a16="http://schemas.microsoft.com/office/drawing/2014/main" id="{AFE370F4-CAED-48F8-D63E-897FE6C303F2}"/>
              </a:ext>
            </a:extLst>
          </p:cNvPr>
          <p:cNvPicPr>
            <a:picLocks noChangeAspect="1"/>
          </p:cNvPicPr>
          <p:nvPr/>
        </p:nvPicPr>
        <p:blipFill>
          <a:blip r:embed="rId7"/>
          <a:srcRect r="57234" b="-248"/>
          <a:stretch>
            <a:fillRect/>
          </a:stretch>
        </p:blipFill>
        <p:spPr>
          <a:xfrm>
            <a:off x="8067674" y="2657333"/>
            <a:ext cx="2142743" cy="2595357"/>
          </a:xfrm>
          <a:prstGeom prst="rect">
            <a:avLst/>
          </a:prstGeom>
        </p:spPr>
      </p:pic>
      <p:pic>
        <p:nvPicPr>
          <p:cNvPr id="9" name="Picture 8">
            <a:extLst>
              <a:ext uri="{FF2B5EF4-FFF2-40B4-BE49-F238E27FC236}">
                <a16:creationId xmlns:a16="http://schemas.microsoft.com/office/drawing/2014/main" id="{AB808A4C-48B2-049E-6D4D-6105DB57A5AE}"/>
              </a:ext>
            </a:extLst>
          </p:cNvPr>
          <p:cNvPicPr>
            <a:picLocks noChangeAspect="1"/>
          </p:cNvPicPr>
          <p:nvPr/>
        </p:nvPicPr>
        <p:blipFill>
          <a:blip r:embed="rId7"/>
          <a:srcRect l="67391" r="128" b="-248"/>
          <a:stretch>
            <a:fillRect/>
          </a:stretch>
        </p:blipFill>
        <p:spPr>
          <a:xfrm>
            <a:off x="10213371" y="2640272"/>
            <a:ext cx="1669163" cy="2612417"/>
          </a:xfrm>
          <a:prstGeom prst="rect">
            <a:avLst/>
          </a:prstGeom>
        </p:spPr>
      </p:pic>
      <p:sp>
        <p:nvSpPr>
          <p:cNvPr id="15" name="Content Placeholder 9">
            <a:extLst>
              <a:ext uri="{FF2B5EF4-FFF2-40B4-BE49-F238E27FC236}">
                <a16:creationId xmlns:a16="http://schemas.microsoft.com/office/drawing/2014/main" id="{503EC4AF-DA8E-B768-1345-072963DADCAB}"/>
              </a:ext>
            </a:extLst>
          </p:cNvPr>
          <p:cNvSpPr txBox="1">
            <a:spLocks/>
          </p:cNvSpPr>
          <p:nvPr/>
        </p:nvSpPr>
        <p:spPr>
          <a:xfrm>
            <a:off x="406138" y="4879038"/>
            <a:ext cx="4466467" cy="137726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Competitive advantage</a:t>
            </a:r>
          </a:p>
          <a:p>
            <a:pPr>
              <a:buFont typeface="Wingdings" panose="020B0604020202020204" pitchFamily="34" charset="0"/>
              <a:buChar char="Ø"/>
            </a:pPr>
            <a:r>
              <a:rPr lang="en-US" sz="1400">
                <a:ea typeface="+mn-lt"/>
                <a:cs typeface="+mn-lt"/>
              </a:rPr>
              <a:t>Global Dominant in search and advertising engine </a:t>
            </a:r>
          </a:p>
          <a:p>
            <a:pPr>
              <a:buFont typeface="Wingdings" panose="020B0604020202020204" pitchFamily="34" charset="0"/>
              <a:buChar char="Ø"/>
            </a:pPr>
            <a:r>
              <a:rPr lang="en-US" sz="1400"/>
              <a:t>Massive data scale -&gt; improve AI and personalization</a:t>
            </a:r>
          </a:p>
          <a:p>
            <a:pPr>
              <a:buFont typeface="Wingdings" panose="020B0604020202020204" pitchFamily="34" charset="0"/>
              <a:buChar char="Ø"/>
            </a:pPr>
            <a:r>
              <a:rPr lang="en-US" sz="1400"/>
              <a:t>YouTube platform reach -&gt; #2 search engine</a:t>
            </a:r>
          </a:p>
          <a:p>
            <a:pPr>
              <a:buFont typeface="Wingdings" panose="020B0604020202020204" pitchFamily="34" charset="0"/>
              <a:buChar char="Ø"/>
            </a:pPr>
            <a:endParaRPr lang="en-US" sz="1400"/>
          </a:p>
          <a:p>
            <a:pPr lvl="1">
              <a:buFont typeface="Courier New" panose="020B0604020202020204" pitchFamily="34" charset="0"/>
              <a:buChar char="o"/>
            </a:pPr>
            <a:endParaRPr lang="en-US" sz="1100"/>
          </a:p>
          <a:p>
            <a:pPr lvl="1">
              <a:buFont typeface="Courier New" panose="020B0604020202020204" pitchFamily="34" charset="0"/>
              <a:buChar char="o"/>
            </a:pPr>
            <a:endParaRPr lang="en-US" sz="1100"/>
          </a:p>
          <a:p>
            <a:pPr lvl="1">
              <a:buFont typeface="Courier New" panose="020B0604020202020204" pitchFamily="34" charset="0"/>
              <a:buChar char="o"/>
            </a:pPr>
            <a:endParaRPr lang="en-US" sz="1100"/>
          </a:p>
          <a:p>
            <a:pPr marL="457200" lvl="1" indent="0">
              <a:buNone/>
            </a:pPr>
            <a:endParaRPr lang="en-US" sz="1100"/>
          </a:p>
        </p:txBody>
      </p:sp>
    </p:spTree>
    <p:extLst>
      <p:ext uri="{BB962C8B-B14F-4D97-AF65-F5344CB8AC3E}">
        <p14:creationId xmlns:p14="http://schemas.microsoft.com/office/powerpoint/2010/main" val="9374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0194-12D2-5EA1-E11D-3E52A6DF7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0E6BD-3FDA-8281-CC2A-83C3235476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DE1C64-B131-E9FA-29F3-57D4B36A628C}"/>
              </a:ext>
            </a:extLst>
          </p:cNvPr>
          <p:cNvSpPr>
            <a:spLocks noGrp="1"/>
          </p:cNvSpPr>
          <p:nvPr>
            <p:ph idx="1"/>
          </p:nvPr>
        </p:nvSpPr>
        <p:spPr>
          <a:xfrm>
            <a:off x="667682" y="2082226"/>
            <a:ext cx="5865018" cy="4351338"/>
          </a:xfrm>
        </p:spPr>
        <p:txBody>
          <a:bodyPr vert="horz" lIns="91440" tIns="45720" rIns="91440" bIns="45720" rtlCol="0" anchor="t">
            <a:normAutofit/>
          </a:bodyPr>
          <a:lstStyle/>
          <a:p>
            <a:pPr marL="0" indent="0">
              <a:buNone/>
            </a:pPr>
            <a:r>
              <a:rPr lang="en-US" sz="2000" b="1" u="sng"/>
              <a:t>Key financials (FY 2024) in Billions</a:t>
            </a:r>
          </a:p>
          <a:p>
            <a:pPr>
              <a:buFont typeface="Wingdings" panose="020B0604020202020204" pitchFamily="34" charset="0"/>
              <a:buChar char="Ø"/>
            </a:pPr>
            <a:r>
              <a:rPr lang="en-US" sz="1400"/>
              <a:t>Revenue: $350,018</a:t>
            </a:r>
          </a:p>
          <a:p>
            <a:pPr>
              <a:buFont typeface="Wingdings" panose="020B0604020202020204" pitchFamily="34" charset="0"/>
              <a:buChar char="Ø"/>
            </a:pPr>
            <a:r>
              <a:rPr lang="en-US" sz="1400"/>
              <a:t>Operating income: $112,390</a:t>
            </a:r>
          </a:p>
          <a:p>
            <a:pPr>
              <a:buFont typeface="Wingdings" panose="020B0604020202020204" pitchFamily="34" charset="0"/>
              <a:buChar char="Ø"/>
            </a:pPr>
            <a:r>
              <a:rPr lang="en-US" sz="1400"/>
              <a:t>Operating margin: 32.11%</a:t>
            </a:r>
          </a:p>
          <a:p>
            <a:pPr>
              <a:buFont typeface="Wingdings" panose="020B0604020202020204" pitchFamily="34" charset="0"/>
              <a:buChar char="Ø"/>
            </a:pPr>
            <a:r>
              <a:rPr lang="en-US" sz="1400"/>
              <a:t>Net income: $100,118</a:t>
            </a:r>
          </a:p>
          <a:p>
            <a:pPr>
              <a:buFont typeface="Wingdings" panose="020B0604020202020204" pitchFamily="34" charset="0"/>
              <a:buChar char="Ø"/>
            </a:pPr>
            <a:r>
              <a:rPr lang="en-US" sz="1400"/>
              <a:t>YoY increase in revenue -&gt; +13.9</a:t>
            </a:r>
          </a:p>
          <a:p>
            <a:pPr marL="0" indent="0">
              <a:buNone/>
            </a:pPr>
            <a:endParaRPr lang="en-US" sz="1400"/>
          </a:p>
          <a:p>
            <a:pPr marL="0" indent="0">
              <a:buNone/>
            </a:pPr>
            <a:r>
              <a:rPr lang="en-US" sz="2000" b="1" i="1" u="sng"/>
              <a:t>Highlights</a:t>
            </a:r>
          </a:p>
          <a:p>
            <a:pPr>
              <a:buFont typeface="Wingdings" panose="020B0604020202020204" pitchFamily="34" charset="0"/>
              <a:buChar char="Ø"/>
            </a:pPr>
            <a:r>
              <a:rPr lang="en-US" sz="1400"/>
              <a:t>Strong revenues and operational efficiency </a:t>
            </a:r>
          </a:p>
          <a:p>
            <a:pPr>
              <a:buFont typeface="Wingdings" panose="020B0604020202020204" pitchFamily="34" charset="0"/>
              <a:buChar char="Ø"/>
            </a:pPr>
            <a:r>
              <a:rPr lang="en-US" sz="1400"/>
              <a:t>Huge scale and diversification </a:t>
            </a:r>
          </a:p>
          <a:p>
            <a:pPr marL="0" indent="0">
              <a:buFont typeface="Calibri" panose="020B0604020202020204" pitchFamily="34" charset="0"/>
              <a:buNone/>
            </a:pPr>
            <a:endParaRPr lang="en-US" sz="1400"/>
          </a:p>
          <a:p>
            <a:pPr marL="0" indent="0">
              <a:buNone/>
            </a:pPr>
            <a:endParaRPr lang="en-US" sz="2000" b="1" u="sng"/>
          </a:p>
        </p:txBody>
      </p:sp>
      <p:pic>
        <p:nvPicPr>
          <p:cNvPr id="4" name="Picture 3" descr="A close up of a sign&#10;&#10;AI-generated content may be incorrect.">
            <a:extLst>
              <a:ext uri="{FF2B5EF4-FFF2-40B4-BE49-F238E27FC236}">
                <a16:creationId xmlns:a16="http://schemas.microsoft.com/office/drawing/2014/main" id="{FB4F2F75-8449-AAEA-51EB-184FFD7ED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96380"/>
            <a:ext cx="3927892" cy="561620"/>
          </a:xfrm>
          <a:prstGeom prst="rect">
            <a:avLst/>
          </a:prstGeom>
          <a:noFill/>
          <a:ln>
            <a:noFill/>
          </a:ln>
        </p:spPr>
      </p:pic>
      <p:pic>
        <p:nvPicPr>
          <p:cNvPr id="6" name="Graphic 3">
            <a:extLst>
              <a:ext uri="{FF2B5EF4-FFF2-40B4-BE49-F238E27FC236}">
                <a16:creationId xmlns:a16="http://schemas.microsoft.com/office/drawing/2014/main" id="{09425EBD-7DF4-A986-58AE-C48FE65157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FDCA1CA5-9083-D2C9-5ADA-30F8D6555F7A}"/>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Business Financials</a:t>
            </a:r>
          </a:p>
        </p:txBody>
      </p:sp>
      <p:graphicFrame>
        <p:nvGraphicFramePr>
          <p:cNvPr id="12" name="Table 11">
            <a:extLst>
              <a:ext uri="{FF2B5EF4-FFF2-40B4-BE49-F238E27FC236}">
                <a16:creationId xmlns:a16="http://schemas.microsoft.com/office/drawing/2014/main" id="{55897345-44B0-26CC-C76D-BDFF68FEA89D}"/>
              </a:ext>
            </a:extLst>
          </p:cNvPr>
          <p:cNvGraphicFramePr>
            <a:graphicFrameLocks noGrp="1"/>
          </p:cNvGraphicFramePr>
          <p:nvPr>
            <p:extLst>
              <p:ext uri="{D42A27DB-BD31-4B8C-83A1-F6EECF244321}">
                <p14:modId xmlns:p14="http://schemas.microsoft.com/office/powerpoint/2010/main" val="751515826"/>
              </p:ext>
            </p:extLst>
          </p:nvPr>
        </p:nvGraphicFramePr>
        <p:xfrm>
          <a:off x="5311254" y="1825387"/>
          <a:ext cx="6270735" cy="4601013"/>
        </p:xfrm>
        <a:graphic>
          <a:graphicData uri="http://schemas.openxmlformats.org/drawingml/2006/table">
            <a:tbl>
              <a:tblPr bandRow="1">
                <a:tableStyleId>{616DA210-FB5B-4158-B5E0-FEB733F419BA}</a:tableStyleId>
              </a:tblPr>
              <a:tblGrid>
                <a:gridCol w="2079335">
                  <a:extLst>
                    <a:ext uri="{9D8B030D-6E8A-4147-A177-3AD203B41FA5}">
                      <a16:colId xmlns:a16="http://schemas.microsoft.com/office/drawing/2014/main" val="138227450"/>
                    </a:ext>
                  </a:extLst>
                </a:gridCol>
                <a:gridCol w="597602">
                  <a:extLst>
                    <a:ext uri="{9D8B030D-6E8A-4147-A177-3AD203B41FA5}">
                      <a16:colId xmlns:a16="http://schemas.microsoft.com/office/drawing/2014/main" val="2955490571"/>
                    </a:ext>
                  </a:extLst>
                </a:gridCol>
                <a:gridCol w="597602">
                  <a:extLst>
                    <a:ext uri="{9D8B030D-6E8A-4147-A177-3AD203B41FA5}">
                      <a16:colId xmlns:a16="http://schemas.microsoft.com/office/drawing/2014/main" val="2470467125"/>
                    </a:ext>
                  </a:extLst>
                </a:gridCol>
                <a:gridCol w="605788">
                  <a:extLst>
                    <a:ext uri="{9D8B030D-6E8A-4147-A177-3AD203B41FA5}">
                      <a16:colId xmlns:a16="http://schemas.microsoft.com/office/drawing/2014/main" val="821906209"/>
                    </a:ext>
                  </a:extLst>
                </a:gridCol>
                <a:gridCol w="597602">
                  <a:extLst>
                    <a:ext uri="{9D8B030D-6E8A-4147-A177-3AD203B41FA5}">
                      <a16:colId xmlns:a16="http://schemas.microsoft.com/office/drawing/2014/main" val="3685814790"/>
                    </a:ext>
                  </a:extLst>
                </a:gridCol>
                <a:gridCol w="597602">
                  <a:extLst>
                    <a:ext uri="{9D8B030D-6E8A-4147-A177-3AD203B41FA5}">
                      <a16:colId xmlns:a16="http://schemas.microsoft.com/office/drawing/2014/main" val="3466591843"/>
                    </a:ext>
                  </a:extLst>
                </a:gridCol>
                <a:gridCol w="597602">
                  <a:extLst>
                    <a:ext uri="{9D8B030D-6E8A-4147-A177-3AD203B41FA5}">
                      <a16:colId xmlns:a16="http://schemas.microsoft.com/office/drawing/2014/main" val="1433326641"/>
                    </a:ext>
                  </a:extLst>
                </a:gridCol>
                <a:gridCol w="597602">
                  <a:extLst>
                    <a:ext uri="{9D8B030D-6E8A-4147-A177-3AD203B41FA5}">
                      <a16:colId xmlns:a16="http://schemas.microsoft.com/office/drawing/2014/main" val="2268866477"/>
                    </a:ext>
                  </a:extLst>
                </a:gridCol>
              </a:tblGrid>
              <a:tr h="154063">
                <a:tc rowSpan="2">
                  <a:txBody>
                    <a:bodyPr/>
                    <a:lstStyle/>
                    <a:p>
                      <a:pPr>
                        <a:buNone/>
                      </a:pPr>
                      <a:endParaRPr lang="en-US" sz="1100" dirty="0">
                        <a:effectLst/>
                      </a:endParaRPr>
                    </a:p>
                  </a:txBody>
                  <a:tcPr marL="0" marR="0" marT="0" marB="0" anchor="ctr"/>
                </a:tc>
                <a:tc>
                  <a:txBody>
                    <a:bodyPr/>
                    <a:lstStyle/>
                    <a:p>
                      <a:pPr>
                        <a:buNone/>
                      </a:pPr>
                      <a:r>
                        <a:rPr lang="en-US" sz="1100">
                          <a:effectLst/>
                        </a:rPr>
                        <a:t>FY</a:t>
                      </a:r>
                    </a:p>
                  </a:txBody>
                  <a:tcPr marL="0" marR="0" marT="0" marB="0" anchor="ctr"/>
                </a:tc>
                <a:tc>
                  <a:txBody>
                    <a:bodyPr/>
                    <a:lstStyle/>
                    <a:p>
                      <a:pPr>
                        <a:buNone/>
                      </a:pPr>
                      <a:r>
                        <a:rPr lang="en-US" sz="1100">
                          <a:effectLst/>
                        </a:rPr>
                        <a:t>FY</a:t>
                      </a:r>
                    </a:p>
                  </a:txBody>
                  <a:tcPr marL="0" marR="0" marT="0" marB="0" anchor="ctr"/>
                </a:tc>
                <a:tc>
                  <a:txBody>
                    <a:bodyPr/>
                    <a:lstStyle/>
                    <a:p>
                      <a:pPr>
                        <a:buNone/>
                      </a:pPr>
                      <a:r>
                        <a:rPr lang="en-US" sz="1100">
                          <a:effectLst/>
                        </a:rPr>
                        <a:t>FY</a:t>
                      </a:r>
                    </a:p>
                  </a:txBody>
                  <a:tcPr marL="0" marR="0" marT="0" marB="0" anchor="ctr"/>
                </a:tc>
                <a:tc>
                  <a:txBody>
                    <a:bodyPr/>
                    <a:lstStyle/>
                    <a:p>
                      <a:pPr>
                        <a:buNone/>
                      </a:pPr>
                      <a:r>
                        <a:rPr lang="en-US" sz="1100">
                          <a:effectLst/>
                        </a:rPr>
                        <a:t>FY</a:t>
                      </a:r>
                    </a:p>
                  </a:txBody>
                  <a:tcPr marL="0" marR="0" marT="0" marB="0" anchor="ctr"/>
                </a:tc>
                <a:tc>
                  <a:txBody>
                    <a:bodyPr/>
                    <a:lstStyle/>
                    <a:p>
                      <a:pPr>
                        <a:buNone/>
                      </a:pPr>
                      <a:r>
                        <a:rPr lang="en-US" sz="1100">
                          <a:effectLst/>
                        </a:rPr>
                        <a:t>FY</a:t>
                      </a:r>
                    </a:p>
                  </a:txBody>
                  <a:tcPr marL="0" marR="0" marT="0" marB="0" anchor="ctr"/>
                </a:tc>
                <a:tc>
                  <a:txBody>
                    <a:bodyPr/>
                    <a:lstStyle/>
                    <a:p>
                      <a:pPr>
                        <a:buNone/>
                      </a:pPr>
                      <a:r>
                        <a:rPr lang="en-US" sz="1100">
                          <a:effectLst/>
                        </a:rPr>
                        <a:t>FY</a:t>
                      </a:r>
                    </a:p>
                  </a:txBody>
                  <a:tcPr marL="0" marR="0" marT="0" marB="0" anchor="ctr"/>
                </a:tc>
                <a:tc>
                  <a:txBody>
                    <a:bodyPr/>
                    <a:lstStyle/>
                    <a:p>
                      <a:pPr>
                        <a:buNone/>
                      </a:pPr>
                      <a:r>
                        <a:rPr lang="en-US" sz="1100">
                          <a:effectLst/>
                        </a:rPr>
                        <a:t>FY</a:t>
                      </a:r>
                    </a:p>
                  </a:txBody>
                  <a:tcPr marL="0" marR="0" marT="0" marB="0" anchor="ctr"/>
                </a:tc>
                <a:extLst>
                  <a:ext uri="{0D108BD9-81ED-4DB2-BD59-A6C34878D82A}">
                    <a16:rowId xmlns:a16="http://schemas.microsoft.com/office/drawing/2014/main" val="1296503230"/>
                  </a:ext>
                </a:extLst>
              </a:tr>
              <a:tr h="154063">
                <a:tc vMerge="1">
                  <a:txBody>
                    <a:bodyPr/>
                    <a:lstStyle/>
                    <a:p>
                      <a:endParaRPr lang="en-US"/>
                    </a:p>
                  </a:txBody>
                  <a:tcPr marL="0" marR="0" marT="0" marB="0" horzOverflow="overflow"/>
                </a:tc>
                <a:tc>
                  <a:txBody>
                    <a:bodyPr/>
                    <a:lstStyle/>
                    <a:p>
                      <a:pPr>
                        <a:buNone/>
                      </a:pPr>
                      <a:r>
                        <a:rPr lang="en-US" sz="1100">
                          <a:effectLst/>
                        </a:rPr>
                        <a:t>2027E</a:t>
                      </a:r>
                    </a:p>
                  </a:txBody>
                  <a:tcPr marL="0" marR="0" marT="0" marB="0" anchor="ctr"/>
                </a:tc>
                <a:tc>
                  <a:txBody>
                    <a:bodyPr/>
                    <a:lstStyle/>
                    <a:p>
                      <a:pPr>
                        <a:buNone/>
                      </a:pPr>
                      <a:r>
                        <a:rPr lang="en-US" sz="1100"/>
                        <a:t>2026E</a:t>
                      </a:r>
                    </a:p>
                  </a:txBody>
                  <a:tcPr marL="0" marR="0" marT="0" marB="0" anchor="ctr"/>
                </a:tc>
                <a:tc>
                  <a:txBody>
                    <a:bodyPr/>
                    <a:lstStyle/>
                    <a:p>
                      <a:pPr>
                        <a:buNone/>
                      </a:pPr>
                      <a:r>
                        <a:rPr lang="en-US" sz="1100"/>
                        <a:t>2025E</a:t>
                      </a:r>
                    </a:p>
                  </a:txBody>
                  <a:tcPr marL="0" marR="0" marT="0" marB="0" anchor="ctr"/>
                </a:tc>
                <a:tc>
                  <a:txBody>
                    <a:bodyPr/>
                    <a:lstStyle/>
                    <a:p>
                      <a:pPr>
                        <a:buNone/>
                      </a:pPr>
                      <a:r>
                        <a:rPr lang="en-US" sz="1100"/>
                        <a:t>2024</a:t>
                      </a:r>
                    </a:p>
                  </a:txBody>
                  <a:tcPr marL="0" marR="0" marT="0" marB="0" anchor="ctr"/>
                </a:tc>
                <a:tc>
                  <a:txBody>
                    <a:bodyPr/>
                    <a:lstStyle/>
                    <a:p>
                      <a:pPr>
                        <a:buNone/>
                      </a:pPr>
                      <a:r>
                        <a:rPr lang="en-US" sz="1100"/>
                        <a:t>2023</a:t>
                      </a:r>
                    </a:p>
                  </a:txBody>
                  <a:tcPr marL="0" marR="0" marT="0" marB="0" anchor="ctr"/>
                </a:tc>
                <a:tc>
                  <a:txBody>
                    <a:bodyPr/>
                    <a:lstStyle/>
                    <a:p>
                      <a:pPr>
                        <a:buNone/>
                      </a:pPr>
                      <a:r>
                        <a:rPr lang="en-US" sz="1100"/>
                        <a:t>2022</a:t>
                      </a:r>
                    </a:p>
                  </a:txBody>
                  <a:tcPr marL="0" marR="0" marT="0" marB="0" anchor="ctr"/>
                </a:tc>
                <a:tc>
                  <a:txBody>
                    <a:bodyPr/>
                    <a:lstStyle/>
                    <a:p>
                      <a:pPr>
                        <a:buNone/>
                      </a:pPr>
                      <a:r>
                        <a:rPr lang="en-US" sz="1100"/>
                        <a:t>2021</a:t>
                      </a:r>
                    </a:p>
                  </a:txBody>
                  <a:tcPr marL="0" marR="0" marT="0" marB="0" anchor="ctr"/>
                </a:tc>
                <a:extLst>
                  <a:ext uri="{0D108BD9-81ED-4DB2-BD59-A6C34878D82A}">
                    <a16:rowId xmlns:a16="http://schemas.microsoft.com/office/drawing/2014/main" val="657324245"/>
                  </a:ext>
                </a:extLst>
              </a:tr>
              <a:tr h="400566">
                <a:tc>
                  <a:txBody>
                    <a:bodyPr/>
                    <a:lstStyle/>
                    <a:p>
                      <a:pPr algn="l">
                        <a:buNone/>
                      </a:pPr>
                      <a:r>
                        <a:rPr lang="en-US" sz="1100" b="1">
                          <a:solidFill>
                            <a:srgbClr val="FF0000"/>
                          </a:solidFill>
                          <a:effectLst/>
                        </a:rPr>
                        <a:t>Consensus</a:t>
                      </a:r>
                    </a:p>
                  </a:txBody>
                  <a:tcPr marL="0" marR="0" marT="0" marB="0" anchor="ctr"/>
                </a:tc>
                <a:tc>
                  <a:txBody>
                    <a:bodyPr/>
                    <a:lstStyle/>
                    <a:p>
                      <a:pPr>
                        <a:buNone/>
                      </a:pPr>
                      <a:r>
                        <a:rPr lang="en-US" sz="1100" b="1">
                          <a:solidFill>
                            <a:srgbClr val="FF0000"/>
                          </a:solidFill>
                          <a:effectLst/>
                        </a:rPr>
                        <a:t> 426.35B </a:t>
                      </a:r>
                    </a:p>
                  </a:txBody>
                  <a:tcPr marL="0" marR="0" marT="0" marB="0" anchor="ctr"/>
                </a:tc>
                <a:tc>
                  <a:txBody>
                    <a:bodyPr/>
                    <a:lstStyle/>
                    <a:p>
                      <a:pPr>
                        <a:buNone/>
                      </a:pPr>
                      <a:r>
                        <a:rPr lang="en-US" sz="1100" b="1">
                          <a:solidFill>
                            <a:srgbClr val="FF0000"/>
                          </a:solidFill>
                          <a:effectLst/>
                        </a:rPr>
                        <a:t> 379.34B </a:t>
                      </a:r>
                    </a:p>
                  </a:txBody>
                  <a:tcPr marL="0" marR="0" marT="0" marB="0" anchor="ctr"/>
                </a:tc>
                <a:tc>
                  <a:txBody>
                    <a:bodyPr/>
                    <a:lstStyle/>
                    <a:p>
                      <a:pPr>
                        <a:buNone/>
                      </a:pPr>
                      <a:r>
                        <a:rPr lang="en-US" sz="1100" b="1">
                          <a:solidFill>
                            <a:srgbClr val="FF0000"/>
                          </a:solidFill>
                          <a:effectLst/>
                        </a:rPr>
                        <a:t> 335.32B </a:t>
                      </a: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extLst>
                  <a:ext uri="{0D108BD9-81ED-4DB2-BD59-A6C34878D82A}">
                    <a16:rowId xmlns:a16="http://schemas.microsoft.com/office/drawing/2014/main" val="460894833"/>
                  </a:ext>
                </a:extLst>
              </a:tr>
              <a:tr h="462191">
                <a:tc>
                  <a:txBody>
                    <a:bodyPr/>
                    <a:lstStyle/>
                    <a:p>
                      <a:pPr algn="l">
                        <a:buNone/>
                      </a:pPr>
                      <a:r>
                        <a:rPr lang="en-US" sz="1100">
                          <a:effectLst/>
                        </a:rPr>
                        <a:t> Revenues </a:t>
                      </a:r>
                    </a:p>
                  </a:txBody>
                  <a:tcPr marL="0" marR="0" marT="0" marB="0" anchor="ctr"/>
                </a:tc>
                <a:tc>
                  <a:txBody>
                    <a:bodyPr/>
                    <a:lstStyle/>
                    <a:p>
                      <a:pPr algn="l">
                        <a:buNone/>
                      </a:pPr>
                      <a:r>
                        <a:rPr lang="en-US" sz="1100">
                          <a:effectLst/>
                        </a:rPr>
                        <a:t> $536,042</a:t>
                      </a:r>
                    </a:p>
                  </a:txBody>
                  <a:tcPr marL="0" marR="0" marT="0" marB="0" anchor="ctr"/>
                </a:tc>
                <a:tc>
                  <a:txBody>
                    <a:bodyPr/>
                    <a:lstStyle/>
                    <a:p>
                      <a:pPr algn="l">
                        <a:buNone/>
                      </a:pPr>
                      <a:r>
                        <a:rPr lang="en-US" sz="1100">
                          <a:effectLst/>
                        </a:rPr>
                        <a:t> $464,106</a:t>
                      </a:r>
                    </a:p>
                  </a:txBody>
                  <a:tcPr marL="0" marR="0" marT="0" marB="0" anchor="ctr"/>
                </a:tc>
                <a:tc>
                  <a:txBody>
                    <a:bodyPr/>
                    <a:lstStyle/>
                    <a:p>
                      <a:pPr algn="l">
                        <a:buNone/>
                      </a:pPr>
                      <a:r>
                        <a:rPr lang="en-US" sz="1100">
                          <a:effectLst/>
                        </a:rPr>
                        <a:t> $402,520</a:t>
                      </a:r>
                    </a:p>
                  </a:txBody>
                  <a:tcPr marL="0" marR="0" marT="0" marB="0" anchor="ctr"/>
                </a:tc>
                <a:tc>
                  <a:txBody>
                    <a:bodyPr/>
                    <a:lstStyle/>
                    <a:p>
                      <a:pPr algn="l">
                        <a:buNone/>
                      </a:pPr>
                      <a:r>
                        <a:rPr lang="en-US" sz="1100">
                          <a:effectLst/>
                        </a:rPr>
                        <a:t> $350,018</a:t>
                      </a:r>
                    </a:p>
                  </a:txBody>
                  <a:tcPr marL="0" marR="0" marT="0" marB="0" anchor="ctr"/>
                </a:tc>
                <a:tc>
                  <a:txBody>
                    <a:bodyPr/>
                    <a:lstStyle/>
                    <a:p>
                      <a:pPr algn="l">
                        <a:buNone/>
                      </a:pPr>
                      <a:r>
                        <a:rPr lang="en-US" sz="1100">
                          <a:effectLst/>
                        </a:rPr>
                        <a:t> $307,394</a:t>
                      </a:r>
                    </a:p>
                  </a:txBody>
                  <a:tcPr marL="0" marR="0" marT="0" marB="0" anchor="ctr"/>
                </a:tc>
                <a:tc>
                  <a:txBody>
                    <a:bodyPr/>
                    <a:lstStyle/>
                    <a:p>
                      <a:pPr algn="l">
                        <a:buNone/>
                      </a:pPr>
                      <a:r>
                        <a:rPr lang="en-US" sz="1100">
                          <a:effectLst/>
                        </a:rPr>
                        <a:t> $282,836</a:t>
                      </a:r>
                    </a:p>
                  </a:txBody>
                  <a:tcPr marL="0" marR="0" marT="0" marB="0" anchor="ctr"/>
                </a:tc>
                <a:tc>
                  <a:txBody>
                    <a:bodyPr/>
                    <a:lstStyle/>
                    <a:p>
                      <a:pPr algn="l">
                        <a:buNone/>
                      </a:pPr>
                      <a:r>
                        <a:rPr lang="en-US" sz="1100">
                          <a:effectLst/>
                        </a:rPr>
                        <a:t> $257,637</a:t>
                      </a:r>
                    </a:p>
                  </a:txBody>
                  <a:tcPr marL="0" marR="0" marT="0" marB="0" anchor="ctr"/>
                </a:tc>
                <a:extLst>
                  <a:ext uri="{0D108BD9-81ED-4DB2-BD59-A6C34878D82A}">
                    <a16:rowId xmlns:a16="http://schemas.microsoft.com/office/drawing/2014/main" val="2934653592"/>
                  </a:ext>
                </a:extLst>
              </a:tr>
              <a:tr h="462191">
                <a:tc>
                  <a:txBody>
                    <a:bodyPr/>
                    <a:lstStyle/>
                    <a:p>
                      <a:pPr algn="l">
                        <a:buNone/>
                      </a:pPr>
                      <a:r>
                        <a:rPr lang="en-US" sz="1100">
                          <a:effectLst/>
                        </a:rPr>
                        <a:t> Total Costs and expenses </a:t>
                      </a:r>
                    </a:p>
                  </a:txBody>
                  <a:tcPr marL="0" marR="0" marT="0" marB="0" anchor="ctr"/>
                </a:tc>
                <a:tc>
                  <a:txBody>
                    <a:bodyPr/>
                    <a:lstStyle/>
                    <a:p>
                      <a:pPr algn="l">
                        <a:buNone/>
                      </a:pPr>
                      <a:r>
                        <a:rPr lang="en-US" sz="1100">
                          <a:effectLst/>
                        </a:rPr>
                        <a:t> $351,108</a:t>
                      </a:r>
                    </a:p>
                  </a:txBody>
                  <a:tcPr marL="0" marR="0" marT="0" marB="0" anchor="ctr"/>
                </a:tc>
                <a:tc>
                  <a:txBody>
                    <a:bodyPr/>
                    <a:lstStyle/>
                    <a:p>
                      <a:pPr algn="l">
                        <a:buNone/>
                      </a:pPr>
                      <a:r>
                        <a:rPr lang="en-US" sz="1100">
                          <a:effectLst/>
                        </a:rPr>
                        <a:t> $305,846</a:t>
                      </a:r>
                    </a:p>
                  </a:txBody>
                  <a:tcPr marL="0" marR="0" marT="0" marB="0" anchor="ctr"/>
                </a:tc>
                <a:tc>
                  <a:txBody>
                    <a:bodyPr/>
                    <a:lstStyle/>
                    <a:p>
                      <a:pPr algn="l">
                        <a:buNone/>
                      </a:pPr>
                      <a:r>
                        <a:rPr lang="en-US" sz="1100">
                          <a:effectLst/>
                        </a:rPr>
                        <a:t> $266,468</a:t>
                      </a:r>
                    </a:p>
                  </a:txBody>
                  <a:tcPr marL="0" marR="0" marT="0" marB="0" anchor="ctr"/>
                </a:tc>
                <a:tc>
                  <a:txBody>
                    <a:bodyPr/>
                    <a:lstStyle/>
                    <a:p>
                      <a:pPr algn="l">
                        <a:buNone/>
                      </a:pPr>
                      <a:r>
                        <a:rPr lang="en-US" sz="1100">
                          <a:effectLst/>
                        </a:rPr>
                        <a:t> $237,628</a:t>
                      </a:r>
                    </a:p>
                  </a:txBody>
                  <a:tcPr marL="0" marR="0" marT="0" marB="0" anchor="ctr"/>
                </a:tc>
                <a:tc>
                  <a:txBody>
                    <a:bodyPr/>
                    <a:lstStyle/>
                    <a:p>
                      <a:pPr algn="l">
                        <a:buNone/>
                      </a:pPr>
                      <a:r>
                        <a:rPr lang="en-US" sz="1100">
                          <a:effectLst/>
                        </a:rPr>
                        <a:t> $223,101</a:t>
                      </a:r>
                    </a:p>
                  </a:txBody>
                  <a:tcPr marL="0" marR="0" marT="0" marB="0" anchor="ctr"/>
                </a:tc>
                <a:tc>
                  <a:txBody>
                    <a:bodyPr/>
                    <a:lstStyle/>
                    <a:p>
                      <a:pPr algn="l">
                        <a:buNone/>
                      </a:pPr>
                      <a:r>
                        <a:rPr lang="en-US" sz="1100">
                          <a:effectLst/>
                        </a:rPr>
                        <a:t> $207,994</a:t>
                      </a:r>
                    </a:p>
                  </a:txBody>
                  <a:tcPr marL="0" marR="0" marT="0" marB="0" anchor="ctr"/>
                </a:tc>
                <a:tc>
                  <a:txBody>
                    <a:bodyPr/>
                    <a:lstStyle/>
                    <a:p>
                      <a:pPr algn="l">
                        <a:buNone/>
                      </a:pPr>
                      <a:r>
                        <a:rPr lang="en-US" sz="1100">
                          <a:effectLst/>
                        </a:rPr>
                        <a:t> $178,923</a:t>
                      </a:r>
                    </a:p>
                  </a:txBody>
                  <a:tcPr marL="0" marR="0" marT="0" marB="0" anchor="ctr"/>
                </a:tc>
                <a:extLst>
                  <a:ext uri="{0D108BD9-81ED-4DB2-BD59-A6C34878D82A}">
                    <a16:rowId xmlns:a16="http://schemas.microsoft.com/office/drawing/2014/main" val="2878496321"/>
                  </a:ext>
                </a:extLst>
              </a:tr>
              <a:tr h="462191">
                <a:tc>
                  <a:txBody>
                    <a:bodyPr/>
                    <a:lstStyle/>
                    <a:p>
                      <a:pPr algn="l">
                        <a:buNone/>
                      </a:pPr>
                      <a:r>
                        <a:rPr lang="en-US" sz="1100">
                          <a:effectLst/>
                        </a:rPr>
                        <a:t> Income from operations </a:t>
                      </a:r>
                    </a:p>
                  </a:txBody>
                  <a:tcPr marL="0" marR="0" marT="0" marB="0" anchor="ctr"/>
                </a:tc>
                <a:tc>
                  <a:txBody>
                    <a:bodyPr/>
                    <a:lstStyle/>
                    <a:p>
                      <a:pPr algn="l">
                        <a:buNone/>
                      </a:pPr>
                      <a:r>
                        <a:rPr lang="en-US" sz="1100">
                          <a:effectLst/>
                        </a:rPr>
                        <a:t> $184,934</a:t>
                      </a:r>
                    </a:p>
                  </a:txBody>
                  <a:tcPr marL="0" marR="0" marT="0" marB="0" anchor="ctr"/>
                </a:tc>
                <a:tc>
                  <a:txBody>
                    <a:bodyPr/>
                    <a:lstStyle/>
                    <a:p>
                      <a:pPr algn="l">
                        <a:buNone/>
                      </a:pPr>
                      <a:r>
                        <a:rPr lang="en-US" sz="1100">
                          <a:effectLst/>
                        </a:rPr>
                        <a:t> $158,260</a:t>
                      </a:r>
                    </a:p>
                  </a:txBody>
                  <a:tcPr marL="0" marR="0" marT="0" marB="0" anchor="ctr"/>
                </a:tc>
                <a:tc>
                  <a:txBody>
                    <a:bodyPr/>
                    <a:lstStyle/>
                    <a:p>
                      <a:pPr algn="l">
                        <a:buNone/>
                      </a:pPr>
                      <a:r>
                        <a:rPr lang="en-US" sz="1100">
                          <a:effectLst/>
                        </a:rPr>
                        <a:t> $136,052</a:t>
                      </a:r>
                    </a:p>
                  </a:txBody>
                  <a:tcPr marL="0" marR="0" marT="0" marB="0" anchor="ctr"/>
                </a:tc>
                <a:tc>
                  <a:txBody>
                    <a:bodyPr/>
                    <a:lstStyle/>
                    <a:p>
                      <a:pPr algn="l">
                        <a:buNone/>
                      </a:pPr>
                      <a:r>
                        <a:rPr lang="en-US" sz="1100">
                          <a:effectLst/>
                        </a:rPr>
                        <a:t> $112,390</a:t>
                      </a:r>
                    </a:p>
                  </a:txBody>
                  <a:tcPr marL="0" marR="0" marT="0" marB="0" anchor="ctr"/>
                </a:tc>
                <a:tc>
                  <a:txBody>
                    <a:bodyPr/>
                    <a:lstStyle/>
                    <a:p>
                      <a:pPr algn="l">
                        <a:buNone/>
                      </a:pPr>
                      <a:r>
                        <a:rPr lang="en-US" sz="1100">
                          <a:effectLst/>
                        </a:rPr>
                        <a:t> $ 84,293</a:t>
                      </a:r>
                    </a:p>
                  </a:txBody>
                  <a:tcPr marL="0" marR="0" marT="0" marB="0" anchor="ctr"/>
                </a:tc>
                <a:tc>
                  <a:txBody>
                    <a:bodyPr/>
                    <a:lstStyle/>
                    <a:p>
                      <a:pPr algn="l">
                        <a:buNone/>
                      </a:pPr>
                      <a:r>
                        <a:rPr lang="en-US" sz="1100">
                          <a:effectLst/>
                        </a:rPr>
                        <a:t> $ 74,842</a:t>
                      </a:r>
                    </a:p>
                  </a:txBody>
                  <a:tcPr marL="0" marR="0" marT="0" marB="0" anchor="ctr"/>
                </a:tc>
                <a:tc>
                  <a:txBody>
                    <a:bodyPr/>
                    <a:lstStyle/>
                    <a:p>
                      <a:pPr algn="l">
                        <a:buNone/>
                      </a:pPr>
                      <a:r>
                        <a:rPr lang="en-US" sz="1100">
                          <a:effectLst/>
                        </a:rPr>
                        <a:t> $ 78,714</a:t>
                      </a:r>
                    </a:p>
                  </a:txBody>
                  <a:tcPr marL="0" marR="0" marT="0" marB="0" anchor="ctr"/>
                </a:tc>
                <a:extLst>
                  <a:ext uri="{0D108BD9-81ED-4DB2-BD59-A6C34878D82A}">
                    <a16:rowId xmlns:a16="http://schemas.microsoft.com/office/drawing/2014/main" val="1532877820"/>
                  </a:ext>
                </a:extLst>
              </a:tr>
              <a:tr h="462191">
                <a:tc>
                  <a:txBody>
                    <a:bodyPr/>
                    <a:lstStyle/>
                    <a:p>
                      <a:pPr algn="l">
                        <a:buNone/>
                      </a:pPr>
                      <a:r>
                        <a:rPr lang="en-US" sz="1100">
                          <a:effectLst/>
                        </a:rPr>
                        <a:t> Income before income taxes </a:t>
                      </a:r>
                    </a:p>
                  </a:txBody>
                  <a:tcPr marL="0" marR="0" marT="0" marB="0" anchor="ctr"/>
                </a:tc>
                <a:tc>
                  <a:txBody>
                    <a:bodyPr/>
                    <a:lstStyle/>
                    <a:p>
                      <a:pPr algn="l">
                        <a:buNone/>
                      </a:pPr>
                      <a:r>
                        <a:rPr lang="en-US" sz="1100">
                          <a:effectLst/>
                        </a:rPr>
                        <a:t> $196,727</a:t>
                      </a:r>
                    </a:p>
                  </a:txBody>
                  <a:tcPr marL="0" marR="0" marT="0" marB="0" anchor="ctr"/>
                </a:tc>
                <a:tc>
                  <a:txBody>
                    <a:bodyPr/>
                    <a:lstStyle/>
                    <a:p>
                      <a:pPr algn="l">
                        <a:buNone/>
                      </a:pPr>
                      <a:r>
                        <a:rPr lang="en-US" sz="1100">
                          <a:effectLst/>
                        </a:rPr>
                        <a:t> $168,006</a:t>
                      </a:r>
                    </a:p>
                  </a:txBody>
                  <a:tcPr marL="0" marR="0" marT="0" marB="0" anchor="ctr"/>
                </a:tc>
                <a:tc>
                  <a:txBody>
                    <a:bodyPr/>
                    <a:lstStyle/>
                    <a:p>
                      <a:pPr algn="l">
                        <a:buNone/>
                      </a:pPr>
                      <a:r>
                        <a:rPr lang="en-US" sz="1100">
                          <a:effectLst/>
                        </a:rPr>
                        <a:t> $144,907</a:t>
                      </a:r>
                    </a:p>
                  </a:txBody>
                  <a:tcPr marL="0" marR="0" marT="0" marB="0" anchor="ctr"/>
                </a:tc>
                <a:tc>
                  <a:txBody>
                    <a:bodyPr/>
                    <a:lstStyle/>
                    <a:p>
                      <a:pPr algn="l">
                        <a:buNone/>
                      </a:pPr>
                      <a:r>
                        <a:rPr lang="en-US" sz="1100">
                          <a:effectLst/>
                        </a:rPr>
                        <a:t> $119,815</a:t>
                      </a:r>
                    </a:p>
                  </a:txBody>
                  <a:tcPr marL="0" marR="0" marT="0" marB="0" anchor="ctr"/>
                </a:tc>
                <a:tc>
                  <a:txBody>
                    <a:bodyPr/>
                    <a:lstStyle/>
                    <a:p>
                      <a:pPr algn="l">
                        <a:buNone/>
                      </a:pPr>
                      <a:r>
                        <a:rPr lang="en-US" sz="1100">
                          <a:effectLst/>
                        </a:rPr>
                        <a:t> $  85,717</a:t>
                      </a:r>
                    </a:p>
                  </a:txBody>
                  <a:tcPr marL="0" marR="0" marT="0" marB="0" anchor="ctr"/>
                </a:tc>
                <a:tc>
                  <a:txBody>
                    <a:bodyPr/>
                    <a:lstStyle/>
                    <a:p>
                      <a:pPr algn="l">
                        <a:buNone/>
                      </a:pPr>
                      <a:r>
                        <a:rPr lang="en-US" sz="1100">
                          <a:effectLst/>
                        </a:rPr>
                        <a:t> $  71,328</a:t>
                      </a:r>
                    </a:p>
                  </a:txBody>
                  <a:tcPr marL="0" marR="0" marT="0" marB="0" anchor="ctr"/>
                </a:tc>
                <a:tc>
                  <a:txBody>
                    <a:bodyPr/>
                    <a:lstStyle/>
                    <a:p>
                      <a:pPr algn="l">
                        <a:buNone/>
                      </a:pPr>
                      <a:r>
                        <a:rPr lang="en-US" sz="1100">
                          <a:effectLst/>
                        </a:rPr>
                        <a:t> $  90,734</a:t>
                      </a:r>
                    </a:p>
                  </a:txBody>
                  <a:tcPr marL="0" marR="0" marT="0" marB="0" anchor="ctr"/>
                </a:tc>
                <a:extLst>
                  <a:ext uri="{0D108BD9-81ED-4DB2-BD59-A6C34878D82A}">
                    <a16:rowId xmlns:a16="http://schemas.microsoft.com/office/drawing/2014/main" val="2409219094"/>
                  </a:ext>
                </a:extLst>
              </a:tr>
              <a:tr h="462191">
                <a:tc>
                  <a:txBody>
                    <a:bodyPr/>
                    <a:lstStyle/>
                    <a:p>
                      <a:pPr algn="l">
                        <a:buNone/>
                      </a:pPr>
                      <a:r>
                        <a:rPr lang="en-US" sz="1100">
                          <a:effectLst/>
                        </a:rPr>
                        <a:t> Provision for income taxes </a:t>
                      </a:r>
                    </a:p>
                  </a:txBody>
                  <a:tcPr marL="0" marR="0" marT="0" marB="0" anchor="ctr"/>
                </a:tc>
                <a:tc>
                  <a:txBody>
                    <a:bodyPr/>
                    <a:lstStyle/>
                    <a:p>
                      <a:pPr algn="l">
                        <a:buNone/>
                      </a:pPr>
                      <a:r>
                        <a:rPr lang="en-US" sz="1100">
                          <a:effectLst/>
                        </a:rPr>
                        <a:t> $  33,050</a:t>
                      </a:r>
                    </a:p>
                  </a:txBody>
                  <a:tcPr marL="0" marR="0" marT="0" marB="0" anchor="ctr"/>
                </a:tc>
                <a:tc>
                  <a:txBody>
                    <a:bodyPr/>
                    <a:lstStyle/>
                    <a:p>
                      <a:pPr algn="l">
                        <a:buNone/>
                      </a:pPr>
                      <a:r>
                        <a:rPr lang="en-US" sz="1100">
                          <a:effectLst/>
                        </a:rPr>
                        <a:t> $  27,889</a:t>
                      </a:r>
                    </a:p>
                  </a:txBody>
                  <a:tcPr marL="0" marR="0" marT="0" marB="0" anchor="ctr"/>
                </a:tc>
                <a:tc>
                  <a:txBody>
                    <a:bodyPr/>
                    <a:lstStyle/>
                    <a:p>
                      <a:pPr algn="l">
                        <a:buNone/>
                      </a:pPr>
                      <a:r>
                        <a:rPr lang="en-US" sz="1100">
                          <a:effectLst/>
                        </a:rPr>
                        <a:t> $   24,503 </a:t>
                      </a:r>
                    </a:p>
                  </a:txBody>
                  <a:tcPr marL="0" marR="0" marT="0" marB="0" anchor="ctr"/>
                </a:tc>
                <a:tc>
                  <a:txBody>
                    <a:bodyPr/>
                    <a:lstStyle/>
                    <a:p>
                      <a:pPr algn="l">
                        <a:buNone/>
                      </a:pPr>
                      <a:r>
                        <a:rPr lang="en-US" sz="1100">
                          <a:effectLst/>
                        </a:rPr>
                        <a:t> $  19,697</a:t>
                      </a:r>
                    </a:p>
                  </a:txBody>
                  <a:tcPr marL="0" marR="0" marT="0" marB="0" anchor="ctr"/>
                </a:tc>
                <a:tc>
                  <a:txBody>
                    <a:bodyPr/>
                    <a:lstStyle/>
                    <a:p>
                      <a:pPr algn="l">
                        <a:buNone/>
                      </a:pPr>
                      <a:r>
                        <a:rPr lang="en-US" sz="1100">
                          <a:effectLst/>
                        </a:rPr>
                        <a:t> $  11,922</a:t>
                      </a:r>
                    </a:p>
                  </a:txBody>
                  <a:tcPr marL="0" marR="0" marT="0" marB="0" anchor="ctr"/>
                </a:tc>
                <a:tc>
                  <a:txBody>
                    <a:bodyPr/>
                    <a:lstStyle/>
                    <a:p>
                      <a:pPr algn="l">
                        <a:buNone/>
                      </a:pPr>
                      <a:r>
                        <a:rPr lang="en-US" sz="1100">
                          <a:effectLst/>
                        </a:rPr>
                        <a:t> $  11,356</a:t>
                      </a:r>
                    </a:p>
                  </a:txBody>
                  <a:tcPr marL="0" marR="0" marT="0" marB="0" anchor="ctr"/>
                </a:tc>
                <a:tc>
                  <a:txBody>
                    <a:bodyPr/>
                    <a:lstStyle/>
                    <a:p>
                      <a:pPr algn="l">
                        <a:buNone/>
                      </a:pPr>
                      <a:r>
                        <a:rPr lang="en-US" sz="1100">
                          <a:effectLst/>
                        </a:rPr>
                        <a:t> $  14,701</a:t>
                      </a:r>
                    </a:p>
                  </a:txBody>
                  <a:tcPr marL="0" marR="0" marT="0" marB="0" anchor="ctr"/>
                </a:tc>
                <a:extLst>
                  <a:ext uri="{0D108BD9-81ED-4DB2-BD59-A6C34878D82A}">
                    <a16:rowId xmlns:a16="http://schemas.microsoft.com/office/drawing/2014/main" val="2607634046"/>
                  </a:ext>
                </a:extLst>
              </a:tr>
              <a:tr h="462191">
                <a:tc>
                  <a:txBody>
                    <a:bodyPr/>
                    <a:lstStyle/>
                    <a:p>
                      <a:pPr algn="l">
                        <a:buNone/>
                      </a:pPr>
                      <a:r>
                        <a:rPr lang="en-US" sz="1100">
                          <a:effectLst/>
                        </a:rPr>
                        <a:t> Net Income </a:t>
                      </a:r>
                    </a:p>
                  </a:txBody>
                  <a:tcPr marL="0" marR="0" marT="0" marB="0" anchor="ctr"/>
                </a:tc>
                <a:tc>
                  <a:txBody>
                    <a:bodyPr/>
                    <a:lstStyle/>
                    <a:p>
                      <a:pPr algn="l">
                        <a:buNone/>
                      </a:pPr>
                      <a:r>
                        <a:rPr lang="en-US" sz="1100">
                          <a:effectLst/>
                        </a:rPr>
                        <a:t> $163,677</a:t>
                      </a:r>
                    </a:p>
                  </a:txBody>
                  <a:tcPr marL="0" marR="0" marT="0" marB="0" anchor="ctr"/>
                </a:tc>
                <a:tc>
                  <a:txBody>
                    <a:bodyPr/>
                    <a:lstStyle/>
                    <a:p>
                      <a:pPr algn="l">
                        <a:buNone/>
                      </a:pPr>
                      <a:r>
                        <a:rPr lang="en-US" sz="1100">
                          <a:effectLst/>
                        </a:rPr>
                        <a:t> $140,117</a:t>
                      </a:r>
                    </a:p>
                  </a:txBody>
                  <a:tcPr marL="0" marR="0" marT="0" marB="0" anchor="ctr"/>
                </a:tc>
                <a:tc>
                  <a:txBody>
                    <a:bodyPr/>
                    <a:lstStyle/>
                    <a:p>
                      <a:pPr algn="l">
                        <a:buNone/>
                      </a:pPr>
                      <a:r>
                        <a:rPr lang="en-US" sz="1100">
                          <a:effectLst/>
                        </a:rPr>
                        <a:t> $120,403</a:t>
                      </a:r>
                    </a:p>
                  </a:txBody>
                  <a:tcPr marL="0" marR="0" marT="0" marB="0" anchor="ctr"/>
                </a:tc>
                <a:tc>
                  <a:txBody>
                    <a:bodyPr/>
                    <a:lstStyle/>
                    <a:p>
                      <a:pPr algn="l">
                        <a:buNone/>
                      </a:pPr>
                      <a:r>
                        <a:rPr lang="en-US" sz="1100">
                          <a:effectLst/>
                        </a:rPr>
                        <a:t> $100,118</a:t>
                      </a:r>
                    </a:p>
                  </a:txBody>
                  <a:tcPr marL="0" marR="0" marT="0" marB="0" anchor="ctr"/>
                </a:tc>
                <a:tc>
                  <a:txBody>
                    <a:bodyPr/>
                    <a:lstStyle/>
                    <a:p>
                      <a:pPr algn="l">
                        <a:buNone/>
                      </a:pPr>
                      <a:r>
                        <a:rPr lang="en-US" sz="1100">
                          <a:effectLst/>
                        </a:rPr>
                        <a:t> $  73,795</a:t>
                      </a:r>
                    </a:p>
                  </a:txBody>
                  <a:tcPr marL="0" marR="0" marT="0" marB="0" anchor="ctr"/>
                </a:tc>
                <a:tc>
                  <a:txBody>
                    <a:bodyPr/>
                    <a:lstStyle/>
                    <a:p>
                      <a:pPr algn="l">
                        <a:buNone/>
                      </a:pPr>
                      <a:r>
                        <a:rPr lang="en-US" sz="1100">
                          <a:effectLst/>
                        </a:rPr>
                        <a:t> $  59,972</a:t>
                      </a:r>
                    </a:p>
                  </a:txBody>
                  <a:tcPr marL="0" marR="0" marT="0" marB="0" anchor="ctr"/>
                </a:tc>
                <a:tc>
                  <a:txBody>
                    <a:bodyPr/>
                    <a:lstStyle/>
                    <a:p>
                      <a:pPr algn="l">
                        <a:buNone/>
                      </a:pPr>
                      <a:r>
                        <a:rPr lang="en-US" sz="1100">
                          <a:effectLst/>
                        </a:rPr>
                        <a:t> $  76,033</a:t>
                      </a:r>
                    </a:p>
                  </a:txBody>
                  <a:tcPr marL="0" marR="0" marT="0" marB="0" anchor="ctr"/>
                </a:tc>
                <a:extLst>
                  <a:ext uri="{0D108BD9-81ED-4DB2-BD59-A6C34878D82A}">
                    <a16:rowId xmlns:a16="http://schemas.microsoft.com/office/drawing/2014/main" val="71145322"/>
                  </a:ext>
                </a:extLst>
              </a:tr>
              <a:tr h="154063">
                <a:tc>
                  <a:txBody>
                    <a:bodyPr/>
                    <a:lstStyle/>
                    <a:p>
                      <a:pPr algn="l">
                        <a:buNone/>
                      </a:pPr>
                      <a:r>
                        <a:rPr lang="en-US" sz="1100">
                          <a:effectLst/>
                        </a:rPr>
                        <a:t>EPS</a:t>
                      </a: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extLst>
                  <a:ext uri="{0D108BD9-81ED-4DB2-BD59-A6C34878D82A}">
                    <a16:rowId xmlns:a16="http://schemas.microsoft.com/office/drawing/2014/main" val="1974676016"/>
                  </a:ext>
                </a:extLst>
              </a:tr>
              <a:tr h="308127">
                <a:tc>
                  <a:txBody>
                    <a:bodyPr/>
                    <a:lstStyle/>
                    <a:p>
                      <a:pPr>
                        <a:buNone/>
                      </a:pPr>
                      <a:r>
                        <a:rPr lang="en-US" sz="1100">
                          <a:effectLst/>
                        </a:rPr>
                        <a:t> Basic  </a:t>
                      </a:r>
                    </a:p>
                  </a:txBody>
                  <a:tcPr marL="0" marR="0" marT="0" marB="0" anchor="ctr"/>
                </a:tc>
                <a:tc>
                  <a:txBody>
                    <a:bodyPr/>
                    <a:lstStyle/>
                    <a:p>
                      <a:pPr algn="l">
                        <a:buNone/>
                      </a:pPr>
                      <a:r>
                        <a:rPr lang="en-US" sz="1100">
                          <a:effectLst/>
                        </a:rPr>
                        <a:t> $     14.12 </a:t>
                      </a:r>
                    </a:p>
                  </a:txBody>
                  <a:tcPr marL="0" marR="0" marT="0" marB="0" anchor="ctr"/>
                </a:tc>
                <a:tc>
                  <a:txBody>
                    <a:bodyPr/>
                    <a:lstStyle/>
                    <a:p>
                      <a:pPr algn="l">
                        <a:buNone/>
                      </a:pPr>
                      <a:r>
                        <a:rPr lang="en-US" sz="1100">
                          <a:effectLst/>
                        </a:rPr>
                        <a:t> $     11.90 </a:t>
                      </a:r>
                    </a:p>
                  </a:txBody>
                  <a:tcPr marL="0" marR="0" marT="0" marB="0" anchor="ctr"/>
                </a:tc>
                <a:tc>
                  <a:txBody>
                    <a:bodyPr/>
                    <a:lstStyle/>
                    <a:p>
                      <a:pPr algn="l">
                        <a:buNone/>
                      </a:pPr>
                      <a:r>
                        <a:rPr lang="en-US" sz="1100">
                          <a:effectLst/>
                        </a:rPr>
                        <a:t> $     10.02 </a:t>
                      </a:r>
                    </a:p>
                  </a:txBody>
                  <a:tcPr marL="0" marR="0" marT="0" marB="0" anchor="ctr"/>
                </a:tc>
                <a:tc>
                  <a:txBody>
                    <a:bodyPr/>
                    <a:lstStyle/>
                    <a:p>
                      <a:pPr algn="l">
                        <a:buNone/>
                      </a:pPr>
                      <a:r>
                        <a:rPr lang="en-US" sz="1100">
                          <a:effectLst/>
                        </a:rPr>
                        <a:t> $       8.13 </a:t>
                      </a:r>
                    </a:p>
                  </a:txBody>
                  <a:tcPr marL="0" marR="0" marT="0" marB="0" anchor="ctr"/>
                </a:tc>
                <a:tc>
                  <a:txBody>
                    <a:bodyPr/>
                    <a:lstStyle/>
                    <a:p>
                      <a:pPr algn="l">
                        <a:buNone/>
                      </a:pPr>
                      <a:r>
                        <a:rPr lang="en-US" sz="1100">
                          <a:effectLst/>
                        </a:rPr>
                        <a:t> $       5.84 </a:t>
                      </a:r>
                    </a:p>
                  </a:txBody>
                  <a:tcPr marL="0" marR="0" marT="0" marB="0" anchor="ctr"/>
                </a:tc>
                <a:tc>
                  <a:txBody>
                    <a:bodyPr/>
                    <a:lstStyle/>
                    <a:p>
                      <a:pPr algn="l">
                        <a:buNone/>
                      </a:pPr>
                      <a:r>
                        <a:rPr lang="en-US" sz="1100">
                          <a:effectLst/>
                        </a:rPr>
                        <a:t> $        4.59 </a:t>
                      </a:r>
                    </a:p>
                  </a:txBody>
                  <a:tcPr marL="0" marR="0" marT="0" marB="0" anchor="ctr"/>
                </a:tc>
                <a:tc>
                  <a:txBody>
                    <a:bodyPr/>
                    <a:lstStyle/>
                    <a:p>
                      <a:pPr algn="l">
                        <a:buNone/>
                      </a:pPr>
                      <a:r>
                        <a:rPr lang="en-US" sz="1100">
                          <a:effectLst/>
                        </a:rPr>
                        <a:t> $        5.69 </a:t>
                      </a:r>
                    </a:p>
                  </a:txBody>
                  <a:tcPr marL="0" marR="0" marT="0" marB="0" anchor="ctr"/>
                </a:tc>
                <a:extLst>
                  <a:ext uri="{0D108BD9-81ED-4DB2-BD59-A6C34878D82A}">
                    <a16:rowId xmlns:a16="http://schemas.microsoft.com/office/drawing/2014/main" val="2754975253"/>
                  </a:ext>
                </a:extLst>
              </a:tr>
              <a:tr h="308127">
                <a:tc>
                  <a:txBody>
                    <a:bodyPr/>
                    <a:lstStyle/>
                    <a:p>
                      <a:pPr>
                        <a:buNone/>
                      </a:pPr>
                      <a:r>
                        <a:rPr lang="en-US" sz="1100">
                          <a:effectLst/>
                        </a:rPr>
                        <a:t> Diluted </a:t>
                      </a:r>
                    </a:p>
                  </a:txBody>
                  <a:tcPr marL="0" marR="0" marT="0" marB="0" anchor="ctr"/>
                </a:tc>
                <a:tc>
                  <a:txBody>
                    <a:bodyPr/>
                    <a:lstStyle/>
                    <a:p>
                      <a:pPr algn="l">
                        <a:buNone/>
                      </a:pPr>
                      <a:r>
                        <a:rPr lang="en-US" sz="1100">
                          <a:effectLst/>
                        </a:rPr>
                        <a:t> $     13.97 </a:t>
                      </a:r>
                    </a:p>
                  </a:txBody>
                  <a:tcPr marL="0" marR="0" marT="0" marB="0" anchor="ctr"/>
                </a:tc>
                <a:tc>
                  <a:txBody>
                    <a:bodyPr/>
                    <a:lstStyle/>
                    <a:p>
                      <a:pPr algn="l">
                        <a:buNone/>
                      </a:pPr>
                      <a:r>
                        <a:rPr lang="en-US" sz="1100">
                          <a:effectLst/>
                        </a:rPr>
                        <a:t> $     11.78 </a:t>
                      </a:r>
                    </a:p>
                  </a:txBody>
                  <a:tcPr marL="0" marR="0" marT="0" marB="0" anchor="ctr"/>
                </a:tc>
                <a:tc>
                  <a:txBody>
                    <a:bodyPr/>
                    <a:lstStyle/>
                    <a:p>
                      <a:pPr algn="l">
                        <a:buNone/>
                      </a:pPr>
                      <a:r>
                        <a:rPr lang="en-US" sz="1100">
                          <a:effectLst/>
                        </a:rPr>
                        <a:t> $        9.92 </a:t>
                      </a:r>
                    </a:p>
                  </a:txBody>
                  <a:tcPr marL="0" marR="0" marT="0" marB="0" anchor="ctr"/>
                </a:tc>
                <a:tc>
                  <a:txBody>
                    <a:bodyPr/>
                    <a:lstStyle/>
                    <a:p>
                      <a:pPr algn="l">
                        <a:buNone/>
                      </a:pPr>
                      <a:r>
                        <a:rPr lang="en-US" sz="1100">
                          <a:effectLst/>
                        </a:rPr>
                        <a:t> $       8.04 </a:t>
                      </a:r>
                    </a:p>
                  </a:txBody>
                  <a:tcPr marL="0" marR="0" marT="0" marB="0" anchor="ctr"/>
                </a:tc>
                <a:tc>
                  <a:txBody>
                    <a:bodyPr/>
                    <a:lstStyle/>
                    <a:p>
                      <a:pPr algn="l">
                        <a:buNone/>
                      </a:pPr>
                      <a:r>
                        <a:rPr lang="en-US" sz="1100">
                          <a:effectLst/>
                        </a:rPr>
                        <a:t> $        5.80 </a:t>
                      </a:r>
                    </a:p>
                  </a:txBody>
                  <a:tcPr marL="0" marR="0" marT="0" marB="0" anchor="ctr"/>
                </a:tc>
                <a:tc>
                  <a:txBody>
                    <a:bodyPr/>
                    <a:lstStyle/>
                    <a:p>
                      <a:pPr algn="l">
                        <a:buNone/>
                      </a:pPr>
                      <a:r>
                        <a:rPr lang="en-US" sz="1100">
                          <a:effectLst/>
                        </a:rPr>
                        <a:t> $       4.56 </a:t>
                      </a:r>
                    </a:p>
                  </a:txBody>
                  <a:tcPr marL="0" marR="0" marT="0" marB="0" anchor="ctr"/>
                </a:tc>
                <a:tc>
                  <a:txBody>
                    <a:bodyPr/>
                    <a:lstStyle/>
                    <a:p>
                      <a:pPr algn="l">
                        <a:buNone/>
                      </a:pPr>
                      <a:r>
                        <a:rPr lang="en-US" sz="1100">
                          <a:effectLst/>
                        </a:rPr>
                        <a:t> $        5.61 </a:t>
                      </a:r>
                    </a:p>
                  </a:txBody>
                  <a:tcPr marL="0" marR="0" marT="0" marB="0" anchor="ctr"/>
                </a:tc>
                <a:extLst>
                  <a:ext uri="{0D108BD9-81ED-4DB2-BD59-A6C34878D82A}">
                    <a16:rowId xmlns:a16="http://schemas.microsoft.com/office/drawing/2014/main" val="1152842296"/>
                  </a:ext>
                </a:extLst>
              </a:tr>
              <a:tr h="308127">
                <a:tc>
                  <a:txBody>
                    <a:bodyPr/>
                    <a:lstStyle/>
                    <a:p>
                      <a:pPr>
                        <a:buNone/>
                      </a:pPr>
                      <a:r>
                        <a:rPr lang="en-US" sz="1100" b="1">
                          <a:solidFill>
                            <a:srgbClr val="FF0000"/>
                          </a:solidFill>
                          <a:effectLst/>
                        </a:rPr>
                        <a:t> Consensus-GAAP </a:t>
                      </a:r>
                    </a:p>
                  </a:txBody>
                  <a:tcPr marL="0" marR="0" marT="0" marB="0" anchor="ctr"/>
                </a:tc>
                <a:tc>
                  <a:txBody>
                    <a:bodyPr/>
                    <a:lstStyle/>
                    <a:p>
                      <a:pPr>
                        <a:buNone/>
                      </a:pPr>
                      <a:r>
                        <a:rPr lang="en-US" sz="1100" b="1">
                          <a:solidFill>
                            <a:srgbClr val="FF0000"/>
                          </a:solidFill>
                          <a:effectLst/>
                        </a:rPr>
                        <a:t> $     12.09 </a:t>
                      </a:r>
                    </a:p>
                  </a:txBody>
                  <a:tcPr marL="0" marR="0" marT="0" marB="0" anchor="ctr"/>
                </a:tc>
                <a:tc>
                  <a:txBody>
                    <a:bodyPr/>
                    <a:lstStyle/>
                    <a:p>
                      <a:pPr>
                        <a:buNone/>
                      </a:pPr>
                      <a:r>
                        <a:rPr lang="en-US" sz="1100" b="1">
                          <a:solidFill>
                            <a:srgbClr val="FF0000"/>
                          </a:solidFill>
                          <a:effectLst/>
                        </a:rPr>
                        <a:t> $     10.66 </a:t>
                      </a:r>
                    </a:p>
                  </a:txBody>
                  <a:tcPr marL="0" marR="0" marT="0" marB="0" anchor="ctr"/>
                </a:tc>
                <a:tc>
                  <a:txBody>
                    <a:bodyPr/>
                    <a:lstStyle/>
                    <a:p>
                      <a:pPr>
                        <a:buNone/>
                      </a:pPr>
                      <a:r>
                        <a:rPr lang="en-US" sz="1100" b="1">
                          <a:solidFill>
                            <a:srgbClr val="FF0000"/>
                          </a:solidFill>
                          <a:effectLst/>
                        </a:rPr>
                        <a:t> $        9.93 </a:t>
                      </a:r>
                    </a:p>
                  </a:txBody>
                  <a:tcPr marL="0" marR="0" marT="0" marB="0" anchor="ctr"/>
                </a:tc>
                <a:tc>
                  <a:txBody>
                    <a:bodyPr/>
                    <a:lstStyle/>
                    <a:p>
                      <a:pPr>
                        <a:buNone/>
                      </a:pPr>
                      <a:endParaRPr lang="en-US" sz="1100" b="1">
                        <a:solidFill>
                          <a:srgbClr val="FF0000"/>
                        </a:solidFill>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a:effectLst/>
                      </a:endParaRPr>
                    </a:p>
                  </a:txBody>
                  <a:tcPr marL="0" marR="0" marT="0" marB="0" anchor="ctr"/>
                </a:tc>
                <a:tc>
                  <a:txBody>
                    <a:bodyPr/>
                    <a:lstStyle/>
                    <a:p>
                      <a:pPr>
                        <a:buNone/>
                      </a:pPr>
                      <a:endParaRPr lang="en-US" sz="1100" dirty="0">
                        <a:effectLst/>
                      </a:endParaRPr>
                    </a:p>
                  </a:txBody>
                  <a:tcPr marL="0" marR="0" marT="0" marB="0" anchor="ctr"/>
                </a:tc>
                <a:extLst>
                  <a:ext uri="{0D108BD9-81ED-4DB2-BD59-A6C34878D82A}">
                    <a16:rowId xmlns:a16="http://schemas.microsoft.com/office/drawing/2014/main" val="158691433"/>
                  </a:ext>
                </a:extLst>
              </a:tr>
            </a:tbl>
          </a:graphicData>
        </a:graphic>
      </p:graphicFrame>
      <p:pic>
        <p:nvPicPr>
          <p:cNvPr id="8" name="Picture 7" descr="Google logo PNG images free download | Pngimg.com">
            <a:extLst>
              <a:ext uri="{FF2B5EF4-FFF2-40B4-BE49-F238E27FC236}">
                <a16:creationId xmlns:a16="http://schemas.microsoft.com/office/drawing/2014/main" id="{4DE43983-CF20-8963-9478-06C9AED0E6D0}"/>
              </a:ext>
            </a:extLst>
          </p:cNvPr>
          <p:cNvPicPr>
            <a:picLocks noChangeAspect="1"/>
          </p:cNvPicPr>
          <p:nvPr/>
        </p:nvPicPr>
        <p:blipFill>
          <a:blip r:embed="rId5"/>
          <a:stretch>
            <a:fillRect/>
          </a:stretch>
        </p:blipFill>
        <p:spPr>
          <a:xfrm>
            <a:off x="8284191" y="194481"/>
            <a:ext cx="3488140" cy="1345441"/>
          </a:xfrm>
          <a:prstGeom prst="rect">
            <a:avLst/>
          </a:prstGeom>
        </p:spPr>
      </p:pic>
    </p:spTree>
    <p:extLst>
      <p:ext uri="{BB962C8B-B14F-4D97-AF65-F5344CB8AC3E}">
        <p14:creationId xmlns:p14="http://schemas.microsoft.com/office/powerpoint/2010/main" val="368095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ABF2-FFDA-734F-7132-DF6AC5557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003B5-C511-55DA-ABAB-CE74776CBE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DF565A-E5BB-39C3-D1CE-0887BC189691}"/>
              </a:ext>
            </a:extLst>
          </p:cNvPr>
          <p:cNvSpPr>
            <a:spLocks noGrp="1"/>
          </p:cNvSpPr>
          <p:nvPr>
            <p:ph idx="1"/>
          </p:nvPr>
        </p:nvSpPr>
        <p:spPr>
          <a:xfrm>
            <a:off x="838200" y="1825625"/>
            <a:ext cx="5865018" cy="4351338"/>
          </a:xfrm>
        </p:spPr>
        <p:txBody>
          <a:bodyPr vert="horz" lIns="91440" tIns="45720" rIns="91440" bIns="45720" rtlCol="0" anchor="t">
            <a:normAutofit/>
          </a:bodyPr>
          <a:lstStyle/>
          <a:p>
            <a:pPr marL="0" indent="0">
              <a:buNone/>
            </a:pPr>
            <a:r>
              <a:rPr lang="en-US" sz="2000" b="1" u="sng"/>
              <a:t>DCF Valuation</a:t>
            </a:r>
          </a:p>
          <a:p>
            <a:pPr marL="342900" indent="-342900">
              <a:buFont typeface="Wingdings" panose="020B0604020202020204" pitchFamily="34" charset="0"/>
              <a:buChar char="Ø"/>
            </a:pPr>
            <a:r>
              <a:rPr lang="en-US" sz="1400">
                <a:ea typeface="+mn-lt"/>
                <a:cs typeface="+mn-lt"/>
              </a:rPr>
              <a:t>Reflects expectations for Alphabet’s long-term secular growth in AI, Cloud, and platform-based advertising</a:t>
            </a:r>
            <a:endParaRPr lang="en-US" sz="1400" b="1" u="sng">
              <a:ea typeface="+mn-lt"/>
              <a:cs typeface="+mn-lt"/>
            </a:endParaRPr>
          </a:p>
          <a:p>
            <a:pPr marL="342900" indent="-342900">
              <a:buFont typeface="Wingdings" panose="020B0604020202020204" pitchFamily="34" charset="0"/>
              <a:buChar char="Ø"/>
            </a:pPr>
            <a:r>
              <a:rPr lang="en-US" sz="1400">
                <a:ea typeface="+mn-lt"/>
                <a:cs typeface="+mn-lt"/>
              </a:rPr>
              <a:t>Appears undervalued relative to the market.</a:t>
            </a:r>
            <a:endParaRPr lang="en-US" sz="1400" b="1" u="sng"/>
          </a:p>
          <a:p>
            <a:pPr marL="0" indent="0">
              <a:buNone/>
            </a:pPr>
            <a:endParaRPr lang="en-US" sz="2000" b="1" u="sng"/>
          </a:p>
          <a:p>
            <a:pPr marL="0" indent="0">
              <a:buNone/>
            </a:pPr>
            <a:r>
              <a:rPr lang="en-US" sz="2000" b="1" u="sng"/>
              <a:t>Multiple Valuations</a:t>
            </a:r>
          </a:p>
          <a:p>
            <a:pPr marL="342900" indent="-342900">
              <a:buFont typeface="Wingdings" panose="020B0604020202020204" pitchFamily="34" charset="0"/>
              <a:buChar char="Ø"/>
            </a:pPr>
            <a:r>
              <a:rPr lang="en-US" sz="1400">
                <a:ea typeface="+mn-lt"/>
                <a:cs typeface="+mn-lt"/>
              </a:rPr>
              <a:t>Premium is justified by Alphabet’s strong operating margin</a:t>
            </a:r>
            <a:br>
              <a:rPr lang="en-US" sz="1400">
                <a:ea typeface="+mn-lt"/>
                <a:cs typeface="+mn-lt"/>
              </a:rPr>
            </a:br>
            <a:r>
              <a:rPr lang="en-US" sz="1400">
                <a:ea typeface="+mn-lt"/>
                <a:cs typeface="+mn-lt"/>
              </a:rPr>
              <a:t>expansion (26.46% in 2022 → 32.11% in 2024), dominant global</a:t>
            </a:r>
            <a:br>
              <a:rPr lang="en-US" sz="1400">
                <a:ea typeface="+mn-lt"/>
                <a:cs typeface="+mn-lt"/>
              </a:rPr>
            </a:br>
            <a:r>
              <a:rPr lang="en-US" sz="1400">
                <a:ea typeface="+mn-lt"/>
                <a:cs typeface="+mn-lt"/>
              </a:rPr>
              <a:t>scale, and accelerating growth in AI and Cloud.</a:t>
            </a:r>
            <a:endParaRPr lang="en-US" sz="1400"/>
          </a:p>
          <a:p>
            <a:pPr marL="342900" indent="-342900">
              <a:buFont typeface="Wingdings" panose="020B0604020202020204" pitchFamily="34" charset="0"/>
              <a:buChar char="Ø"/>
            </a:pPr>
            <a:r>
              <a:rPr lang="en-US" sz="1400">
                <a:ea typeface="+mn-lt"/>
                <a:cs typeface="+mn-lt"/>
              </a:rPr>
              <a:t>Trades below Microsoft (36.4x) and Amazon</a:t>
            </a:r>
            <a:br>
              <a:rPr lang="en-US" sz="1400">
                <a:ea typeface="+mn-lt"/>
                <a:cs typeface="+mn-lt"/>
              </a:rPr>
            </a:br>
            <a:r>
              <a:rPr lang="en-US" sz="1400">
                <a:ea typeface="+mn-lt"/>
                <a:cs typeface="+mn-lt"/>
              </a:rPr>
              <a:t>(36.3x) on P/E and EV/EBITDA, yet maintains superior</a:t>
            </a:r>
            <a:br>
              <a:rPr lang="en-US" sz="1400">
                <a:ea typeface="+mn-lt"/>
                <a:cs typeface="+mn-lt"/>
              </a:rPr>
            </a:br>
            <a:r>
              <a:rPr lang="en-US" sz="1400">
                <a:ea typeface="+mn-lt"/>
                <a:cs typeface="+mn-lt"/>
              </a:rPr>
              <a:t>profitability and free cash flow generation.</a:t>
            </a:r>
            <a:endParaRPr lang="en-US" sz="1400"/>
          </a:p>
          <a:p>
            <a:pPr marL="0" indent="0">
              <a:buNone/>
            </a:pPr>
            <a:endParaRPr lang="en-US" sz="1100"/>
          </a:p>
          <a:p>
            <a:pPr marL="0" indent="0">
              <a:buNone/>
            </a:pPr>
            <a:endParaRPr lang="en-US" sz="2000" b="1" u="sng"/>
          </a:p>
          <a:p>
            <a:pPr marL="342900" indent="-342900">
              <a:buFont typeface="Wingdings" panose="020B0604020202020204" pitchFamily="34" charset="0"/>
              <a:buChar char="Ø"/>
            </a:pPr>
            <a:endParaRPr lang="en-US" sz="2000" b="1" u="sng"/>
          </a:p>
        </p:txBody>
      </p:sp>
      <p:pic>
        <p:nvPicPr>
          <p:cNvPr id="4" name="Picture 3" descr="A close up of a sign&#10;&#10;AI-generated content may be incorrect.">
            <a:extLst>
              <a:ext uri="{FF2B5EF4-FFF2-40B4-BE49-F238E27FC236}">
                <a16:creationId xmlns:a16="http://schemas.microsoft.com/office/drawing/2014/main" id="{85AC3091-2DA7-5B75-80DB-BACAA9CD22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FADA58C9-8AE0-3566-1B14-1F5EF20B40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2B5FC80C-5C6C-994D-02D4-DEE0943846D5}"/>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Business Valuation</a:t>
            </a:r>
          </a:p>
        </p:txBody>
      </p:sp>
      <p:graphicFrame>
        <p:nvGraphicFramePr>
          <p:cNvPr id="11" name="Table 10">
            <a:extLst>
              <a:ext uri="{FF2B5EF4-FFF2-40B4-BE49-F238E27FC236}">
                <a16:creationId xmlns:a16="http://schemas.microsoft.com/office/drawing/2014/main" id="{6A92A258-FA52-895A-49EC-3D66243A3083}"/>
              </a:ext>
            </a:extLst>
          </p:cNvPr>
          <p:cNvGraphicFramePr>
            <a:graphicFrameLocks noGrp="1"/>
          </p:cNvGraphicFramePr>
          <p:nvPr>
            <p:extLst>
              <p:ext uri="{D42A27DB-BD31-4B8C-83A1-F6EECF244321}">
                <p14:modId xmlns:p14="http://schemas.microsoft.com/office/powerpoint/2010/main" val="635647778"/>
              </p:ext>
            </p:extLst>
          </p:nvPr>
        </p:nvGraphicFramePr>
        <p:xfrm>
          <a:off x="7491254" y="1949889"/>
          <a:ext cx="4049240" cy="548640"/>
        </p:xfrm>
        <a:graphic>
          <a:graphicData uri="http://schemas.openxmlformats.org/drawingml/2006/table">
            <a:tbl>
              <a:tblPr bandRow="1">
                <a:tableStyleId>{5C22544A-7EE6-4342-B048-85BDC9FD1C3A}</a:tableStyleId>
              </a:tblPr>
              <a:tblGrid>
                <a:gridCol w="3127611">
                  <a:extLst>
                    <a:ext uri="{9D8B030D-6E8A-4147-A177-3AD203B41FA5}">
                      <a16:colId xmlns:a16="http://schemas.microsoft.com/office/drawing/2014/main" val="2343293175"/>
                    </a:ext>
                  </a:extLst>
                </a:gridCol>
                <a:gridCol w="921629">
                  <a:extLst>
                    <a:ext uri="{9D8B030D-6E8A-4147-A177-3AD203B41FA5}">
                      <a16:colId xmlns:a16="http://schemas.microsoft.com/office/drawing/2014/main" val="2748953635"/>
                    </a:ext>
                  </a:extLst>
                </a:gridCol>
              </a:tblGrid>
              <a:tr h="215900">
                <a:tc>
                  <a:txBody>
                    <a:bodyPr/>
                    <a:lstStyle/>
                    <a:p>
                      <a:pPr>
                        <a:buNone/>
                      </a:pPr>
                      <a:r>
                        <a:rPr lang="en-US" dirty="0">
                          <a:effectLst/>
                        </a:rPr>
                        <a:t>Terminal Discount Rate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r">
                        <a:buNone/>
                      </a:pPr>
                      <a:r>
                        <a:rPr lang="en-US">
                          <a:effectLst/>
                        </a:rPr>
                        <a:t>9.5%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955594590"/>
                  </a:ext>
                </a:extLst>
              </a:tr>
              <a:tr h="272955">
                <a:tc>
                  <a:txBody>
                    <a:bodyPr/>
                    <a:lstStyle/>
                    <a:p>
                      <a:pPr>
                        <a:buNone/>
                      </a:pPr>
                      <a:r>
                        <a:rPr lang="en-US">
                          <a:effectLst/>
                        </a:rPr>
                        <a:t>Terminal FCF Growth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a:buNone/>
                      </a:pPr>
                      <a:r>
                        <a:rPr lang="en-US" dirty="0">
                          <a:effectLst/>
                        </a:rPr>
                        <a:t>6.0%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678745"/>
                  </a:ext>
                </a:extLst>
              </a:tr>
            </a:tbl>
          </a:graphicData>
        </a:graphic>
      </p:graphicFrame>
      <p:graphicFrame>
        <p:nvGraphicFramePr>
          <p:cNvPr id="13" name="Table 12">
            <a:extLst>
              <a:ext uri="{FF2B5EF4-FFF2-40B4-BE49-F238E27FC236}">
                <a16:creationId xmlns:a16="http://schemas.microsoft.com/office/drawing/2014/main" id="{9C9D2FCA-D505-6D2E-BA7E-6BED0DEB565B}"/>
              </a:ext>
            </a:extLst>
          </p:cNvPr>
          <p:cNvGraphicFramePr>
            <a:graphicFrameLocks noGrp="1"/>
          </p:cNvGraphicFramePr>
          <p:nvPr>
            <p:extLst>
              <p:ext uri="{D42A27DB-BD31-4B8C-83A1-F6EECF244321}">
                <p14:modId xmlns:p14="http://schemas.microsoft.com/office/powerpoint/2010/main" val="3301373388"/>
              </p:ext>
            </p:extLst>
          </p:nvPr>
        </p:nvGraphicFramePr>
        <p:xfrm>
          <a:off x="7491484" y="2582588"/>
          <a:ext cx="4010190" cy="1184170"/>
        </p:xfrm>
        <a:graphic>
          <a:graphicData uri="http://schemas.openxmlformats.org/drawingml/2006/table">
            <a:tbl>
              <a:tblPr bandRow="1">
                <a:tableStyleId>{5C22544A-7EE6-4342-B048-85BDC9FD1C3A}</a:tableStyleId>
              </a:tblPr>
              <a:tblGrid>
                <a:gridCol w="2726226">
                  <a:extLst>
                    <a:ext uri="{9D8B030D-6E8A-4147-A177-3AD203B41FA5}">
                      <a16:colId xmlns:a16="http://schemas.microsoft.com/office/drawing/2014/main" val="4063254469"/>
                    </a:ext>
                  </a:extLst>
                </a:gridCol>
                <a:gridCol w="1283964">
                  <a:extLst>
                    <a:ext uri="{9D8B030D-6E8A-4147-A177-3AD203B41FA5}">
                      <a16:colId xmlns:a16="http://schemas.microsoft.com/office/drawing/2014/main" val="3777955618"/>
                    </a:ext>
                  </a:extLst>
                </a:gridCol>
              </a:tblGrid>
              <a:tr h="203200">
                <a:tc>
                  <a:txBody>
                    <a:bodyPr/>
                    <a:lstStyle/>
                    <a:p>
                      <a:pPr algn="l">
                        <a:buNone/>
                      </a:pPr>
                      <a:r>
                        <a:rPr lang="en-US">
                          <a:effectLst/>
                        </a:rPr>
                        <a:t>Current Price (11/11)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l">
                        <a:buNone/>
                      </a:pPr>
                      <a:r>
                        <a:rPr lang="en-US">
                          <a:effectLst/>
                        </a:rPr>
                        <a:t> $      279.00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3663702339"/>
                  </a:ext>
                </a:extLst>
              </a:tr>
              <a:tr h="363940">
                <a:tc>
                  <a:txBody>
                    <a:bodyPr/>
                    <a:lstStyle/>
                    <a:p>
                      <a:pPr algn="l">
                        <a:buNone/>
                      </a:pPr>
                      <a:r>
                        <a:rPr lang="en-US">
                          <a:effectLst/>
                        </a:rPr>
                        <a:t>Implied equity value/share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buNone/>
                      </a:pPr>
                      <a:r>
                        <a:rPr lang="en-US">
                          <a:effectLst/>
                        </a:rPr>
                        <a:t> </a:t>
                      </a:r>
                      <a:r>
                        <a:rPr lang="en-US"/>
                        <a:t>$</a:t>
                      </a:r>
                      <a:r>
                        <a:rPr lang="en-US">
                          <a:effectLst/>
                        </a:rPr>
                        <a:t>      </a:t>
                      </a:r>
                      <a:r>
                        <a:rPr lang="en-US"/>
                        <a:t>340.20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84229604"/>
                  </a:ext>
                </a:extLst>
              </a:tr>
              <a:tr h="545910">
                <a:tc>
                  <a:txBody>
                    <a:bodyPr/>
                    <a:lstStyle/>
                    <a:p>
                      <a:pPr algn="l">
                        <a:buNone/>
                      </a:pPr>
                      <a:r>
                        <a:rPr lang="en-US">
                          <a:effectLst/>
                        </a:rPr>
                        <a:t>Upside/(Downside) to DCF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r">
                        <a:buNone/>
                      </a:pPr>
                      <a:r>
                        <a:rPr lang="en-US" dirty="0"/>
                        <a:t>21.9%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2545687020"/>
                  </a:ext>
                </a:extLst>
              </a:tr>
            </a:tbl>
          </a:graphicData>
        </a:graphic>
      </p:graphicFrame>
      <p:graphicFrame>
        <p:nvGraphicFramePr>
          <p:cNvPr id="8" name="Table 7">
            <a:extLst>
              <a:ext uri="{FF2B5EF4-FFF2-40B4-BE49-F238E27FC236}">
                <a16:creationId xmlns:a16="http://schemas.microsoft.com/office/drawing/2014/main" id="{656632BA-7BEF-BEB0-82C7-0A6F1F5806DE}"/>
              </a:ext>
            </a:extLst>
          </p:cNvPr>
          <p:cNvGraphicFramePr>
            <a:graphicFrameLocks noGrp="1"/>
          </p:cNvGraphicFramePr>
          <p:nvPr>
            <p:extLst>
              <p:ext uri="{D42A27DB-BD31-4B8C-83A1-F6EECF244321}">
                <p14:modId xmlns:p14="http://schemas.microsoft.com/office/powerpoint/2010/main" val="3592546357"/>
              </p:ext>
            </p:extLst>
          </p:nvPr>
        </p:nvGraphicFramePr>
        <p:xfrm>
          <a:off x="6190592" y="3972910"/>
          <a:ext cx="5352042" cy="2212340"/>
        </p:xfrm>
        <a:graphic>
          <a:graphicData uri="http://schemas.openxmlformats.org/drawingml/2006/table">
            <a:tbl>
              <a:tblPr bandRow="1">
                <a:tableStyleId>{616DA210-FB5B-4158-B5E0-FEB733F419BA}</a:tableStyleId>
              </a:tblPr>
              <a:tblGrid>
                <a:gridCol w="1193243">
                  <a:extLst>
                    <a:ext uri="{9D8B030D-6E8A-4147-A177-3AD203B41FA5}">
                      <a16:colId xmlns:a16="http://schemas.microsoft.com/office/drawing/2014/main" val="2344441836"/>
                    </a:ext>
                  </a:extLst>
                </a:gridCol>
                <a:gridCol w="737002">
                  <a:extLst>
                    <a:ext uri="{9D8B030D-6E8A-4147-A177-3AD203B41FA5}">
                      <a16:colId xmlns:a16="http://schemas.microsoft.com/office/drawing/2014/main" val="3896276795"/>
                    </a:ext>
                  </a:extLst>
                </a:gridCol>
                <a:gridCol w="737002">
                  <a:extLst>
                    <a:ext uri="{9D8B030D-6E8A-4147-A177-3AD203B41FA5}">
                      <a16:colId xmlns:a16="http://schemas.microsoft.com/office/drawing/2014/main" val="2878765001"/>
                    </a:ext>
                  </a:extLst>
                </a:gridCol>
                <a:gridCol w="631716">
                  <a:extLst>
                    <a:ext uri="{9D8B030D-6E8A-4147-A177-3AD203B41FA5}">
                      <a16:colId xmlns:a16="http://schemas.microsoft.com/office/drawing/2014/main" val="2824453055"/>
                    </a:ext>
                  </a:extLst>
                </a:gridCol>
                <a:gridCol w="737002">
                  <a:extLst>
                    <a:ext uri="{9D8B030D-6E8A-4147-A177-3AD203B41FA5}">
                      <a16:colId xmlns:a16="http://schemas.microsoft.com/office/drawing/2014/main" val="3865297705"/>
                    </a:ext>
                  </a:extLst>
                </a:gridCol>
                <a:gridCol w="1316077">
                  <a:extLst>
                    <a:ext uri="{9D8B030D-6E8A-4147-A177-3AD203B41FA5}">
                      <a16:colId xmlns:a16="http://schemas.microsoft.com/office/drawing/2014/main" val="2958905078"/>
                    </a:ext>
                  </a:extLst>
                </a:gridCol>
              </a:tblGrid>
              <a:tr h="228600">
                <a:tc>
                  <a:txBody>
                    <a:bodyPr/>
                    <a:lstStyle/>
                    <a:p>
                      <a:pPr algn="l">
                        <a:buNone/>
                      </a:pPr>
                      <a:r>
                        <a:rPr lang="en-US">
                          <a:effectLst/>
                        </a:rPr>
                        <a:t>Ticker</a:t>
                      </a:r>
                    </a:p>
                  </a:txBody>
                  <a:tcPr marL="0" marR="0" marT="0" marB="0" anchor="ctr"/>
                </a:tc>
                <a:tc>
                  <a:txBody>
                    <a:bodyPr/>
                    <a:lstStyle/>
                    <a:p>
                      <a:pPr algn="l">
                        <a:buNone/>
                      </a:pPr>
                      <a:r>
                        <a:rPr lang="en-US">
                          <a:effectLst/>
                        </a:rPr>
                        <a:t>P/E</a:t>
                      </a:r>
                    </a:p>
                  </a:txBody>
                  <a:tcPr marL="0" marR="0" marT="0" marB="0" anchor="ctr"/>
                </a:tc>
                <a:tc>
                  <a:txBody>
                    <a:bodyPr/>
                    <a:lstStyle/>
                    <a:p>
                      <a:pPr algn="l">
                        <a:buNone/>
                      </a:pPr>
                      <a:r>
                        <a:rPr lang="en-US">
                          <a:effectLst/>
                        </a:rPr>
                        <a:t>P/S </a:t>
                      </a:r>
                    </a:p>
                  </a:txBody>
                  <a:tcPr marL="0" marR="0" marT="0" marB="0" anchor="ctr"/>
                </a:tc>
                <a:tc>
                  <a:txBody>
                    <a:bodyPr/>
                    <a:lstStyle/>
                    <a:p>
                      <a:pPr algn="l">
                        <a:buNone/>
                      </a:pPr>
                      <a:r>
                        <a:rPr lang="en-US">
                          <a:effectLst/>
                        </a:rPr>
                        <a:t>P/B</a:t>
                      </a:r>
                    </a:p>
                  </a:txBody>
                  <a:tcPr marL="0" marR="0" marT="0" marB="0" anchor="ctr"/>
                </a:tc>
                <a:tc>
                  <a:txBody>
                    <a:bodyPr/>
                    <a:lstStyle/>
                    <a:p>
                      <a:pPr algn="l">
                        <a:buNone/>
                      </a:pPr>
                      <a:r>
                        <a:rPr lang="en-US">
                          <a:effectLst/>
                        </a:rPr>
                        <a:t>P/CF </a:t>
                      </a:r>
                    </a:p>
                  </a:txBody>
                  <a:tcPr marL="0" marR="0" marT="0" marB="0" anchor="ctr"/>
                </a:tc>
                <a:tc>
                  <a:txBody>
                    <a:bodyPr/>
                    <a:lstStyle/>
                    <a:p>
                      <a:pPr algn="l">
                        <a:buNone/>
                      </a:pPr>
                      <a:r>
                        <a:rPr lang="en-US">
                          <a:effectLst/>
                        </a:rPr>
                        <a:t>EV/ EBITDA </a:t>
                      </a:r>
                    </a:p>
                  </a:txBody>
                  <a:tcPr marL="0" marR="0" marT="0" marB="0" anchor="ctr"/>
                </a:tc>
                <a:extLst>
                  <a:ext uri="{0D108BD9-81ED-4DB2-BD59-A6C34878D82A}">
                    <a16:rowId xmlns:a16="http://schemas.microsoft.com/office/drawing/2014/main" val="755058114"/>
                  </a:ext>
                </a:extLst>
              </a:tr>
              <a:tr h="228600">
                <a:tc>
                  <a:txBody>
                    <a:bodyPr/>
                    <a:lstStyle/>
                    <a:p>
                      <a:pPr algn="l">
                        <a:buNone/>
                      </a:pPr>
                      <a:r>
                        <a:rPr lang="en-US">
                          <a:effectLst/>
                        </a:rPr>
                        <a:t>GOOGL</a:t>
                      </a:r>
                    </a:p>
                  </a:txBody>
                  <a:tcPr marL="0" marR="0" marT="0" marB="0" anchor="ctr"/>
                </a:tc>
                <a:tc>
                  <a:txBody>
                    <a:bodyPr/>
                    <a:lstStyle/>
                    <a:p>
                      <a:pPr algn="r">
                        <a:buNone/>
                      </a:pPr>
                      <a:r>
                        <a:rPr lang="en-US">
                          <a:effectLst/>
                        </a:rPr>
                        <a:t>28.09</a:t>
                      </a:r>
                    </a:p>
                  </a:txBody>
                  <a:tcPr marL="0" marR="0" marT="0" marB="0" anchor="ctr"/>
                </a:tc>
                <a:tc>
                  <a:txBody>
                    <a:bodyPr/>
                    <a:lstStyle/>
                    <a:p>
                      <a:pPr algn="r">
                        <a:buNone/>
                      </a:pPr>
                      <a:r>
                        <a:rPr lang="en-US">
                          <a:effectLst/>
                        </a:rPr>
                        <a:t>7.87</a:t>
                      </a:r>
                    </a:p>
                  </a:txBody>
                  <a:tcPr marL="0" marR="0" marT="0" marB="0" anchor="ctr"/>
                </a:tc>
                <a:tc>
                  <a:txBody>
                    <a:bodyPr/>
                    <a:lstStyle/>
                    <a:p>
                      <a:pPr algn="r">
                        <a:buNone/>
                      </a:pPr>
                      <a:r>
                        <a:rPr lang="en-US">
                          <a:effectLst/>
                        </a:rPr>
                        <a:t>7.99</a:t>
                      </a:r>
                    </a:p>
                  </a:txBody>
                  <a:tcPr marL="0" marR="0" marT="0" marB="0" anchor="ctr"/>
                </a:tc>
                <a:tc>
                  <a:txBody>
                    <a:bodyPr/>
                    <a:lstStyle/>
                    <a:p>
                      <a:pPr algn="r">
                        <a:buNone/>
                      </a:pPr>
                      <a:r>
                        <a:rPr lang="en-US">
                          <a:effectLst/>
                        </a:rPr>
                        <a:t>21.88</a:t>
                      </a:r>
                    </a:p>
                  </a:txBody>
                  <a:tcPr marL="0" marR="0" marT="0" marB="0" anchor="ctr"/>
                </a:tc>
                <a:tc>
                  <a:txBody>
                    <a:bodyPr/>
                    <a:lstStyle/>
                    <a:p>
                      <a:pPr algn="r">
                        <a:buNone/>
                      </a:pPr>
                      <a:r>
                        <a:rPr lang="en-US">
                          <a:effectLst/>
                        </a:rPr>
                        <a:t>14.51</a:t>
                      </a:r>
                    </a:p>
                  </a:txBody>
                  <a:tcPr marL="0" marR="0" marT="0" marB="0" anchor="ctr"/>
                </a:tc>
                <a:extLst>
                  <a:ext uri="{0D108BD9-81ED-4DB2-BD59-A6C34878D82A}">
                    <a16:rowId xmlns:a16="http://schemas.microsoft.com/office/drawing/2014/main" val="2296223149"/>
                  </a:ext>
                </a:extLst>
              </a:tr>
              <a:tr h="228600">
                <a:tc>
                  <a:txBody>
                    <a:bodyPr/>
                    <a:lstStyle/>
                    <a:p>
                      <a:pPr algn="l">
                        <a:buNone/>
                      </a:pPr>
                      <a:r>
                        <a:rPr lang="en-US">
                          <a:effectLst/>
                        </a:rPr>
                        <a:t>ORCL</a:t>
                      </a:r>
                    </a:p>
                  </a:txBody>
                  <a:tcPr marL="0" marR="0" marT="0" marB="0" anchor="ctr"/>
                </a:tc>
                <a:tc>
                  <a:txBody>
                    <a:bodyPr/>
                    <a:lstStyle/>
                    <a:p>
                      <a:pPr algn="r">
                        <a:buNone/>
                      </a:pPr>
                      <a:r>
                        <a:rPr lang="en-US">
                          <a:effectLst/>
                        </a:rPr>
                        <a:t>53.84</a:t>
                      </a:r>
                    </a:p>
                  </a:txBody>
                  <a:tcPr marL="0" marR="0" marT="0" marB="0" anchor="ctr"/>
                </a:tc>
                <a:tc>
                  <a:txBody>
                    <a:bodyPr/>
                    <a:lstStyle/>
                    <a:p>
                      <a:pPr algn="r">
                        <a:buNone/>
                      </a:pPr>
                      <a:r>
                        <a:rPr lang="en-US">
                          <a:effectLst/>
                        </a:rPr>
                        <a:t>11.48</a:t>
                      </a:r>
                    </a:p>
                  </a:txBody>
                  <a:tcPr marL="0" marR="0" marT="0" marB="0" anchor="ctr"/>
                </a:tc>
                <a:tc>
                  <a:txBody>
                    <a:bodyPr/>
                    <a:lstStyle/>
                    <a:p>
                      <a:pPr algn="r">
                        <a:buNone/>
                      </a:pPr>
                      <a:r>
                        <a:rPr lang="en-US">
                          <a:effectLst/>
                        </a:rPr>
                        <a:t>32.99</a:t>
                      </a:r>
                    </a:p>
                  </a:txBody>
                  <a:tcPr marL="0" marR="0" marT="0" marB="0" anchor="ctr"/>
                </a:tc>
                <a:tc>
                  <a:txBody>
                    <a:bodyPr/>
                    <a:lstStyle/>
                    <a:p>
                      <a:pPr algn="r">
                        <a:buNone/>
                      </a:pPr>
                      <a:r>
                        <a:rPr lang="en-US">
                          <a:effectLst/>
                        </a:rPr>
                        <a:t>76.91</a:t>
                      </a:r>
                    </a:p>
                  </a:txBody>
                  <a:tcPr marL="0" marR="0" marT="0" marB="0" anchor="ctr"/>
                </a:tc>
                <a:tc>
                  <a:txBody>
                    <a:bodyPr/>
                    <a:lstStyle/>
                    <a:p>
                      <a:pPr algn="r">
                        <a:buNone/>
                      </a:pPr>
                      <a:r>
                        <a:rPr lang="en-US">
                          <a:effectLst/>
                        </a:rPr>
                        <a:t>32.42</a:t>
                      </a:r>
                    </a:p>
                  </a:txBody>
                  <a:tcPr marL="0" marR="0" marT="0" marB="0" anchor="ctr"/>
                </a:tc>
                <a:extLst>
                  <a:ext uri="{0D108BD9-81ED-4DB2-BD59-A6C34878D82A}">
                    <a16:rowId xmlns:a16="http://schemas.microsoft.com/office/drawing/2014/main" val="1618020085"/>
                  </a:ext>
                </a:extLst>
              </a:tr>
              <a:tr h="228600">
                <a:tc>
                  <a:txBody>
                    <a:bodyPr/>
                    <a:lstStyle/>
                    <a:p>
                      <a:pPr algn="l">
                        <a:buNone/>
                      </a:pPr>
                      <a:r>
                        <a:rPr lang="en-US">
                          <a:effectLst/>
                        </a:rPr>
                        <a:t>META</a:t>
                      </a:r>
                    </a:p>
                  </a:txBody>
                  <a:tcPr marL="0" marR="0" marT="0" marB="0" anchor="ctr"/>
                </a:tc>
                <a:tc>
                  <a:txBody>
                    <a:bodyPr/>
                    <a:lstStyle/>
                    <a:p>
                      <a:pPr algn="r">
                        <a:buNone/>
                      </a:pPr>
                      <a:r>
                        <a:rPr lang="en-US">
                          <a:effectLst/>
                        </a:rPr>
                        <a:t>27.69</a:t>
                      </a:r>
                    </a:p>
                  </a:txBody>
                  <a:tcPr marL="0" marR="0" marT="0" marB="0" anchor="ctr"/>
                </a:tc>
                <a:tc>
                  <a:txBody>
                    <a:bodyPr/>
                    <a:lstStyle/>
                    <a:p>
                      <a:pPr algn="r">
                        <a:buNone/>
                      </a:pPr>
                      <a:r>
                        <a:rPr lang="en-US">
                          <a:effectLst/>
                        </a:rPr>
                        <a:t>10.82</a:t>
                      </a:r>
                    </a:p>
                  </a:txBody>
                  <a:tcPr marL="0" marR="0" marT="0" marB="0" anchor="ctr"/>
                </a:tc>
                <a:tc>
                  <a:txBody>
                    <a:bodyPr/>
                    <a:lstStyle/>
                    <a:p>
                      <a:pPr algn="r">
                        <a:buNone/>
                      </a:pPr>
                      <a:r>
                        <a:rPr lang="en-US">
                          <a:effectLst/>
                        </a:rPr>
                        <a:t>9.88</a:t>
                      </a:r>
                    </a:p>
                  </a:txBody>
                  <a:tcPr marL="0" marR="0" marT="0" marB="0" anchor="ctr"/>
                </a:tc>
                <a:tc>
                  <a:txBody>
                    <a:bodyPr/>
                    <a:lstStyle/>
                    <a:p>
                      <a:pPr algn="r">
                        <a:buNone/>
                      </a:pPr>
                      <a:r>
                        <a:rPr lang="en-US">
                          <a:effectLst/>
                        </a:rPr>
                        <a:t>39.19</a:t>
                      </a:r>
                    </a:p>
                  </a:txBody>
                  <a:tcPr marL="0" marR="0" marT="0" marB="0" anchor="ctr"/>
                </a:tc>
                <a:tc>
                  <a:txBody>
                    <a:bodyPr/>
                    <a:lstStyle/>
                    <a:p>
                      <a:pPr algn="r">
                        <a:buNone/>
                      </a:pPr>
                      <a:r>
                        <a:rPr lang="en-US">
                          <a:effectLst/>
                        </a:rPr>
                        <a:t>19.92</a:t>
                      </a:r>
                    </a:p>
                  </a:txBody>
                  <a:tcPr marL="0" marR="0" marT="0" marB="0" anchor="ctr"/>
                </a:tc>
                <a:extLst>
                  <a:ext uri="{0D108BD9-81ED-4DB2-BD59-A6C34878D82A}">
                    <a16:rowId xmlns:a16="http://schemas.microsoft.com/office/drawing/2014/main" val="2373949929"/>
                  </a:ext>
                </a:extLst>
              </a:tr>
              <a:tr h="228600">
                <a:tc>
                  <a:txBody>
                    <a:bodyPr/>
                    <a:lstStyle/>
                    <a:p>
                      <a:pPr algn="l">
                        <a:buNone/>
                      </a:pPr>
                      <a:r>
                        <a:rPr lang="en-US">
                          <a:effectLst/>
                        </a:rPr>
                        <a:t>AMZN</a:t>
                      </a:r>
                    </a:p>
                  </a:txBody>
                  <a:tcPr marL="0" marR="0" marT="0" marB="0" anchor="ctr"/>
                </a:tc>
                <a:tc>
                  <a:txBody>
                    <a:bodyPr/>
                    <a:lstStyle/>
                    <a:p>
                      <a:pPr algn="r">
                        <a:buNone/>
                      </a:pPr>
                      <a:r>
                        <a:rPr lang="en-US">
                          <a:effectLst/>
                        </a:rPr>
                        <a:t>36.27</a:t>
                      </a:r>
                    </a:p>
                  </a:txBody>
                  <a:tcPr marL="0" marR="0" marT="0" marB="0" anchor="ctr"/>
                </a:tc>
                <a:tc>
                  <a:txBody>
                    <a:bodyPr/>
                    <a:lstStyle/>
                    <a:p>
                      <a:pPr algn="r">
                        <a:buNone/>
                      </a:pPr>
                      <a:r>
                        <a:rPr lang="en-US">
                          <a:effectLst/>
                        </a:rPr>
                        <a:t>3.76</a:t>
                      </a:r>
                    </a:p>
                  </a:txBody>
                  <a:tcPr marL="0" marR="0" marT="0" marB="0" anchor="ctr"/>
                </a:tc>
                <a:tc>
                  <a:txBody>
                    <a:bodyPr/>
                    <a:lstStyle/>
                    <a:p>
                      <a:pPr algn="r">
                        <a:buNone/>
                      </a:pPr>
                      <a:r>
                        <a:rPr lang="en-US">
                          <a:effectLst/>
                        </a:rPr>
                        <a:t>7.61</a:t>
                      </a:r>
                    </a:p>
                  </a:txBody>
                  <a:tcPr marL="0" marR="0" marT="0" marB="0" anchor="ctr"/>
                </a:tc>
                <a:tc>
                  <a:txBody>
                    <a:bodyPr/>
                    <a:lstStyle/>
                    <a:p>
                      <a:pPr algn="r">
                        <a:buNone/>
                      </a:pPr>
                      <a:r>
                        <a:rPr lang="en-US">
                          <a:effectLst/>
                        </a:rPr>
                        <a:t>185.76</a:t>
                      </a:r>
                    </a:p>
                  </a:txBody>
                  <a:tcPr marL="0" marR="0" marT="0" marB="0" anchor="ctr"/>
                </a:tc>
                <a:tc>
                  <a:txBody>
                    <a:bodyPr/>
                    <a:lstStyle/>
                    <a:p>
                      <a:pPr algn="r">
                        <a:buNone/>
                      </a:pPr>
                      <a:r>
                        <a:rPr lang="en-US">
                          <a:effectLst/>
                        </a:rPr>
                        <a:t>17.61</a:t>
                      </a:r>
                    </a:p>
                  </a:txBody>
                  <a:tcPr marL="0" marR="0" marT="0" marB="0" anchor="ctr"/>
                </a:tc>
                <a:extLst>
                  <a:ext uri="{0D108BD9-81ED-4DB2-BD59-A6C34878D82A}">
                    <a16:rowId xmlns:a16="http://schemas.microsoft.com/office/drawing/2014/main" val="2017895378"/>
                  </a:ext>
                </a:extLst>
              </a:tr>
              <a:tr h="292100">
                <a:tc>
                  <a:txBody>
                    <a:bodyPr/>
                    <a:lstStyle/>
                    <a:p>
                      <a:pPr algn="l">
                        <a:buNone/>
                      </a:pPr>
                      <a:r>
                        <a:rPr lang="en-US">
                          <a:effectLst/>
                        </a:rPr>
                        <a:t>MSFT</a:t>
                      </a:r>
                    </a:p>
                  </a:txBody>
                  <a:tcPr marL="0" marR="0" marT="0" marB="0" anchor="ctr"/>
                </a:tc>
                <a:tc>
                  <a:txBody>
                    <a:bodyPr/>
                    <a:lstStyle/>
                    <a:p>
                      <a:pPr algn="r">
                        <a:buNone/>
                      </a:pPr>
                      <a:r>
                        <a:rPr lang="en-US">
                          <a:effectLst/>
                        </a:rPr>
                        <a:t>36.43</a:t>
                      </a:r>
                    </a:p>
                  </a:txBody>
                  <a:tcPr marL="0" marR="0" marT="0" marB="0" anchor="ctr"/>
                </a:tc>
                <a:tc>
                  <a:txBody>
                    <a:bodyPr/>
                    <a:lstStyle/>
                    <a:p>
                      <a:pPr algn="r">
                        <a:buNone/>
                      </a:pPr>
                      <a:r>
                        <a:rPr lang="en-US">
                          <a:effectLst/>
                        </a:rPr>
                        <a:t>13.15</a:t>
                      </a:r>
                    </a:p>
                  </a:txBody>
                  <a:tcPr marL="0" marR="0" marT="0" marB="0" anchor="ctr"/>
                </a:tc>
                <a:tc>
                  <a:txBody>
                    <a:bodyPr/>
                    <a:lstStyle/>
                    <a:p>
                      <a:pPr algn="r">
                        <a:buNone/>
                      </a:pPr>
                      <a:r>
                        <a:rPr lang="en-US">
                          <a:effectLst/>
                        </a:rPr>
                        <a:t>10.79</a:t>
                      </a:r>
                    </a:p>
                  </a:txBody>
                  <a:tcPr marL="0" marR="0" marT="0" marB="0" anchor="ctr"/>
                </a:tc>
                <a:tc>
                  <a:txBody>
                    <a:bodyPr/>
                    <a:lstStyle/>
                    <a:p>
                      <a:pPr algn="r">
                        <a:buNone/>
                      </a:pPr>
                      <a:r>
                        <a:rPr lang="en-US">
                          <a:effectLst/>
                        </a:rPr>
                        <a:t>51.73</a:t>
                      </a:r>
                    </a:p>
                  </a:txBody>
                  <a:tcPr marL="0" marR="0" marT="0" marB="0" anchor="ctr"/>
                </a:tc>
                <a:tc>
                  <a:txBody>
                    <a:bodyPr/>
                    <a:lstStyle/>
                    <a:p>
                      <a:pPr algn="r">
                        <a:buNone/>
                      </a:pPr>
                      <a:r>
                        <a:rPr lang="en-US">
                          <a:effectLst/>
                        </a:rPr>
                        <a:t>22.13</a:t>
                      </a:r>
                    </a:p>
                  </a:txBody>
                  <a:tcPr marL="0" marR="0" marT="0" marB="0" anchor="ctr"/>
                </a:tc>
                <a:extLst>
                  <a:ext uri="{0D108BD9-81ED-4DB2-BD59-A6C34878D82A}">
                    <a16:rowId xmlns:a16="http://schemas.microsoft.com/office/drawing/2014/main" val="3798917910"/>
                  </a:ext>
                </a:extLst>
              </a:tr>
              <a:tr h="228600">
                <a:tc>
                  <a:txBody>
                    <a:bodyPr/>
                    <a:lstStyle/>
                    <a:p>
                      <a:pPr algn="l">
                        <a:buNone/>
                      </a:pPr>
                      <a:r>
                        <a:rPr lang="en-US">
                          <a:effectLst/>
                        </a:rPr>
                        <a:t>AAPL</a:t>
                      </a:r>
                    </a:p>
                  </a:txBody>
                  <a:tcPr marL="0" marR="0" marT="0" marB="0" anchor="ctr"/>
                </a:tc>
                <a:tc>
                  <a:txBody>
                    <a:bodyPr/>
                    <a:lstStyle/>
                    <a:p>
                      <a:pPr algn="r">
                        <a:buNone/>
                      </a:pPr>
                      <a:r>
                        <a:rPr lang="en-US">
                          <a:effectLst/>
                        </a:rPr>
                        <a:t>32.27</a:t>
                      </a:r>
                    </a:p>
                  </a:txBody>
                  <a:tcPr marL="0" marR="0" marT="0" marB="0" anchor="ctr"/>
                </a:tc>
                <a:tc>
                  <a:txBody>
                    <a:bodyPr/>
                    <a:lstStyle/>
                    <a:p>
                      <a:pPr algn="r">
                        <a:buNone/>
                      </a:pPr>
                      <a:r>
                        <a:rPr lang="en-US">
                          <a:effectLst/>
                        </a:rPr>
                        <a:t>8.63</a:t>
                      </a:r>
                    </a:p>
                  </a:txBody>
                  <a:tcPr marL="0" marR="0" marT="0" marB="0" anchor="ctr"/>
                </a:tc>
                <a:tc>
                  <a:txBody>
                    <a:bodyPr/>
                    <a:lstStyle/>
                    <a:p>
                      <a:pPr algn="r">
                        <a:buNone/>
                      </a:pPr>
                      <a:r>
                        <a:rPr lang="en-US">
                          <a:effectLst/>
                        </a:rPr>
                        <a:t>52.89</a:t>
                      </a:r>
                    </a:p>
                  </a:txBody>
                  <a:tcPr marL="0" marR="0" marT="0" marB="0" anchor="ctr"/>
                </a:tc>
                <a:tc>
                  <a:txBody>
                    <a:bodyPr/>
                    <a:lstStyle/>
                    <a:p>
                      <a:pPr algn="r">
                        <a:buNone/>
                      </a:pPr>
                      <a:r>
                        <a:rPr lang="en-US">
                          <a:effectLst/>
                        </a:rPr>
                        <a:t>36.64</a:t>
                      </a:r>
                    </a:p>
                  </a:txBody>
                  <a:tcPr marL="0" marR="0" marT="0" marB="0" anchor="ctr"/>
                </a:tc>
                <a:tc>
                  <a:txBody>
                    <a:bodyPr/>
                    <a:lstStyle/>
                    <a:p>
                      <a:pPr algn="r">
                        <a:buNone/>
                      </a:pPr>
                      <a:r>
                        <a:rPr lang="en-US">
                          <a:effectLst/>
                        </a:rPr>
                        <a:t>24.32</a:t>
                      </a:r>
                    </a:p>
                  </a:txBody>
                  <a:tcPr marL="0" marR="0" marT="0" marB="0" anchor="ctr"/>
                </a:tc>
                <a:extLst>
                  <a:ext uri="{0D108BD9-81ED-4DB2-BD59-A6C34878D82A}">
                    <a16:rowId xmlns:a16="http://schemas.microsoft.com/office/drawing/2014/main" val="1120311948"/>
                  </a:ext>
                </a:extLst>
              </a:tr>
              <a:tr h="228600">
                <a:tc>
                  <a:txBody>
                    <a:bodyPr/>
                    <a:lstStyle/>
                    <a:p>
                      <a:pPr algn="l">
                        <a:buNone/>
                      </a:pPr>
                      <a:r>
                        <a:rPr lang="en-US">
                          <a:effectLst/>
                        </a:rPr>
                        <a:t>Average</a:t>
                      </a:r>
                    </a:p>
                  </a:txBody>
                  <a:tcPr marL="0" marR="0" marT="0" marB="0" anchor="ctr"/>
                </a:tc>
                <a:tc>
                  <a:txBody>
                    <a:bodyPr/>
                    <a:lstStyle/>
                    <a:p>
                      <a:pPr algn="r">
                        <a:buNone/>
                      </a:pPr>
                      <a:r>
                        <a:rPr lang="en-US">
                          <a:effectLst/>
                        </a:rPr>
                        <a:t>35.77</a:t>
                      </a:r>
                    </a:p>
                  </a:txBody>
                  <a:tcPr marL="0" marR="0" marT="0" marB="0" anchor="ctr"/>
                </a:tc>
                <a:tc>
                  <a:txBody>
                    <a:bodyPr/>
                    <a:lstStyle/>
                    <a:p>
                      <a:pPr algn="r">
                        <a:buNone/>
                      </a:pPr>
                      <a:r>
                        <a:rPr lang="en-US">
                          <a:effectLst/>
                        </a:rPr>
                        <a:t>9.28</a:t>
                      </a:r>
                    </a:p>
                  </a:txBody>
                  <a:tcPr marL="0" marR="0" marT="0" marB="0" anchor="ctr"/>
                </a:tc>
                <a:tc>
                  <a:txBody>
                    <a:bodyPr/>
                    <a:lstStyle/>
                    <a:p>
                      <a:pPr algn="r">
                        <a:buNone/>
                      </a:pPr>
                      <a:r>
                        <a:rPr lang="en-US">
                          <a:effectLst/>
                        </a:rPr>
                        <a:t>20.36</a:t>
                      </a:r>
                    </a:p>
                  </a:txBody>
                  <a:tcPr marL="0" marR="0" marT="0" marB="0" anchor="ctr"/>
                </a:tc>
                <a:tc>
                  <a:txBody>
                    <a:bodyPr/>
                    <a:lstStyle/>
                    <a:p>
                      <a:pPr algn="r">
                        <a:buNone/>
                      </a:pPr>
                      <a:r>
                        <a:rPr lang="en-US">
                          <a:effectLst/>
                        </a:rPr>
                        <a:t>68.69</a:t>
                      </a:r>
                    </a:p>
                  </a:txBody>
                  <a:tcPr marL="0" marR="0" marT="0" marB="0" anchor="ctr"/>
                </a:tc>
                <a:tc>
                  <a:txBody>
                    <a:bodyPr/>
                    <a:lstStyle/>
                    <a:p>
                      <a:pPr algn="r">
                        <a:buNone/>
                      </a:pPr>
                      <a:r>
                        <a:rPr lang="en-US">
                          <a:effectLst/>
                        </a:rPr>
                        <a:t>21.82</a:t>
                      </a:r>
                    </a:p>
                  </a:txBody>
                  <a:tcPr marL="0" marR="0" marT="0" marB="0" anchor="ctr"/>
                </a:tc>
                <a:extLst>
                  <a:ext uri="{0D108BD9-81ED-4DB2-BD59-A6C34878D82A}">
                    <a16:rowId xmlns:a16="http://schemas.microsoft.com/office/drawing/2014/main" val="2107096569"/>
                  </a:ext>
                </a:extLst>
              </a:tr>
            </a:tbl>
          </a:graphicData>
        </a:graphic>
      </p:graphicFrame>
      <p:pic>
        <p:nvPicPr>
          <p:cNvPr id="9" name="Picture 8" descr="Google logo PNG images free download | Pngimg.com">
            <a:extLst>
              <a:ext uri="{FF2B5EF4-FFF2-40B4-BE49-F238E27FC236}">
                <a16:creationId xmlns:a16="http://schemas.microsoft.com/office/drawing/2014/main" id="{3430F4CB-1420-D22F-EEA7-4E5AC422934C}"/>
              </a:ext>
            </a:extLst>
          </p:cNvPr>
          <p:cNvPicPr>
            <a:picLocks noChangeAspect="1"/>
          </p:cNvPicPr>
          <p:nvPr/>
        </p:nvPicPr>
        <p:blipFill>
          <a:blip r:embed="rId5"/>
          <a:stretch>
            <a:fillRect/>
          </a:stretch>
        </p:blipFill>
        <p:spPr>
          <a:xfrm>
            <a:off x="8284191" y="194481"/>
            <a:ext cx="3488140" cy="1345441"/>
          </a:xfrm>
          <a:prstGeom prst="rect">
            <a:avLst/>
          </a:prstGeom>
        </p:spPr>
      </p:pic>
    </p:spTree>
    <p:extLst>
      <p:ext uri="{BB962C8B-B14F-4D97-AF65-F5344CB8AC3E}">
        <p14:creationId xmlns:p14="http://schemas.microsoft.com/office/powerpoint/2010/main" val="419512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578BD-96EF-70EC-27AC-599BB37A6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86472-918B-3A24-6398-AA958715AF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755176-4028-8919-443E-126896342875}"/>
              </a:ext>
            </a:extLst>
          </p:cNvPr>
          <p:cNvSpPr>
            <a:spLocks noGrp="1"/>
          </p:cNvSpPr>
          <p:nvPr>
            <p:ph idx="1"/>
          </p:nvPr>
        </p:nvSpPr>
        <p:spPr>
          <a:xfrm>
            <a:off x="838200" y="1825625"/>
            <a:ext cx="5865018" cy="4351338"/>
          </a:xfrm>
        </p:spPr>
        <p:txBody>
          <a:bodyPr>
            <a:normAutofit/>
          </a:bodyPr>
          <a:lstStyle/>
          <a:p>
            <a:pPr marL="0" indent="0">
              <a:buNone/>
            </a:pPr>
            <a:r>
              <a:rPr lang="en-US" sz="2000" b="1" u="sng"/>
              <a:t>Firm Description</a:t>
            </a:r>
          </a:p>
          <a:p>
            <a:pPr marL="0" indent="0">
              <a:buNone/>
            </a:pPr>
            <a:r>
              <a:rPr lang="en-US" sz="2000"/>
              <a:t>Comcast is one of the largest media and telecom companies. The firm operates across different lines of business including connectivity, media, content creation, and theme parks.</a:t>
            </a:r>
          </a:p>
          <a:p>
            <a:r>
              <a:rPr lang="en-US" sz="2000"/>
              <a:t>Founded in 1963, </a:t>
            </a:r>
            <a:r>
              <a:rPr lang="en-US" sz="2000" err="1"/>
              <a:t>HQ’d</a:t>
            </a:r>
            <a:r>
              <a:rPr lang="en-US" sz="2000"/>
              <a:t> in Philadelphia</a:t>
            </a:r>
          </a:p>
          <a:p>
            <a:r>
              <a:rPr lang="en-US" sz="2000"/>
              <a:t>60+ million customers</a:t>
            </a:r>
          </a:p>
          <a:p>
            <a:pPr marL="0" indent="0">
              <a:buNone/>
            </a:pPr>
            <a:r>
              <a:rPr lang="en-US" sz="2000" b="1" u="sng"/>
              <a:t>Risks</a:t>
            </a:r>
            <a:endParaRPr lang="en-US" sz="2000"/>
          </a:p>
          <a:p>
            <a:r>
              <a:rPr lang="en-US" sz="2000"/>
              <a:t>Intensifying broadband competition</a:t>
            </a:r>
          </a:p>
          <a:p>
            <a:r>
              <a:rPr lang="en-US" sz="2000"/>
              <a:t>Media &amp; streaming profitability</a:t>
            </a:r>
          </a:p>
          <a:p>
            <a:r>
              <a:rPr lang="en-US" sz="2000"/>
              <a:t>Refinancing headwinds</a:t>
            </a:r>
          </a:p>
        </p:txBody>
      </p:sp>
      <p:pic>
        <p:nvPicPr>
          <p:cNvPr id="4" name="Picture 3" descr="A close up of a sign&#10;&#10;AI-generated content may be incorrect.">
            <a:extLst>
              <a:ext uri="{FF2B5EF4-FFF2-40B4-BE49-F238E27FC236}">
                <a16:creationId xmlns:a16="http://schemas.microsoft.com/office/drawing/2014/main" id="{69311F9E-9D69-EDAF-3694-E4293E4FB6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3F0BCC23-2BC2-346A-54A2-40797F6520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F5BB5DFC-944B-5003-9550-EA26AB22F2F6}"/>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Business Overview</a:t>
            </a:r>
          </a:p>
        </p:txBody>
      </p:sp>
      <p:pic>
        <p:nvPicPr>
          <p:cNvPr id="1026" name="Picture 2">
            <a:extLst>
              <a:ext uri="{FF2B5EF4-FFF2-40B4-BE49-F238E27FC236}">
                <a16:creationId xmlns:a16="http://schemas.microsoft.com/office/drawing/2014/main" id="{E89BF573-EC2F-8522-676E-5DA98D8BF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857" y="60144"/>
            <a:ext cx="3202144" cy="11320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74EB7790-BBE5-699A-E515-C77E5851F032}"/>
              </a:ext>
            </a:extLst>
          </p:cNvPr>
          <p:cNvGraphicFramePr>
            <a:graphicFrameLocks noGrp="1"/>
          </p:cNvGraphicFramePr>
          <p:nvPr>
            <p:extLst>
              <p:ext uri="{D42A27DB-BD31-4B8C-83A1-F6EECF244321}">
                <p14:modId xmlns:p14="http://schemas.microsoft.com/office/powerpoint/2010/main" val="3152504476"/>
              </p:ext>
            </p:extLst>
          </p:nvPr>
        </p:nvGraphicFramePr>
        <p:xfrm>
          <a:off x="6703218" y="2705894"/>
          <a:ext cx="5418666" cy="259080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3529882514"/>
                    </a:ext>
                  </a:extLst>
                </a:gridCol>
                <a:gridCol w="2709333">
                  <a:extLst>
                    <a:ext uri="{9D8B030D-6E8A-4147-A177-3AD203B41FA5}">
                      <a16:colId xmlns:a16="http://schemas.microsoft.com/office/drawing/2014/main" val="2724633740"/>
                    </a:ext>
                  </a:extLst>
                </a:gridCol>
              </a:tblGrid>
              <a:tr h="332309">
                <a:tc gridSpan="2">
                  <a:txBody>
                    <a:bodyPr/>
                    <a:lstStyle/>
                    <a:p>
                      <a:pPr algn="ctr"/>
                      <a:r>
                        <a:rPr lang="en-US"/>
                        <a:t>CMCSA Details</a:t>
                      </a:r>
                    </a:p>
                  </a:txBody>
                  <a:tcPr>
                    <a:solidFill>
                      <a:srgbClr val="C30000"/>
                    </a:solidFill>
                  </a:tcPr>
                </a:tc>
                <a:tc hMerge="1">
                  <a:txBody>
                    <a:bodyPr/>
                    <a:lstStyle/>
                    <a:p>
                      <a:endParaRPr lang="en-US"/>
                    </a:p>
                  </a:txBody>
                  <a:tcPr/>
                </a:tc>
                <a:extLst>
                  <a:ext uri="{0D108BD9-81ED-4DB2-BD59-A6C34878D82A}">
                    <a16:rowId xmlns:a16="http://schemas.microsoft.com/office/drawing/2014/main" val="2665353415"/>
                  </a:ext>
                </a:extLst>
              </a:tr>
              <a:tr h="370840">
                <a:tc>
                  <a:txBody>
                    <a:bodyPr/>
                    <a:lstStyle/>
                    <a:p>
                      <a:r>
                        <a:rPr lang="en-US"/>
                        <a:t>Industry</a:t>
                      </a:r>
                    </a:p>
                  </a:txBody>
                  <a:tcPr/>
                </a:tc>
                <a:tc>
                  <a:txBody>
                    <a:bodyPr/>
                    <a:lstStyle/>
                    <a:p>
                      <a:r>
                        <a:rPr lang="en-US"/>
                        <a:t>Telecom Services</a:t>
                      </a:r>
                    </a:p>
                  </a:txBody>
                  <a:tcPr/>
                </a:tc>
                <a:extLst>
                  <a:ext uri="{0D108BD9-81ED-4DB2-BD59-A6C34878D82A}">
                    <a16:rowId xmlns:a16="http://schemas.microsoft.com/office/drawing/2014/main" val="3481244841"/>
                  </a:ext>
                </a:extLst>
              </a:tr>
              <a:tr h="370840">
                <a:tc>
                  <a:txBody>
                    <a:bodyPr/>
                    <a:lstStyle/>
                    <a:p>
                      <a:r>
                        <a:rPr lang="en-US"/>
                        <a:t>Share Price (12/5)</a:t>
                      </a:r>
                    </a:p>
                  </a:txBody>
                  <a:tcPr/>
                </a:tc>
                <a:tc>
                  <a:txBody>
                    <a:bodyPr/>
                    <a:lstStyle/>
                    <a:p>
                      <a:r>
                        <a:rPr lang="en-US"/>
                        <a:t>$27.31</a:t>
                      </a:r>
                    </a:p>
                  </a:txBody>
                  <a:tcPr/>
                </a:tc>
                <a:extLst>
                  <a:ext uri="{0D108BD9-81ED-4DB2-BD59-A6C34878D82A}">
                    <a16:rowId xmlns:a16="http://schemas.microsoft.com/office/drawing/2014/main" val="4242801593"/>
                  </a:ext>
                </a:extLst>
              </a:tr>
              <a:tr h="370840">
                <a:tc>
                  <a:txBody>
                    <a:bodyPr/>
                    <a:lstStyle/>
                    <a:p>
                      <a:r>
                        <a:rPr lang="en-US"/>
                        <a:t>Market Cap</a:t>
                      </a:r>
                    </a:p>
                  </a:txBody>
                  <a:tcPr/>
                </a:tc>
                <a:tc>
                  <a:txBody>
                    <a:bodyPr/>
                    <a:lstStyle/>
                    <a:p>
                      <a:r>
                        <a:rPr lang="en-US"/>
                        <a:t>100.834 B</a:t>
                      </a:r>
                    </a:p>
                  </a:txBody>
                  <a:tcPr/>
                </a:tc>
                <a:extLst>
                  <a:ext uri="{0D108BD9-81ED-4DB2-BD59-A6C34878D82A}">
                    <a16:rowId xmlns:a16="http://schemas.microsoft.com/office/drawing/2014/main" val="2599133170"/>
                  </a:ext>
                </a:extLst>
              </a:tr>
              <a:tr h="370840">
                <a:tc>
                  <a:txBody>
                    <a:bodyPr/>
                    <a:lstStyle/>
                    <a:p>
                      <a:r>
                        <a:rPr lang="en-US"/>
                        <a:t>Dividend Yield</a:t>
                      </a:r>
                    </a:p>
                  </a:txBody>
                  <a:tcPr/>
                </a:tc>
                <a:tc>
                  <a:txBody>
                    <a:bodyPr/>
                    <a:lstStyle/>
                    <a:p>
                      <a:r>
                        <a:rPr lang="en-US"/>
                        <a:t>4.83%</a:t>
                      </a:r>
                    </a:p>
                  </a:txBody>
                  <a:tcPr/>
                </a:tc>
                <a:extLst>
                  <a:ext uri="{0D108BD9-81ED-4DB2-BD59-A6C34878D82A}">
                    <a16:rowId xmlns:a16="http://schemas.microsoft.com/office/drawing/2014/main" val="669041728"/>
                  </a:ext>
                </a:extLst>
              </a:tr>
              <a:tr h="370840">
                <a:tc>
                  <a:txBody>
                    <a:bodyPr/>
                    <a:lstStyle/>
                    <a:p>
                      <a:r>
                        <a:rPr lang="en-US"/>
                        <a:t>52-Week Range</a:t>
                      </a:r>
                    </a:p>
                  </a:txBody>
                  <a:tcPr/>
                </a:tc>
                <a:tc>
                  <a:txBody>
                    <a:bodyPr/>
                    <a:lstStyle/>
                    <a:p>
                      <a:r>
                        <a:rPr lang="en-US"/>
                        <a:t>$25.75 – $43.30</a:t>
                      </a:r>
                    </a:p>
                  </a:txBody>
                  <a:tcPr/>
                </a:tc>
                <a:extLst>
                  <a:ext uri="{0D108BD9-81ED-4DB2-BD59-A6C34878D82A}">
                    <a16:rowId xmlns:a16="http://schemas.microsoft.com/office/drawing/2014/main" val="2676311892"/>
                  </a:ext>
                </a:extLst>
              </a:tr>
              <a:tr h="370840">
                <a:tc>
                  <a:txBody>
                    <a:bodyPr/>
                    <a:lstStyle/>
                    <a:p>
                      <a:r>
                        <a:rPr lang="en-US"/>
                        <a:t>P/E Ratio</a:t>
                      </a:r>
                    </a:p>
                  </a:txBody>
                  <a:tcPr/>
                </a:tc>
                <a:tc>
                  <a:txBody>
                    <a:bodyPr/>
                    <a:lstStyle/>
                    <a:p>
                      <a:r>
                        <a:rPr lang="en-US"/>
                        <a:t>4.54</a:t>
                      </a:r>
                    </a:p>
                  </a:txBody>
                  <a:tcPr/>
                </a:tc>
                <a:extLst>
                  <a:ext uri="{0D108BD9-81ED-4DB2-BD59-A6C34878D82A}">
                    <a16:rowId xmlns:a16="http://schemas.microsoft.com/office/drawing/2014/main" val="1783897206"/>
                  </a:ext>
                </a:extLst>
              </a:tr>
            </a:tbl>
          </a:graphicData>
        </a:graphic>
      </p:graphicFrame>
    </p:spTree>
    <p:extLst>
      <p:ext uri="{BB962C8B-B14F-4D97-AF65-F5344CB8AC3E}">
        <p14:creationId xmlns:p14="http://schemas.microsoft.com/office/powerpoint/2010/main" val="199375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357B-8364-1ED2-A347-CF85E2DD0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1A2D3-0706-3370-9C11-789CD46501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124F6A-C45E-AA90-9D0D-A64A685EA782}"/>
              </a:ext>
            </a:extLst>
          </p:cNvPr>
          <p:cNvSpPr>
            <a:spLocks noGrp="1"/>
          </p:cNvSpPr>
          <p:nvPr>
            <p:ph idx="1"/>
          </p:nvPr>
        </p:nvSpPr>
        <p:spPr/>
        <p:txBody>
          <a:bodyPr>
            <a:normAutofit fontScale="92500" lnSpcReduction="20000"/>
          </a:bodyPr>
          <a:lstStyle/>
          <a:p>
            <a:pPr marL="0" indent="0">
              <a:buNone/>
            </a:pPr>
            <a:r>
              <a:rPr lang="en-US" sz="2000" b="1" u="sng"/>
              <a:t>Business Segments:</a:t>
            </a:r>
          </a:p>
          <a:p>
            <a:r>
              <a:rPr lang="en-US" sz="2000"/>
              <a:t>Residential Connectivity &amp; Platforms (Xfinity)</a:t>
            </a:r>
          </a:p>
          <a:p>
            <a:pPr lvl="1"/>
            <a:r>
              <a:rPr lang="en-US" sz="1600"/>
              <a:t>Broadband, wireless &amp; video</a:t>
            </a:r>
          </a:p>
          <a:p>
            <a:r>
              <a:rPr lang="en-US" sz="2000"/>
              <a:t>Business Services Connectivity</a:t>
            </a:r>
          </a:p>
          <a:p>
            <a:pPr lvl="1"/>
            <a:r>
              <a:rPr lang="en-US" sz="1600"/>
              <a:t>Broadband &amp; networking</a:t>
            </a:r>
          </a:p>
          <a:p>
            <a:r>
              <a:rPr lang="en-US" sz="2000"/>
              <a:t>Media</a:t>
            </a:r>
          </a:p>
          <a:p>
            <a:pPr lvl="1"/>
            <a:r>
              <a:rPr lang="en-US" sz="1600"/>
              <a:t>NBC, Telemundo, cable networks &amp; Peacock</a:t>
            </a:r>
          </a:p>
          <a:p>
            <a:r>
              <a:rPr lang="en-US" sz="2000"/>
              <a:t>Studios</a:t>
            </a:r>
          </a:p>
          <a:p>
            <a:pPr lvl="1"/>
            <a:r>
              <a:rPr lang="en-US" sz="1600"/>
              <a:t>Universal Pictures &amp; DreamWorks</a:t>
            </a:r>
          </a:p>
          <a:p>
            <a:r>
              <a:rPr lang="en-US" sz="2000"/>
              <a:t>Theme Parks</a:t>
            </a:r>
            <a:endParaRPr lang="en-US" sz="1600"/>
          </a:p>
          <a:p>
            <a:pPr marL="0" indent="0">
              <a:buNone/>
            </a:pPr>
            <a:r>
              <a:rPr lang="en-US" sz="2000" b="1" u="sng"/>
              <a:t>Competitive Advantages</a:t>
            </a:r>
            <a:endParaRPr lang="en-US" sz="2000"/>
          </a:p>
          <a:p>
            <a:r>
              <a:rPr lang="en-US" sz="2000"/>
              <a:t>Scaled broadband infrastructure</a:t>
            </a:r>
          </a:p>
          <a:p>
            <a:r>
              <a:rPr lang="en-US" sz="2000"/>
              <a:t>Vertical integration</a:t>
            </a:r>
          </a:p>
          <a:p>
            <a:r>
              <a:rPr lang="en-US" sz="2000"/>
              <a:t>Strong, predictable cash flow generation</a:t>
            </a:r>
          </a:p>
        </p:txBody>
      </p:sp>
      <p:pic>
        <p:nvPicPr>
          <p:cNvPr id="4" name="Picture 3" descr="A close up of a sign&#10;&#10;AI-generated content may be incorrect.">
            <a:extLst>
              <a:ext uri="{FF2B5EF4-FFF2-40B4-BE49-F238E27FC236}">
                <a16:creationId xmlns:a16="http://schemas.microsoft.com/office/drawing/2014/main" id="{A34E6F9D-2DEE-E7C5-E37F-7383C0B930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49E5DC2A-88AB-2F47-D20F-96065C007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62C142AA-8362-F51A-D079-9B6B1651C331}"/>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Business Analysis</a:t>
            </a:r>
          </a:p>
        </p:txBody>
      </p:sp>
      <p:pic>
        <p:nvPicPr>
          <p:cNvPr id="1026" name="Picture 2">
            <a:extLst>
              <a:ext uri="{FF2B5EF4-FFF2-40B4-BE49-F238E27FC236}">
                <a16:creationId xmlns:a16="http://schemas.microsoft.com/office/drawing/2014/main" id="{11CEA97D-170C-8509-30A0-B8F04AF56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857" y="60144"/>
            <a:ext cx="3202144" cy="11320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BC371926-9586-3E25-9561-3F7E096E82FD}"/>
              </a:ext>
            </a:extLst>
          </p:cNvPr>
          <p:cNvGraphicFramePr>
            <a:graphicFrameLocks/>
          </p:cNvGraphicFramePr>
          <p:nvPr>
            <p:extLst>
              <p:ext uri="{D42A27DB-BD31-4B8C-83A1-F6EECF244321}">
                <p14:modId xmlns:p14="http://schemas.microsoft.com/office/powerpoint/2010/main" val="529370823"/>
              </p:ext>
            </p:extLst>
          </p:nvPr>
        </p:nvGraphicFramePr>
        <p:xfrm>
          <a:off x="6659592" y="2468485"/>
          <a:ext cx="5532408" cy="33543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0865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B01D-0552-2570-E05E-DD5124D10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85F40-23A2-4BE2-5492-A09C8FAB53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8322B9-7E2C-0526-EB6F-75A704157275}"/>
              </a:ext>
            </a:extLst>
          </p:cNvPr>
          <p:cNvSpPr>
            <a:spLocks noGrp="1"/>
          </p:cNvSpPr>
          <p:nvPr>
            <p:ph idx="1"/>
          </p:nvPr>
        </p:nvSpPr>
        <p:spPr>
          <a:xfrm>
            <a:off x="838200" y="1825625"/>
            <a:ext cx="6011174" cy="4351338"/>
          </a:xfrm>
        </p:spPr>
        <p:txBody>
          <a:bodyPr/>
          <a:lstStyle/>
          <a:p>
            <a:pPr marL="0" indent="0">
              <a:buNone/>
            </a:pPr>
            <a:r>
              <a:rPr lang="en-US" b="1" u="sng"/>
              <a:t>Key Financials (FY 2024)</a:t>
            </a:r>
            <a:endParaRPr lang="en-US"/>
          </a:p>
          <a:p>
            <a:r>
              <a:rPr lang="en-US" b="1"/>
              <a:t>Revenue:</a:t>
            </a:r>
            <a:r>
              <a:rPr lang="en-US"/>
              <a:t> $123,731B</a:t>
            </a:r>
          </a:p>
          <a:p>
            <a:r>
              <a:rPr lang="en-US" b="1"/>
              <a:t>EBITDA:</a:t>
            </a:r>
            <a:r>
              <a:rPr lang="en-US"/>
              <a:t> $38.1B</a:t>
            </a:r>
          </a:p>
          <a:p>
            <a:r>
              <a:rPr lang="en-US" b="1"/>
              <a:t>Debt:</a:t>
            </a:r>
            <a:r>
              <a:rPr lang="en-US"/>
              <a:t> $99.1B</a:t>
            </a:r>
          </a:p>
          <a:p>
            <a:endParaRPr lang="en-US" b="1"/>
          </a:p>
          <a:p>
            <a:r>
              <a:rPr lang="en-US"/>
              <a:t>Hold a large, but manageable debt balance</a:t>
            </a:r>
          </a:p>
          <a:p>
            <a:r>
              <a:rPr lang="en-US"/>
              <a:t>Staggered maturity &amp; low coupon</a:t>
            </a:r>
          </a:p>
        </p:txBody>
      </p:sp>
      <p:pic>
        <p:nvPicPr>
          <p:cNvPr id="4" name="Picture 3" descr="A close up of a sign&#10;&#10;AI-generated content may be incorrect.">
            <a:extLst>
              <a:ext uri="{FF2B5EF4-FFF2-40B4-BE49-F238E27FC236}">
                <a16:creationId xmlns:a16="http://schemas.microsoft.com/office/drawing/2014/main" id="{74721E1A-E76F-4A32-0A11-D961A8404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534D1EC8-6683-0C23-C48F-CF4E51A9D9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9D877410-C9E8-AD7E-36D1-6377477ED63D}"/>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Financials</a:t>
            </a:r>
          </a:p>
        </p:txBody>
      </p:sp>
      <p:pic>
        <p:nvPicPr>
          <p:cNvPr id="1026" name="Picture 2">
            <a:extLst>
              <a:ext uri="{FF2B5EF4-FFF2-40B4-BE49-F238E27FC236}">
                <a16:creationId xmlns:a16="http://schemas.microsoft.com/office/drawing/2014/main" id="{8E23CCCB-53C8-15FC-09D9-BF946B6C7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857" y="60144"/>
            <a:ext cx="3202144" cy="11320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8738D2DA-640B-6CCD-8BD1-ACFF1EE0067A}"/>
              </a:ext>
            </a:extLst>
          </p:cNvPr>
          <p:cNvGraphicFramePr>
            <a:graphicFrameLocks noGrp="1"/>
          </p:cNvGraphicFramePr>
          <p:nvPr>
            <p:extLst>
              <p:ext uri="{D42A27DB-BD31-4B8C-83A1-F6EECF244321}">
                <p14:modId xmlns:p14="http://schemas.microsoft.com/office/powerpoint/2010/main" val="1615757413"/>
              </p:ext>
            </p:extLst>
          </p:nvPr>
        </p:nvGraphicFramePr>
        <p:xfrm>
          <a:off x="6314537" y="1750832"/>
          <a:ext cx="5877463" cy="2280920"/>
        </p:xfrm>
        <a:graphic>
          <a:graphicData uri="http://schemas.openxmlformats.org/drawingml/2006/table">
            <a:tbl>
              <a:tblPr firstRow="1" bandRow="1">
                <a:tableStyleId>{073A0DAA-6AF3-43AB-8588-CEC1D06C72B9}</a:tableStyleId>
              </a:tblPr>
              <a:tblGrid>
                <a:gridCol w="876607">
                  <a:extLst>
                    <a:ext uri="{9D8B030D-6E8A-4147-A177-3AD203B41FA5}">
                      <a16:colId xmlns:a16="http://schemas.microsoft.com/office/drawing/2014/main" val="4044081991"/>
                    </a:ext>
                  </a:extLst>
                </a:gridCol>
                <a:gridCol w="833476">
                  <a:extLst>
                    <a:ext uri="{9D8B030D-6E8A-4147-A177-3AD203B41FA5}">
                      <a16:colId xmlns:a16="http://schemas.microsoft.com/office/drawing/2014/main" val="150007610"/>
                    </a:ext>
                  </a:extLst>
                </a:gridCol>
                <a:gridCol w="833476">
                  <a:extLst>
                    <a:ext uri="{9D8B030D-6E8A-4147-A177-3AD203B41FA5}">
                      <a16:colId xmlns:a16="http://schemas.microsoft.com/office/drawing/2014/main" val="4055785035"/>
                    </a:ext>
                  </a:extLst>
                </a:gridCol>
                <a:gridCol w="833476">
                  <a:extLst>
                    <a:ext uri="{9D8B030D-6E8A-4147-A177-3AD203B41FA5}">
                      <a16:colId xmlns:a16="http://schemas.microsoft.com/office/drawing/2014/main" val="3479141778"/>
                    </a:ext>
                  </a:extLst>
                </a:gridCol>
                <a:gridCol w="833476">
                  <a:extLst>
                    <a:ext uri="{9D8B030D-6E8A-4147-A177-3AD203B41FA5}">
                      <a16:colId xmlns:a16="http://schemas.microsoft.com/office/drawing/2014/main" val="1260966752"/>
                    </a:ext>
                  </a:extLst>
                </a:gridCol>
                <a:gridCol w="833476">
                  <a:extLst>
                    <a:ext uri="{9D8B030D-6E8A-4147-A177-3AD203B41FA5}">
                      <a16:colId xmlns:a16="http://schemas.microsoft.com/office/drawing/2014/main" val="759498195"/>
                    </a:ext>
                  </a:extLst>
                </a:gridCol>
                <a:gridCol w="833476">
                  <a:extLst>
                    <a:ext uri="{9D8B030D-6E8A-4147-A177-3AD203B41FA5}">
                      <a16:colId xmlns:a16="http://schemas.microsoft.com/office/drawing/2014/main" val="3675333244"/>
                    </a:ext>
                  </a:extLst>
                </a:gridCol>
              </a:tblGrid>
              <a:tr h="370840">
                <a:tc>
                  <a:txBody>
                    <a:bodyPr/>
                    <a:lstStyle/>
                    <a:p>
                      <a:r>
                        <a:rPr lang="en-US" sz="1400"/>
                        <a:t>CMCSA</a:t>
                      </a:r>
                    </a:p>
                  </a:txBody>
                  <a:tcPr>
                    <a:solidFill>
                      <a:srgbClr val="C30000"/>
                    </a:solidFill>
                  </a:tcPr>
                </a:tc>
                <a:tc>
                  <a:txBody>
                    <a:bodyPr/>
                    <a:lstStyle/>
                    <a:p>
                      <a:pPr algn="ctr"/>
                      <a:r>
                        <a:rPr lang="en-US" sz="1400"/>
                        <a:t>FY27E</a:t>
                      </a:r>
                    </a:p>
                  </a:txBody>
                  <a:tcPr>
                    <a:solidFill>
                      <a:srgbClr val="C30000"/>
                    </a:solidFill>
                  </a:tcPr>
                </a:tc>
                <a:tc>
                  <a:txBody>
                    <a:bodyPr/>
                    <a:lstStyle/>
                    <a:p>
                      <a:pPr algn="ctr"/>
                      <a:r>
                        <a:rPr lang="en-US" sz="1400"/>
                        <a:t>FY26E</a:t>
                      </a:r>
                    </a:p>
                  </a:txBody>
                  <a:tcPr>
                    <a:solidFill>
                      <a:srgbClr val="C30000"/>
                    </a:solidFill>
                  </a:tcPr>
                </a:tc>
                <a:tc>
                  <a:txBody>
                    <a:bodyPr/>
                    <a:lstStyle/>
                    <a:p>
                      <a:pPr algn="ctr"/>
                      <a:r>
                        <a:rPr lang="en-US" sz="1400"/>
                        <a:t>FY25E</a:t>
                      </a:r>
                    </a:p>
                  </a:txBody>
                  <a:tcPr>
                    <a:solidFill>
                      <a:srgbClr val="C30000"/>
                    </a:solidFill>
                  </a:tcPr>
                </a:tc>
                <a:tc>
                  <a:txBody>
                    <a:bodyPr/>
                    <a:lstStyle/>
                    <a:p>
                      <a:pPr algn="ctr"/>
                      <a:r>
                        <a:rPr lang="en-US" sz="1400"/>
                        <a:t>FY24</a:t>
                      </a:r>
                    </a:p>
                  </a:txBody>
                  <a:tcPr>
                    <a:solidFill>
                      <a:srgbClr val="C30000"/>
                    </a:solidFill>
                  </a:tcPr>
                </a:tc>
                <a:tc>
                  <a:txBody>
                    <a:bodyPr/>
                    <a:lstStyle/>
                    <a:p>
                      <a:pPr algn="ctr"/>
                      <a:r>
                        <a:rPr lang="en-US" sz="1400"/>
                        <a:t>FY23</a:t>
                      </a:r>
                    </a:p>
                  </a:txBody>
                  <a:tcPr>
                    <a:solidFill>
                      <a:srgbClr val="C30000"/>
                    </a:solidFill>
                  </a:tcPr>
                </a:tc>
                <a:tc>
                  <a:txBody>
                    <a:bodyPr/>
                    <a:lstStyle/>
                    <a:p>
                      <a:pPr algn="ctr"/>
                      <a:r>
                        <a:rPr lang="en-US" sz="1400"/>
                        <a:t>FY22</a:t>
                      </a:r>
                    </a:p>
                  </a:txBody>
                  <a:tcPr>
                    <a:solidFill>
                      <a:srgbClr val="C30000"/>
                    </a:solidFill>
                  </a:tcPr>
                </a:tc>
                <a:extLst>
                  <a:ext uri="{0D108BD9-81ED-4DB2-BD59-A6C34878D82A}">
                    <a16:rowId xmlns:a16="http://schemas.microsoft.com/office/drawing/2014/main" val="163811447"/>
                  </a:ext>
                </a:extLst>
              </a:tr>
              <a:tr h="370840">
                <a:tc>
                  <a:txBody>
                    <a:bodyPr/>
                    <a:lstStyle/>
                    <a:p>
                      <a:r>
                        <a:rPr lang="en-US" sz="1100"/>
                        <a:t>Revenue</a:t>
                      </a:r>
                    </a:p>
                  </a:txBody>
                  <a:tcPr/>
                </a:tc>
                <a:tc>
                  <a:txBody>
                    <a:bodyPr/>
                    <a:lstStyle/>
                    <a:p>
                      <a:r>
                        <a:rPr lang="en-US" sz="1100"/>
                        <a:t>$127.477</a:t>
                      </a:r>
                    </a:p>
                  </a:txBody>
                  <a:tcPr/>
                </a:tc>
                <a:tc>
                  <a:txBody>
                    <a:bodyPr/>
                    <a:lstStyle/>
                    <a:p>
                      <a:r>
                        <a:rPr lang="en-US" sz="1100"/>
                        <a:t>$126.215</a:t>
                      </a:r>
                    </a:p>
                  </a:txBody>
                  <a:tcPr/>
                </a:tc>
                <a:tc>
                  <a:txBody>
                    <a:bodyPr/>
                    <a:lstStyle/>
                    <a:p>
                      <a:r>
                        <a:rPr lang="en-US" sz="1100"/>
                        <a:t>$124.350</a:t>
                      </a:r>
                    </a:p>
                  </a:txBody>
                  <a:tcPr/>
                </a:tc>
                <a:tc>
                  <a:txBody>
                    <a:bodyPr/>
                    <a:lstStyle/>
                    <a:p>
                      <a:r>
                        <a:rPr lang="en-US" sz="1100"/>
                        <a:t>$123.731</a:t>
                      </a:r>
                    </a:p>
                  </a:txBody>
                  <a:tcPr/>
                </a:tc>
                <a:tc>
                  <a:txBody>
                    <a:bodyPr/>
                    <a:lstStyle/>
                    <a:p>
                      <a:r>
                        <a:rPr lang="en-US" sz="1100"/>
                        <a:t>$121.572</a:t>
                      </a:r>
                    </a:p>
                  </a:txBody>
                  <a:tcPr/>
                </a:tc>
                <a:tc>
                  <a:txBody>
                    <a:bodyPr/>
                    <a:lstStyle/>
                    <a:p>
                      <a:r>
                        <a:rPr lang="en-US" sz="1100"/>
                        <a:t>$121.427</a:t>
                      </a:r>
                    </a:p>
                  </a:txBody>
                  <a:tcPr/>
                </a:tc>
                <a:extLst>
                  <a:ext uri="{0D108BD9-81ED-4DB2-BD59-A6C34878D82A}">
                    <a16:rowId xmlns:a16="http://schemas.microsoft.com/office/drawing/2014/main" val="1897223150"/>
                  </a:ext>
                </a:extLst>
              </a:tr>
              <a:tr h="370840">
                <a:tc>
                  <a:txBody>
                    <a:bodyPr/>
                    <a:lstStyle/>
                    <a:p>
                      <a:r>
                        <a:rPr lang="en-US" sz="1100">
                          <a:solidFill>
                            <a:srgbClr val="C30000"/>
                          </a:solidFill>
                        </a:rPr>
                        <a:t>Consensus</a:t>
                      </a:r>
                    </a:p>
                  </a:txBody>
                  <a:tcPr/>
                </a:tc>
                <a:tc>
                  <a:txBody>
                    <a:bodyPr/>
                    <a:lstStyle/>
                    <a:p>
                      <a:r>
                        <a:rPr lang="en-US" sz="1100">
                          <a:solidFill>
                            <a:srgbClr val="C30000"/>
                          </a:solidFill>
                        </a:rPr>
                        <a:t>$126.855</a:t>
                      </a:r>
                    </a:p>
                  </a:txBody>
                  <a:tcPr/>
                </a:tc>
                <a:tc>
                  <a:txBody>
                    <a:bodyPr/>
                    <a:lstStyle/>
                    <a:p>
                      <a:r>
                        <a:rPr lang="en-US" sz="1100">
                          <a:solidFill>
                            <a:srgbClr val="C30000"/>
                          </a:solidFill>
                        </a:rPr>
                        <a:t>$127.468</a:t>
                      </a:r>
                    </a:p>
                  </a:txBody>
                  <a:tcPr/>
                </a:tc>
                <a:tc>
                  <a:txBody>
                    <a:bodyPr/>
                    <a:lstStyle/>
                    <a:p>
                      <a:r>
                        <a:rPr lang="en-US" sz="1100">
                          <a:solidFill>
                            <a:srgbClr val="C30000"/>
                          </a:solidFill>
                        </a:rPr>
                        <a:t>$123.268</a:t>
                      </a:r>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462422362"/>
                  </a:ext>
                </a:extLst>
              </a:tr>
              <a:tr h="370840">
                <a:tc>
                  <a:txBody>
                    <a:bodyPr/>
                    <a:lstStyle/>
                    <a:p>
                      <a:r>
                        <a:rPr lang="en-US" sz="1100"/>
                        <a:t>Net Income</a:t>
                      </a:r>
                    </a:p>
                  </a:txBody>
                  <a:tcPr/>
                </a:tc>
                <a:tc>
                  <a:txBody>
                    <a:bodyPr/>
                    <a:lstStyle/>
                    <a:p>
                      <a:r>
                        <a:rPr lang="en-US" sz="1100"/>
                        <a:t>$16.884</a:t>
                      </a:r>
                    </a:p>
                  </a:txBody>
                  <a:tcPr/>
                </a:tc>
                <a:tc>
                  <a:txBody>
                    <a:bodyPr/>
                    <a:lstStyle/>
                    <a:p>
                      <a:r>
                        <a:rPr lang="en-US" sz="1100"/>
                        <a:t>$16.227</a:t>
                      </a:r>
                    </a:p>
                  </a:txBody>
                  <a:tcPr/>
                </a:tc>
                <a:tc>
                  <a:txBody>
                    <a:bodyPr/>
                    <a:lstStyle/>
                    <a:p>
                      <a:r>
                        <a:rPr lang="en-US" sz="1100"/>
                        <a:t>$15.739</a:t>
                      </a:r>
                    </a:p>
                  </a:txBody>
                  <a:tcPr/>
                </a:tc>
                <a:tc>
                  <a:txBody>
                    <a:bodyPr/>
                    <a:lstStyle/>
                    <a:p>
                      <a:r>
                        <a:rPr lang="en-US" sz="1100"/>
                        <a:t>$16.193</a:t>
                      </a:r>
                    </a:p>
                  </a:txBody>
                  <a:tcPr/>
                </a:tc>
                <a:tc>
                  <a:txBody>
                    <a:bodyPr/>
                    <a:lstStyle/>
                    <a:p>
                      <a:r>
                        <a:rPr lang="en-US" sz="1100"/>
                        <a:t>$15.389</a:t>
                      </a:r>
                    </a:p>
                  </a:txBody>
                  <a:tcPr/>
                </a:tc>
                <a:tc>
                  <a:txBody>
                    <a:bodyPr/>
                    <a:lstStyle/>
                    <a:p>
                      <a:r>
                        <a:rPr lang="en-US" sz="1100"/>
                        <a:t>$5.370</a:t>
                      </a:r>
                    </a:p>
                  </a:txBody>
                  <a:tcPr/>
                </a:tc>
                <a:extLst>
                  <a:ext uri="{0D108BD9-81ED-4DB2-BD59-A6C34878D82A}">
                    <a16:rowId xmlns:a16="http://schemas.microsoft.com/office/drawing/2014/main" val="3688157160"/>
                  </a:ext>
                </a:extLst>
              </a:tr>
              <a:tr h="370840">
                <a:tc>
                  <a:txBody>
                    <a:bodyPr/>
                    <a:lstStyle/>
                    <a:p>
                      <a:r>
                        <a:rPr lang="en-US" sz="1100"/>
                        <a:t>EPS</a:t>
                      </a:r>
                    </a:p>
                  </a:txBody>
                  <a:tcPr/>
                </a:tc>
                <a:tc>
                  <a:txBody>
                    <a:bodyPr/>
                    <a:lstStyle/>
                    <a:p>
                      <a:r>
                        <a:rPr lang="en-US" sz="1100"/>
                        <a:t>$4.76</a:t>
                      </a:r>
                    </a:p>
                  </a:txBody>
                  <a:tcPr/>
                </a:tc>
                <a:tc>
                  <a:txBody>
                    <a:bodyPr/>
                    <a:lstStyle/>
                    <a:p>
                      <a:r>
                        <a:rPr lang="en-US" sz="1100"/>
                        <a:t>$4.46</a:t>
                      </a:r>
                    </a:p>
                  </a:txBody>
                  <a:tcPr/>
                </a:tc>
                <a:tc>
                  <a:txBody>
                    <a:bodyPr/>
                    <a:lstStyle/>
                    <a:p>
                      <a:r>
                        <a:rPr lang="en-US" sz="1100"/>
                        <a:t>$4.15</a:t>
                      </a:r>
                    </a:p>
                  </a:txBody>
                  <a:tcPr/>
                </a:tc>
                <a:tc>
                  <a:txBody>
                    <a:bodyPr/>
                    <a:lstStyle/>
                    <a:p>
                      <a:r>
                        <a:rPr lang="en-US" sz="1100"/>
                        <a:t>$4.14</a:t>
                      </a:r>
                    </a:p>
                  </a:txBody>
                  <a:tcPr/>
                </a:tc>
                <a:tc>
                  <a:txBody>
                    <a:bodyPr/>
                    <a:lstStyle/>
                    <a:p>
                      <a:r>
                        <a:rPr lang="en-US" sz="1100"/>
                        <a:t>$3.71</a:t>
                      </a:r>
                    </a:p>
                  </a:txBody>
                  <a:tcPr/>
                </a:tc>
                <a:tc>
                  <a:txBody>
                    <a:bodyPr/>
                    <a:lstStyle/>
                    <a:p>
                      <a:r>
                        <a:rPr lang="en-US" sz="1100"/>
                        <a:t>$1.21</a:t>
                      </a:r>
                    </a:p>
                  </a:txBody>
                  <a:tcPr/>
                </a:tc>
                <a:extLst>
                  <a:ext uri="{0D108BD9-81ED-4DB2-BD59-A6C34878D82A}">
                    <a16:rowId xmlns:a16="http://schemas.microsoft.com/office/drawing/2014/main" val="1322323273"/>
                  </a:ext>
                </a:extLst>
              </a:tr>
              <a:tr h="370840">
                <a:tc>
                  <a:txBody>
                    <a:bodyPr/>
                    <a:lstStyle/>
                    <a:p>
                      <a:r>
                        <a:rPr lang="en-US" sz="1100">
                          <a:solidFill>
                            <a:srgbClr val="C30000"/>
                          </a:solidFill>
                        </a:rPr>
                        <a:t>Consensus</a:t>
                      </a:r>
                    </a:p>
                  </a:txBody>
                  <a:tcPr/>
                </a:tc>
                <a:tc>
                  <a:txBody>
                    <a:bodyPr/>
                    <a:lstStyle/>
                    <a:p>
                      <a:r>
                        <a:rPr lang="en-US" sz="1100">
                          <a:solidFill>
                            <a:srgbClr val="C30000"/>
                          </a:solidFill>
                        </a:rPr>
                        <a:t>$4.91</a:t>
                      </a:r>
                    </a:p>
                  </a:txBody>
                  <a:tcPr/>
                </a:tc>
                <a:tc>
                  <a:txBody>
                    <a:bodyPr/>
                    <a:lstStyle/>
                    <a:p>
                      <a:r>
                        <a:rPr lang="en-US" sz="1100">
                          <a:solidFill>
                            <a:srgbClr val="C30000"/>
                          </a:solidFill>
                        </a:rPr>
                        <a:t>$4.52</a:t>
                      </a:r>
                    </a:p>
                  </a:txBody>
                  <a:tcPr/>
                </a:tc>
                <a:tc>
                  <a:txBody>
                    <a:bodyPr/>
                    <a:lstStyle/>
                    <a:p>
                      <a:r>
                        <a:rPr lang="en-US" sz="1100">
                          <a:solidFill>
                            <a:srgbClr val="C30000"/>
                          </a:solidFill>
                        </a:rPr>
                        <a:t>$4.31</a:t>
                      </a:r>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337576632"/>
                  </a:ext>
                </a:extLst>
              </a:tr>
            </a:tbl>
          </a:graphicData>
        </a:graphic>
      </p:graphicFrame>
      <p:graphicFrame>
        <p:nvGraphicFramePr>
          <p:cNvPr id="8" name="Chart 7">
            <a:extLst>
              <a:ext uri="{FF2B5EF4-FFF2-40B4-BE49-F238E27FC236}">
                <a16:creationId xmlns:a16="http://schemas.microsoft.com/office/drawing/2014/main" id="{95BFAF9E-B42D-5DEB-7511-42DA89CFBEB3}"/>
              </a:ext>
            </a:extLst>
          </p:cNvPr>
          <p:cNvGraphicFramePr>
            <a:graphicFrameLocks/>
          </p:cNvGraphicFramePr>
          <p:nvPr>
            <p:extLst>
              <p:ext uri="{D42A27DB-BD31-4B8C-83A1-F6EECF244321}">
                <p14:modId xmlns:p14="http://schemas.microsoft.com/office/powerpoint/2010/main" val="2820066015"/>
              </p:ext>
            </p:extLst>
          </p:nvPr>
        </p:nvGraphicFramePr>
        <p:xfrm>
          <a:off x="6967268" y="3989583"/>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BC46F43D-20C0-1139-88E7-BA9EDFB2D160}"/>
              </a:ext>
            </a:extLst>
          </p:cNvPr>
          <p:cNvSpPr txBox="1"/>
          <p:nvPr/>
        </p:nvSpPr>
        <p:spPr>
          <a:xfrm>
            <a:off x="7697002" y="6601978"/>
            <a:ext cx="4238324" cy="261610"/>
          </a:xfrm>
          <a:prstGeom prst="rect">
            <a:avLst/>
          </a:prstGeom>
          <a:noFill/>
        </p:spPr>
        <p:txBody>
          <a:bodyPr wrap="square" rtlCol="0">
            <a:spAutoFit/>
          </a:bodyPr>
          <a:lstStyle/>
          <a:p>
            <a:r>
              <a:rPr lang="en-US" sz="1100"/>
              <a:t>FY24                FY23                 FY22                 FY21                 FY20</a:t>
            </a:r>
          </a:p>
        </p:txBody>
      </p:sp>
      <p:sp>
        <p:nvSpPr>
          <p:cNvPr id="10" name="TextBox 9">
            <a:extLst>
              <a:ext uri="{FF2B5EF4-FFF2-40B4-BE49-F238E27FC236}">
                <a16:creationId xmlns:a16="http://schemas.microsoft.com/office/drawing/2014/main" id="{A417E69C-1D46-A06D-7D29-420FB0646843}"/>
              </a:ext>
            </a:extLst>
          </p:cNvPr>
          <p:cNvSpPr txBox="1"/>
          <p:nvPr/>
        </p:nvSpPr>
        <p:spPr>
          <a:xfrm>
            <a:off x="7697002" y="4598319"/>
            <a:ext cx="4238324" cy="261610"/>
          </a:xfrm>
          <a:prstGeom prst="rect">
            <a:avLst/>
          </a:prstGeom>
          <a:noFill/>
        </p:spPr>
        <p:txBody>
          <a:bodyPr wrap="square" rtlCol="0">
            <a:spAutoFit/>
          </a:bodyPr>
          <a:lstStyle/>
          <a:p>
            <a:r>
              <a:rPr lang="en-US" sz="1100"/>
              <a:t>18.33%        19.18%           11.56%            17.89%           16.89%</a:t>
            </a:r>
          </a:p>
        </p:txBody>
      </p:sp>
    </p:spTree>
    <p:extLst>
      <p:ext uri="{BB962C8B-B14F-4D97-AF65-F5344CB8AC3E}">
        <p14:creationId xmlns:p14="http://schemas.microsoft.com/office/powerpoint/2010/main" val="420944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13DD2-6D34-A3CE-D915-47599BB61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DA2B9-99AF-8C0A-CC1C-8EE3E6A1A3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963FFF-038E-8879-4EB9-B5887570C787}"/>
              </a:ext>
            </a:extLst>
          </p:cNvPr>
          <p:cNvSpPr>
            <a:spLocks noGrp="1"/>
          </p:cNvSpPr>
          <p:nvPr>
            <p:ph idx="1"/>
          </p:nvPr>
        </p:nvSpPr>
        <p:spPr>
          <a:xfrm>
            <a:off x="838201" y="1825625"/>
            <a:ext cx="6054306" cy="4351338"/>
          </a:xfrm>
        </p:spPr>
        <p:txBody>
          <a:bodyPr/>
          <a:lstStyle/>
          <a:p>
            <a:r>
              <a:rPr lang="en-US"/>
              <a:t>Relative Valuation</a:t>
            </a:r>
          </a:p>
          <a:p>
            <a:pPr lvl="1"/>
            <a:r>
              <a:rPr lang="en-US"/>
              <a:t>Trades at a discount</a:t>
            </a:r>
          </a:p>
          <a:p>
            <a:pPr lvl="1"/>
            <a:r>
              <a:rPr lang="en-US"/>
              <a:t>Current valuation is overly compressed</a:t>
            </a:r>
          </a:p>
          <a:p>
            <a:endParaRPr lang="en-US"/>
          </a:p>
          <a:p>
            <a:r>
              <a:rPr lang="en-US"/>
              <a:t>DCF Valuation</a:t>
            </a:r>
          </a:p>
          <a:p>
            <a:pPr lvl="1"/>
            <a:r>
              <a:rPr lang="en-US"/>
              <a:t>Significant discount to intrinsic value</a:t>
            </a:r>
          </a:p>
          <a:p>
            <a:pPr lvl="1"/>
            <a:r>
              <a:rPr lang="en-US"/>
              <a:t>More conservative modeling still produces &gt; 20% margin of safety upside</a:t>
            </a:r>
          </a:p>
        </p:txBody>
      </p:sp>
      <p:pic>
        <p:nvPicPr>
          <p:cNvPr id="4" name="Picture 3" descr="A close up of a sign&#10;&#10;AI-generated content may be incorrect.">
            <a:extLst>
              <a:ext uri="{FF2B5EF4-FFF2-40B4-BE49-F238E27FC236}">
                <a16:creationId xmlns:a16="http://schemas.microsoft.com/office/drawing/2014/main" id="{5AE8860A-98B7-463A-3AE0-D0B3C77FB5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A1CCB381-4EA1-D4C1-59CB-65FB09ECE2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140E672F-AE5E-8771-18A6-647E4E75A531}"/>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Valuation</a:t>
            </a:r>
          </a:p>
        </p:txBody>
      </p:sp>
      <p:pic>
        <p:nvPicPr>
          <p:cNvPr id="1026" name="Picture 2">
            <a:extLst>
              <a:ext uri="{FF2B5EF4-FFF2-40B4-BE49-F238E27FC236}">
                <a16:creationId xmlns:a16="http://schemas.microsoft.com/office/drawing/2014/main" id="{9F9C1EB6-B892-93B9-9060-43A00CFD2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857" y="60144"/>
            <a:ext cx="3202144" cy="11320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B89FCF49-2E72-C7F6-004F-A85F2E06522E}"/>
              </a:ext>
            </a:extLst>
          </p:cNvPr>
          <p:cNvGraphicFramePr>
            <a:graphicFrameLocks noGrp="1"/>
          </p:cNvGraphicFramePr>
          <p:nvPr>
            <p:extLst>
              <p:ext uri="{D42A27DB-BD31-4B8C-83A1-F6EECF244321}">
                <p14:modId xmlns:p14="http://schemas.microsoft.com/office/powerpoint/2010/main" val="1302992969"/>
              </p:ext>
            </p:extLst>
          </p:nvPr>
        </p:nvGraphicFramePr>
        <p:xfrm>
          <a:off x="6668219" y="3728403"/>
          <a:ext cx="5357002" cy="2448560"/>
        </p:xfrm>
        <a:graphic>
          <a:graphicData uri="http://schemas.openxmlformats.org/drawingml/2006/table">
            <a:tbl>
              <a:tblPr firstRow="1" bandRow="1">
                <a:tableStyleId>{073A0DAA-6AF3-43AB-8588-CEC1D06C72B9}</a:tableStyleId>
              </a:tblPr>
              <a:tblGrid>
                <a:gridCol w="834854">
                  <a:extLst>
                    <a:ext uri="{9D8B030D-6E8A-4147-A177-3AD203B41FA5}">
                      <a16:colId xmlns:a16="http://schemas.microsoft.com/office/drawing/2014/main" val="4044081991"/>
                    </a:ext>
                  </a:extLst>
                </a:gridCol>
                <a:gridCol w="1130537">
                  <a:extLst>
                    <a:ext uri="{9D8B030D-6E8A-4147-A177-3AD203B41FA5}">
                      <a16:colId xmlns:a16="http://schemas.microsoft.com/office/drawing/2014/main" val="150007610"/>
                    </a:ext>
                  </a:extLst>
                </a:gridCol>
                <a:gridCol w="1130537">
                  <a:extLst>
                    <a:ext uri="{9D8B030D-6E8A-4147-A177-3AD203B41FA5}">
                      <a16:colId xmlns:a16="http://schemas.microsoft.com/office/drawing/2014/main" val="4055785035"/>
                    </a:ext>
                  </a:extLst>
                </a:gridCol>
                <a:gridCol w="1130537">
                  <a:extLst>
                    <a:ext uri="{9D8B030D-6E8A-4147-A177-3AD203B41FA5}">
                      <a16:colId xmlns:a16="http://schemas.microsoft.com/office/drawing/2014/main" val="3479141778"/>
                    </a:ext>
                  </a:extLst>
                </a:gridCol>
                <a:gridCol w="1130537">
                  <a:extLst>
                    <a:ext uri="{9D8B030D-6E8A-4147-A177-3AD203B41FA5}">
                      <a16:colId xmlns:a16="http://schemas.microsoft.com/office/drawing/2014/main" val="759498195"/>
                    </a:ext>
                  </a:extLst>
                </a:gridCol>
              </a:tblGrid>
              <a:tr h="370840">
                <a:tc>
                  <a:txBody>
                    <a:bodyPr/>
                    <a:lstStyle/>
                    <a:p>
                      <a:r>
                        <a:rPr lang="en-US" sz="1400"/>
                        <a:t>Ticker</a:t>
                      </a:r>
                    </a:p>
                  </a:txBody>
                  <a:tcPr>
                    <a:solidFill>
                      <a:srgbClr val="C30000"/>
                    </a:solidFill>
                  </a:tcPr>
                </a:tc>
                <a:tc>
                  <a:txBody>
                    <a:bodyPr/>
                    <a:lstStyle/>
                    <a:p>
                      <a:pPr algn="ctr"/>
                      <a:r>
                        <a:rPr lang="en-US" sz="1400"/>
                        <a:t>P/E</a:t>
                      </a:r>
                    </a:p>
                  </a:txBody>
                  <a:tcPr>
                    <a:solidFill>
                      <a:srgbClr val="C30000"/>
                    </a:solidFill>
                  </a:tcPr>
                </a:tc>
                <a:tc>
                  <a:txBody>
                    <a:bodyPr/>
                    <a:lstStyle/>
                    <a:p>
                      <a:pPr algn="ctr"/>
                      <a:r>
                        <a:rPr lang="en-US" sz="1400"/>
                        <a:t>P/B</a:t>
                      </a:r>
                    </a:p>
                  </a:txBody>
                  <a:tcPr>
                    <a:solidFill>
                      <a:srgbClr val="C30000"/>
                    </a:solidFill>
                  </a:tcPr>
                </a:tc>
                <a:tc>
                  <a:txBody>
                    <a:bodyPr/>
                    <a:lstStyle/>
                    <a:p>
                      <a:pPr algn="ctr"/>
                      <a:r>
                        <a:rPr lang="en-US" sz="1400"/>
                        <a:t>P/S</a:t>
                      </a:r>
                    </a:p>
                  </a:txBody>
                  <a:tcPr>
                    <a:solidFill>
                      <a:srgbClr val="C30000"/>
                    </a:solidFill>
                  </a:tcPr>
                </a:tc>
                <a:tc>
                  <a:txBody>
                    <a:bodyPr/>
                    <a:lstStyle/>
                    <a:p>
                      <a:pPr algn="ctr"/>
                      <a:r>
                        <a:rPr lang="en-US" sz="1400"/>
                        <a:t>EV/EBITDA</a:t>
                      </a:r>
                    </a:p>
                  </a:txBody>
                  <a:tcPr>
                    <a:solidFill>
                      <a:srgbClr val="C30000"/>
                    </a:solidFill>
                  </a:tcPr>
                </a:tc>
                <a:extLst>
                  <a:ext uri="{0D108BD9-81ED-4DB2-BD59-A6C34878D82A}">
                    <a16:rowId xmlns:a16="http://schemas.microsoft.com/office/drawing/2014/main" val="163811447"/>
                  </a:ext>
                </a:extLst>
              </a:tr>
              <a:tr h="370840">
                <a:tc>
                  <a:txBody>
                    <a:bodyPr/>
                    <a:lstStyle/>
                    <a:p>
                      <a:r>
                        <a:rPr lang="en-US" sz="1100">
                          <a:solidFill>
                            <a:schemeClr val="tx1"/>
                          </a:solidFill>
                        </a:rPr>
                        <a:t>CMCSA</a:t>
                      </a:r>
                    </a:p>
                  </a:txBody>
                  <a:tcPr anchor="ctr"/>
                </a:tc>
                <a:tc>
                  <a:txBody>
                    <a:bodyPr/>
                    <a:lstStyle/>
                    <a:p>
                      <a:pPr algn="ctr"/>
                      <a:r>
                        <a:rPr lang="en-US" sz="1100">
                          <a:solidFill>
                            <a:schemeClr val="tx1"/>
                          </a:solidFill>
                        </a:rPr>
                        <a:t>4.54</a:t>
                      </a:r>
                    </a:p>
                  </a:txBody>
                  <a:tcPr anchor="ctr"/>
                </a:tc>
                <a:tc>
                  <a:txBody>
                    <a:bodyPr/>
                    <a:lstStyle/>
                    <a:p>
                      <a:pPr algn="ctr"/>
                      <a:r>
                        <a:rPr lang="en-US" sz="1100">
                          <a:solidFill>
                            <a:schemeClr val="tx1"/>
                          </a:solidFill>
                        </a:rPr>
                        <a:t>1.03</a:t>
                      </a:r>
                    </a:p>
                  </a:txBody>
                  <a:tcPr anchor="ctr"/>
                </a:tc>
                <a:tc>
                  <a:txBody>
                    <a:bodyPr/>
                    <a:lstStyle/>
                    <a:p>
                      <a:pPr algn="ctr"/>
                      <a:r>
                        <a:rPr lang="en-US" sz="1100">
                          <a:solidFill>
                            <a:schemeClr val="tx1"/>
                          </a:solidFill>
                        </a:rPr>
                        <a:t>0.83</a:t>
                      </a:r>
                    </a:p>
                  </a:txBody>
                  <a:tcPr anchor="ctr"/>
                </a:tc>
                <a:tc>
                  <a:txBody>
                    <a:bodyPr/>
                    <a:lstStyle/>
                    <a:p>
                      <a:pPr algn="ctr"/>
                      <a:r>
                        <a:rPr lang="en-US" sz="1100">
                          <a:solidFill>
                            <a:schemeClr val="tx1"/>
                          </a:solidFill>
                        </a:rPr>
                        <a:t>3.99</a:t>
                      </a:r>
                    </a:p>
                  </a:txBody>
                  <a:tcPr anchor="ctr"/>
                </a:tc>
                <a:extLst>
                  <a:ext uri="{0D108BD9-81ED-4DB2-BD59-A6C34878D82A}">
                    <a16:rowId xmlns:a16="http://schemas.microsoft.com/office/drawing/2014/main" val="1897223150"/>
                  </a:ext>
                </a:extLst>
              </a:tr>
              <a:tr h="370840">
                <a:tc>
                  <a:txBody>
                    <a:bodyPr/>
                    <a:lstStyle/>
                    <a:p>
                      <a:r>
                        <a:rPr lang="en-US" sz="1100">
                          <a:solidFill>
                            <a:schemeClr val="tx1"/>
                          </a:solidFill>
                        </a:rPr>
                        <a:t>CHTR</a:t>
                      </a:r>
                    </a:p>
                  </a:txBody>
                  <a:tcPr anchor="ctr"/>
                </a:tc>
                <a:tc>
                  <a:txBody>
                    <a:bodyPr/>
                    <a:lstStyle/>
                    <a:p>
                      <a:pPr algn="ctr"/>
                      <a:r>
                        <a:rPr lang="en-US" sz="1100">
                          <a:solidFill>
                            <a:schemeClr val="tx1"/>
                          </a:solidFill>
                        </a:rPr>
                        <a:t>5.69</a:t>
                      </a:r>
                    </a:p>
                  </a:txBody>
                  <a:tcPr anchor="ctr"/>
                </a:tc>
                <a:tc>
                  <a:txBody>
                    <a:bodyPr/>
                    <a:lstStyle/>
                    <a:p>
                      <a:pPr algn="ctr"/>
                      <a:r>
                        <a:rPr lang="en-US" sz="1100">
                          <a:solidFill>
                            <a:schemeClr val="tx1"/>
                          </a:solidFill>
                        </a:rPr>
                        <a:t>1.73</a:t>
                      </a:r>
                    </a:p>
                  </a:txBody>
                  <a:tcPr anchor="ctr"/>
                </a:tc>
                <a:tc>
                  <a:txBody>
                    <a:bodyPr/>
                    <a:lstStyle/>
                    <a:p>
                      <a:pPr algn="ctr"/>
                      <a:r>
                        <a:rPr lang="en-US" sz="1100">
                          <a:solidFill>
                            <a:schemeClr val="tx1"/>
                          </a:solidFill>
                        </a:rPr>
                        <a:t>0.53</a:t>
                      </a:r>
                    </a:p>
                  </a:txBody>
                  <a:tcPr anchor="ctr"/>
                </a:tc>
                <a:tc>
                  <a:txBody>
                    <a:bodyPr/>
                    <a:lstStyle/>
                    <a:p>
                      <a:pPr algn="ctr"/>
                      <a:r>
                        <a:rPr lang="en-US" sz="1100">
                          <a:solidFill>
                            <a:schemeClr val="tx1"/>
                          </a:solidFill>
                        </a:rPr>
                        <a:t>5.79</a:t>
                      </a:r>
                    </a:p>
                  </a:txBody>
                  <a:tcPr anchor="ctr"/>
                </a:tc>
                <a:extLst>
                  <a:ext uri="{0D108BD9-81ED-4DB2-BD59-A6C34878D82A}">
                    <a16:rowId xmlns:a16="http://schemas.microsoft.com/office/drawing/2014/main" val="1462422362"/>
                  </a:ext>
                </a:extLst>
              </a:tr>
              <a:tr h="370840">
                <a:tc>
                  <a:txBody>
                    <a:bodyPr/>
                    <a:lstStyle/>
                    <a:p>
                      <a:r>
                        <a:rPr lang="en-US" sz="1100">
                          <a:solidFill>
                            <a:schemeClr val="tx1"/>
                          </a:solidFill>
                        </a:rPr>
                        <a:t>VZ</a:t>
                      </a:r>
                    </a:p>
                  </a:txBody>
                  <a:tcPr anchor="ctr"/>
                </a:tc>
                <a:tc>
                  <a:txBody>
                    <a:bodyPr/>
                    <a:lstStyle/>
                    <a:p>
                      <a:pPr algn="ctr"/>
                      <a:r>
                        <a:rPr lang="en-US" sz="1100">
                          <a:solidFill>
                            <a:schemeClr val="tx1"/>
                          </a:solidFill>
                        </a:rPr>
                        <a:t>8.67</a:t>
                      </a:r>
                    </a:p>
                  </a:txBody>
                  <a:tcPr anchor="ctr"/>
                </a:tc>
                <a:tc>
                  <a:txBody>
                    <a:bodyPr/>
                    <a:lstStyle/>
                    <a:p>
                      <a:pPr algn="ctr"/>
                      <a:r>
                        <a:rPr lang="en-US" sz="1100">
                          <a:solidFill>
                            <a:schemeClr val="tx1"/>
                          </a:solidFill>
                        </a:rPr>
                        <a:t>1.61</a:t>
                      </a:r>
                    </a:p>
                  </a:txBody>
                  <a:tcPr anchor="ctr"/>
                </a:tc>
                <a:tc>
                  <a:txBody>
                    <a:bodyPr/>
                    <a:lstStyle/>
                    <a:p>
                      <a:pPr algn="ctr"/>
                      <a:r>
                        <a:rPr lang="en-US" sz="1100">
                          <a:solidFill>
                            <a:schemeClr val="tx1"/>
                          </a:solidFill>
                        </a:rPr>
                        <a:t>1.23</a:t>
                      </a:r>
                    </a:p>
                  </a:txBody>
                  <a:tcPr anchor="ctr"/>
                </a:tc>
                <a:tc>
                  <a:txBody>
                    <a:bodyPr/>
                    <a:lstStyle/>
                    <a:p>
                      <a:pPr algn="ctr"/>
                      <a:r>
                        <a:rPr lang="en-US" sz="1100">
                          <a:solidFill>
                            <a:schemeClr val="tx1"/>
                          </a:solidFill>
                        </a:rPr>
                        <a:t>6.49</a:t>
                      </a:r>
                    </a:p>
                  </a:txBody>
                  <a:tcPr anchor="ctr"/>
                </a:tc>
                <a:extLst>
                  <a:ext uri="{0D108BD9-81ED-4DB2-BD59-A6C34878D82A}">
                    <a16:rowId xmlns:a16="http://schemas.microsoft.com/office/drawing/2014/main" val="3688157160"/>
                  </a:ext>
                </a:extLst>
              </a:tr>
              <a:tr h="370840">
                <a:tc>
                  <a:txBody>
                    <a:bodyPr/>
                    <a:lstStyle/>
                    <a:p>
                      <a:r>
                        <a:rPr lang="en-US" sz="1100">
                          <a:solidFill>
                            <a:schemeClr val="tx1"/>
                          </a:solidFill>
                        </a:rPr>
                        <a:t>DIS</a:t>
                      </a:r>
                    </a:p>
                  </a:txBody>
                  <a:tcPr anchor="ctr"/>
                </a:tc>
                <a:tc>
                  <a:txBody>
                    <a:bodyPr/>
                    <a:lstStyle/>
                    <a:p>
                      <a:pPr algn="ctr"/>
                      <a:r>
                        <a:rPr lang="en-US" sz="1100">
                          <a:solidFill>
                            <a:schemeClr val="tx1"/>
                          </a:solidFill>
                        </a:rPr>
                        <a:t>15.37</a:t>
                      </a:r>
                    </a:p>
                  </a:txBody>
                  <a:tcPr anchor="ctr"/>
                </a:tc>
                <a:tc>
                  <a:txBody>
                    <a:bodyPr/>
                    <a:lstStyle/>
                    <a:p>
                      <a:pPr algn="ctr"/>
                      <a:r>
                        <a:rPr lang="en-US" sz="1100">
                          <a:solidFill>
                            <a:schemeClr val="tx1"/>
                          </a:solidFill>
                        </a:rPr>
                        <a:t>1.71</a:t>
                      </a:r>
                    </a:p>
                  </a:txBody>
                  <a:tcPr anchor="ctr"/>
                </a:tc>
                <a:tc>
                  <a:txBody>
                    <a:bodyPr/>
                    <a:lstStyle/>
                    <a:p>
                      <a:pPr algn="ctr"/>
                      <a:r>
                        <a:rPr lang="en-US" sz="1100">
                          <a:solidFill>
                            <a:schemeClr val="tx1"/>
                          </a:solidFill>
                        </a:rPr>
                        <a:t>2.02</a:t>
                      </a:r>
                    </a:p>
                  </a:txBody>
                  <a:tcPr anchor="ctr"/>
                </a:tc>
                <a:tc>
                  <a:txBody>
                    <a:bodyPr/>
                    <a:lstStyle/>
                    <a:p>
                      <a:pPr algn="ctr"/>
                      <a:r>
                        <a:rPr lang="en-US" sz="1100">
                          <a:solidFill>
                            <a:schemeClr val="tx1"/>
                          </a:solidFill>
                        </a:rPr>
                        <a:t>11.87</a:t>
                      </a:r>
                    </a:p>
                  </a:txBody>
                  <a:tcPr anchor="ctr"/>
                </a:tc>
                <a:extLst>
                  <a:ext uri="{0D108BD9-81ED-4DB2-BD59-A6C34878D82A}">
                    <a16:rowId xmlns:a16="http://schemas.microsoft.com/office/drawing/2014/main" val="1322323273"/>
                  </a:ext>
                </a:extLst>
              </a:tr>
              <a:tr h="370840">
                <a:tc>
                  <a:txBody>
                    <a:bodyPr/>
                    <a:lstStyle/>
                    <a:p>
                      <a:r>
                        <a:rPr lang="en-US" sz="1100">
                          <a:solidFill>
                            <a:schemeClr val="tx1"/>
                          </a:solidFill>
                        </a:rPr>
                        <a:t>Comm Services Average</a:t>
                      </a:r>
                    </a:p>
                  </a:txBody>
                  <a:tcPr anchor="ctr"/>
                </a:tc>
                <a:tc>
                  <a:txBody>
                    <a:bodyPr/>
                    <a:lstStyle/>
                    <a:p>
                      <a:pPr algn="ctr"/>
                      <a:r>
                        <a:rPr lang="en-US" sz="1100">
                          <a:solidFill>
                            <a:schemeClr val="tx1"/>
                          </a:solidFill>
                        </a:rPr>
                        <a:t>13.25</a:t>
                      </a:r>
                    </a:p>
                  </a:txBody>
                  <a:tcPr anchor="ctr"/>
                </a:tc>
                <a:tc>
                  <a:txBody>
                    <a:bodyPr/>
                    <a:lstStyle/>
                    <a:p>
                      <a:pPr algn="ctr"/>
                      <a:r>
                        <a:rPr lang="en-US" sz="1100">
                          <a:solidFill>
                            <a:schemeClr val="tx1"/>
                          </a:solidFill>
                        </a:rPr>
                        <a:t>1.95</a:t>
                      </a:r>
                    </a:p>
                  </a:txBody>
                  <a:tcPr anchor="ctr"/>
                </a:tc>
                <a:tc>
                  <a:txBody>
                    <a:bodyPr/>
                    <a:lstStyle/>
                    <a:p>
                      <a:pPr algn="ctr"/>
                      <a:r>
                        <a:rPr lang="en-US" sz="1100">
                          <a:solidFill>
                            <a:schemeClr val="tx1"/>
                          </a:solidFill>
                        </a:rPr>
                        <a:t>1.16</a:t>
                      </a:r>
                    </a:p>
                  </a:txBody>
                  <a:tcPr anchor="ctr"/>
                </a:tc>
                <a:tc>
                  <a:txBody>
                    <a:bodyPr/>
                    <a:lstStyle/>
                    <a:p>
                      <a:pPr algn="ctr"/>
                      <a:r>
                        <a:rPr lang="en-US" sz="1100">
                          <a:solidFill>
                            <a:schemeClr val="tx1"/>
                          </a:solidFill>
                        </a:rPr>
                        <a:t>7.18</a:t>
                      </a:r>
                    </a:p>
                  </a:txBody>
                  <a:tcPr anchor="ctr"/>
                </a:tc>
                <a:extLst>
                  <a:ext uri="{0D108BD9-81ED-4DB2-BD59-A6C34878D82A}">
                    <a16:rowId xmlns:a16="http://schemas.microsoft.com/office/drawing/2014/main" val="2337576632"/>
                  </a:ext>
                </a:extLst>
              </a:tr>
            </a:tbl>
          </a:graphicData>
        </a:graphic>
      </p:graphicFrame>
      <p:pic>
        <p:nvPicPr>
          <p:cNvPr id="9" name="Picture 8">
            <a:extLst>
              <a:ext uri="{FF2B5EF4-FFF2-40B4-BE49-F238E27FC236}">
                <a16:creationId xmlns:a16="http://schemas.microsoft.com/office/drawing/2014/main" id="{7D157907-0764-5934-828A-315B0FFA15A5}"/>
              </a:ext>
            </a:extLst>
          </p:cNvPr>
          <p:cNvPicPr>
            <a:picLocks noChangeAspect="1"/>
          </p:cNvPicPr>
          <p:nvPr/>
        </p:nvPicPr>
        <p:blipFill>
          <a:blip r:embed="rId6"/>
          <a:stretch>
            <a:fillRect/>
          </a:stretch>
        </p:blipFill>
        <p:spPr>
          <a:xfrm>
            <a:off x="8043215" y="1801148"/>
            <a:ext cx="3982006" cy="509327"/>
          </a:xfrm>
          <a:prstGeom prst="rect">
            <a:avLst/>
          </a:prstGeom>
        </p:spPr>
      </p:pic>
      <p:pic>
        <p:nvPicPr>
          <p:cNvPr id="11" name="Picture 10">
            <a:extLst>
              <a:ext uri="{FF2B5EF4-FFF2-40B4-BE49-F238E27FC236}">
                <a16:creationId xmlns:a16="http://schemas.microsoft.com/office/drawing/2014/main" id="{62613B13-6271-D504-329A-D1DF56262DCC}"/>
              </a:ext>
            </a:extLst>
          </p:cNvPr>
          <p:cNvPicPr>
            <a:picLocks noChangeAspect="1"/>
          </p:cNvPicPr>
          <p:nvPr/>
        </p:nvPicPr>
        <p:blipFill>
          <a:blip r:embed="rId7"/>
          <a:stretch>
            <a:fillRect/>
          </a:stretch>
        </p:blipFill>
        <p:spPr>
          <a:xfrm>
            <a:off x="8043215" y="2391411"/>
            <a:ext cx="3982006" cy="438211"/>
          </a:xfrm>
          <a:prstGeom prst="rect">
            <a:avLst/>
          </a:prstGeom>
        </p:spPr>
      </p:pic>
    </p:spTree>
    <p:extLst>
      <p:ext uri="{BB962C8B-B14F-4D97-AF65-F5344CB8AC3E}">
        <p14:creationId xmlns:p14="http://schemas.microsoft.com/office/powerpoint/2010/main" val="163456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0F88-3491-A48F-B4B8-E27850941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45369-81AD-E2AA-6178-E331AC5947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592C2F-BC6B-0A7E-29CE-BC5E5A4438F5}"/>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1400" dirty="0">
                <a:latin typeface="Calibri"/>
                <a:ea typeface="Calibri"/>
                <a:cs typeface="Calibri"/>
              </a:rPr>
              <a:t>Established September 24th, 2018, replacing the Telecommunications Sector.</a:t>
            </a:r>
            <a:endParaRPr lang="en-US" sz="1400" dirty="0"/>
          </a:p>
          <a:p>
            <a:pPr marL="628650" lvl="1" indent="-171450">
              <a:lnSpc>
                <a:spcPct val="100000"/>
              </a:lnSpc>
              <a:spcBef>
                <a:spcPts val="0"/>
              </a:spcBef>
              <a:buFont typeface="Courier New" panose="020B0604020202020204" pitchFamily="34" charset="0"/>
              <a:buChar char="o"/>
            </a:pPr>
            <a:r>
              <a:rPr lang="en-US" sz="1100" dirty="0">
                <a:latin typeface="Calibri"/>
                <a:ea typeface="Calibri"/>
                <a:cs typeface="Calibri"/>
              </a:rPr>
              <a:t>Kept existing telecommunication companies (AT&amp;T, Verizon)</a:t>
            </a:r>
          </a:p>
          <a:p>
            <a:pPr marL="628650" lvl="1" indent="-171450">
              <a:lnSpc>
                <a:spcPct val="100000"/>
              </a:lnSpc>
              <a:spcBef>
                <a:spcPts val="0"/>
              </a:spcBef>
              <a:buFont typeface="Courier New" panose="020B0604020202020204" pitchFamily="34" charset="0"/>
              <a:buChar char="o"/>
            </a:pPr>
            <a:r>
              <a:rPr lang="en-US" sz="1100" dirty="0">
                <a:latin typeface="Calibri"/>
                <a:ea typeface="Calibri"/>
                <a:cs typeface="Calibri"/>
              </a:rPr>
              <a:t>Added META and Alphabet from the information technology sector</a:t>
            </a:r>
            <a:endParaRPr lang="en-US" sz="1100" dirty="0"/>
          </a:p>
          <a:p>
            <a:pPr>
              <a:lnSpc>
                <a:spcPct val="100000"/>
              </a:lnSpc>
              <a:spcBef>
                <a:spcPts val="0"/>
              </a:spcBef>
            </a:pPr>
            <a:endParaRPr lang="en-US" sz="1400" dirty="0">
              <a:latin typeface="Calibri"/>
              <a:ea typeface="Calibri"/>
              <a:cs typeface="Calibri"/>
            </a:endParaRPr>
          </a:p>
          <a:p>
            <a:pPr>
              <a:lnSpc>
                <a:spcPct val="100000"/>
              </a:lnSpc>
              <a:spcBef>
                <a:spcPts val="0"/>
              </a:spcBef>
            </a:pPr>
            <a:r>
              <a:rPr lang="en-US" sz="1400" dirty="0">
                <a:latin typeface="Calibri"/>
                <a:ea typeface="Calibri"/>
                <a:cs typeface="Calibri"/>
              </a:rPr>
              <a:t>A vast sector comprised of companies that provide information/entertainment through various media.</a:t>
            </a:r>
            <a:endParaRPr lang="en-US" sz="1400" dirty="0"/>
          </a:p>
          <a:p>
            <a:pPr marL="628650" lvl="1" indent="-171450">
              <a:lnSpc>
                <a:spcPct val="100000"/>
              </a:lnSpc>
              <a:spcBef>
                <a:spcPts val="0"/>
              </a:spcBef>
              <a:buFont typeface="Courier New" panose="020B0604020202020204" pitchFamily="34" charset="0"/>
              <a:buChar char="o"/>
            </a:pPr>
            <a:r>
              <a:rPr lang="en-US" sz="1100" dirty="0">
                <a:latin typeface="Calibri"/>
                <a:ea typeface="Calibri"/>
                <a:cs typeface="Calibri"/>
              </a:rPr>
              <a:t>Industries: Telecommunications, Internet Content &amp; Information, Entertainment, etc. </a:t>
            </a:r>
            <a:endParaRPr lang="en-US" sz="1100" dirty="0">
              <a:latin typeface="Aptos"/>
              <a:ea typeface="Calibri"/>
              <a:cs typeface="Calibri"/>
            </a:endParaRPr>
          </a:p>
          <a:p>
            <a:pPr marL="628650" lvl="1" indent="-171450">
              <a:lnSpc>
                <a:spcPct val="100000"/>
              </a:lnSpc>
              <a:spcBef>
                <a:spcPts val="0"/>
              </a:spcBef>
              <a:buFont typeface="Courier New" panose="020B0604020202020204" pitchFamily="34" charset="0"/>
              <a:buChar char="o"/>
            </a:pPr>
            <a:endParaRPr lang="en-US" sz="1100" dirty="0">
              <a:latin typeface="Calibri"/>
              <a:ea typeface="Calibri"/>
              <a:cs typeface="Calibri"/>
            </a:endParaRPr>
          </a:p>
          <a:p>
            <a:pPr>
              <a:lnSpc>
                <a:spcPct val="100000"/>
              </a:lnSpc>
              <a:spcBef>
                <a:spcPts val="0"/>
              </a:spcBef>
              <a:buFont typeface="Arial"/>
              <a:buChar char="•"/>
            </a:pPr>
            <a:r>
              <a:rPr lang="en-US" sz="1400" dirty="0">
                <a:latin typeface="Calibri"/>
                <a:ea typeface="Calibri"/>
                <a:cs typeface="Calibri"/>
              </a:rPr>
              <a:t>Key Drivers: Increase in demand for cloud services and AI development, Rapid Deployment of 5G networks, Rise in data consumption largely driven by phone usage.</a:t>
            </a:r>
            <a:r>
              <a:rPr lang="en-US" sz="1200" dirty="0">
                <a:latin typeface="Calibri"/>
                <a:ea typeface="Calibri"/>
                <a:cs typeface="Calibri"/>
              </a:rPr>
              <a:t> </a:t>
            </a:r>
          </a:p>
        </p:txBody>
      </p:sp>
      <p:pic>
        <p:nvPicPr>
          <p:cNvPr id="4" name="Picture 3" descr="A close up of a sign&#10;&#10;AI-generated content may be incorrect.">
            <a:extLst>
              <a:ext uri="{FF2B5EF4-FFF2-40B4-BE49-F238E27FC236}">
                <a16:creationId xmlns:a16="http://schemas.microsoft.com/office/drawing/2014/main" id="{C91051A7-34E3-9C20-47D6-776446B355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EB048BCC-C99F-3470-F73D-5E6AA29FC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5E34F406-CBAD-E352-01BD-0E338D3F4714}"/>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Communication Services Sector Recap</a:t>
            </a:r>
          </a:p>
        </p:txBody>
      </p:sp>
      <p:graphicFrame>
        <p:nvGraphicFramePr>
          <p:cNvPr id="10" name="Table 9">
            <a:extLst>
              <a:ext uri="{FF2B5EF4-FFF2-40B4-BE49-F238E27FC236}">
                <a16:creationId xmlns:a16="http://schemas.microsoft.com/office/drawing/2014/main" id="{7A7D566B-F9C4-A6E3-1B28-2EE682712E8B}"/>
              </a:ext>
            </a:extLst>
          </p:cNvPr>
          <p:cNvGraphicFramePr>
            <a:graphicFrameLocks noGrp="1"/>
          </p:cNvGraphicFramePr>
          <p:nvPr>
            <p:extLst>
              <p:ext uri="{D42A27DB-BD31-4B8C-83A1-F6EECF244321}">
                <p14:modId xmlns:p14="http://schemas.microsoft.com/office/powerpoint/2010/main" val="1723303431"/>
              </p:ext>
            </p:extLst>
          </p:nvPr>
        </p:nvGraphicFramePr>
        <p:xfrm>
          <a:off x="153681" y="3637108"/>
          <a:ext cx="7910730" cy="2377440"/>
        </p:xfrm>
        <a:graphic>
          <a:graphicData uri="http://schemas.openxmlformats.org/drawingml/2006/table">
            <a:tbl>
              <a:tblPr firstRow="1" bandRow="1">
                <a:tableStyleId>{5C22544A-7EE6-4342-B048-85BDC9FD1C3A}</a:tableStyleId>
              </a:tblPr>
              <a:tblGrid>
                <a:gridCol w="1600938">
                  <a:extLst>
                    <a:ext uri="{9D8B030D-6E8A-4147-A177-3AD203B41FA5}">
                      <a16:colId xmlns:a16="http://schemas.microsoft.com/office/drawing/2014/main" val="1677963976"/>
                    </a:ext>
                  </a:extLst>
                </a:gridCol>
                <a:gridCol w="1577448">
                  <a:extLst>
                    <a:ext uri="{9D8B030D-6E8A-4147-A177-3AD203B41FA5}">
                      <a16:colId xmlns:a16="http://schemas.microsoft.com/office/drawing/2014/main" val="1014164815"/>
                    </a:ext>
                  </a:extLst>
                </a:gridCol>
                <a:gridCol w="1577448">
                  <a:extLst>
                    <a:ext uri="{9D8B030D-6E8A-4147-A177-3AD203B41FA5}">
                      <a16:colId xmlns:a16="http://schemas.microsoft.com/office/drawing/2014/main" val="3792421493"/>
                    </a:ext>
                  </a:extLst>
                </a:gridCol>
                <a:gridCol w="1577448">
                  <a:extLst>
                    <a:ext uri="{9D8B030D-6E8A-4147-A177-3AD203B41FA5}">
                      <a16:colId xmlns:a16="http://schemas.microsoft.com/office/drawing/2014/main" val="2157485916"/>
                    </a:ext>
                  </a:extLst>
                </a:gridCol>
                <a:gridCol w="1577448">
                  <a:extLst>
                    <a:ext uri="{9D8B030D-6E8A-4147-A177-3AD203B41FA5}">
                      <a16:colId xmlns:a16="http://schemas.microsoft.com/office/drawing/2014/main" val="29309767"/>
                    </a:ext>
                  </a:extLst>
                </a:gridCol>
              </a:tblGrid>
              <a:tr h="598566">
                <a:tc>
                  <a:txBody>
                    <a:bodyPr/>
                    <a:lstStyle/>
                    <a:p>
                      <a:pPr lvl="0" algn="ctr">
                        <a:buNone/>
                      </a:pPr>
                      <a:r>
                        <a:rPr lang="en-US" sz="1800" b="1" i="0" u="none" strike="noStrike" noProof="0">
                          <a:solidFill>
                            <a:srgbClr val="FFFFFF"/>
                          </a:solidFill>
                          <a:latin typeface="Aptos"/>
                        </a:rPr>
                        <a:t>Company</a:t>
                      </a:r>
                      <a:endParaRPr lang="en-US"/>
                    </a:p>
                  </a:txBody>
                  <a:tcPr>
                    <a:solidFill>
                      <a:srgbClr val="C30000"/>
                    </a:solidFill>
                  </a:tcPr>
                </a:tc>
                <a:tc>
                  <a:txBody>
                    <a:bodyPr/>
                    <a:lstStyle/>
                    <a:p>
                      <a:pPr lvl="0" algn="ctr">
                        <a:buNone/>
                      </a:pPr>
                      <a:r>
                        <a:rPr lang="en-US"/>
                        <a:t>Ticker</a:t>
                      </a:r>
                    </a:p>
                  </a:txBody>
                  <a:tcPr>
                    <a:solidFill>
                      <a:srgbClr val="C30000"/>
                    </a:solidFill>
                  </a:tcPr>
                </a:tc>
                <a:tc>
                  <a:txBody>
                    <a:bodyPr/>
                    <a:lstStyle/>
                    <a:p>
                      <a:pPr algn="ctr"/>
                      <a:r>
                        <a:rPr lang="en-US"/>
                        <a:t>S&amp;P Weighting</a:t>
                      </a:r>
                    </a:p>
                  </a:txBody>
                  <a:tcPr>
                    <a:solidFill>
                      <a:srgbClr val="C30000"/>
                    </a:solidFill>
                  </a:tcPr>
                </a:tc>
                <a:tc>
                  <a:txBody>
                    <a:bodyPr/>
                    <a:lstStyle/>
                    <a:p>
                      <a:pPr algn="ctr"/>
                      <a:r>
                        <a:rPr lang="en-US"/>
                        <a:t>SIM Weighting </a:t>
                      </a:r>
                    </a:p>
                  </a:txBody>
                  <a:tcPr>
                    <a:solidFill>
                      <a:srgbClr val="C30000"/>
                    </a:solidFill>
                  </a:tcPr>
                </a:tc>
                <a:tc>
                  <a:txBody>
                    <a:bodyPr/>
                    <a:lstStyle/>
                    <a:p>
                      <a:pPr lvl="0" algn="ctr">
                        <a:buNone/>
                      </a:pPr>
                      <a:r>
                        <a:rPr lang="en-US"/>
                        <a:t>Rating </a:t>
                      </a:r>
                    </a:p>
                  </a:txBody>
                  <a:tcPr>
                    <a:solidFill>
                      <a:srgbClr val="C30000"/>
                    </a:solidFill>
                  </a:tcPr>
                </a:tc>
                <a:extLst>
                  <a:ext uri="{0D108BD9-81ED-4DB2-BD59-A6C34878D82A}">
                    <a16:rowId xmlns:a16="http://schemas.microsoft.com/office/drawing/2014/main" val="2864750127"/>
                  </a:ext>
                </a:extLst>
              </a:tr>
              <a:tr h="598566">
                <a:tc>
                  <a:txBody>
                    <a:bodyPr/>
                    <a:lstStyle/>
                    <a:p>
                      <a:pPr lvl="0" algn="ctr">
                        <a:buNone/>
                      </a:pPr>
                      <a:r>
                        <a:rPr lang="en-US"/>
                        <a:t>Meta Platforms</a:t>
                      </a:r>
                    </a:p>
                  </a:txBody>
                  <a:tcPr/>
                </a:tc>
                <a:tc>
                  <a:txBody>
                    <a:bodyPr/>
                    <a:lstStyle/>
                    <a:p>
                      <a:pPr lvl="0" algn="ctr">
                        <a:buNone/>
                      </a:pPr>
                      <a:r>
                        <a:rPr lang="en-US"/>
                        <a:t>META</a:t>
                      </a:r>
                    </a:p>
                  </a:txBody>
                  <a:tcPr/>
                </a:tc>
                <a:tc>
                  <a:txBody>
                    <a:bodyPr/>
                    <a:lstStyle/>
                    <a:p>
                      <a:pPr algn="ctr"/>
                      <a:r>
                        <a:rPr lang="en-US"/>
                        <a:t>2.45%</a:t>
                      </a:r>
                    </a:p>
                  </a:txBody>
                  <a:tcPr/>
                </a:tc>
                <a:tc>
                  <a:txBody>
                    <a:bodyPr/>
                    <a:lstStyle/>
                    <a:p>
                      <a:pPr algn="ctr"/>
                      <a:r>
                        <a:rPr lang="en-US"/>
                        <a:t>4.46%</a:t>
                      </a:r>
                    </a:p>
                  </a:txBody>
                  <a:tcPr/>
                </a:tc>
                <a:tc>
                  <a:txBody>
                    <a:bodyPr/>
                    <a:lstStyle/>
                    <a:p>
                      <a:pPr lvl="0" algn="ctr">
                        <a:buNone/>
                      </a:pPr>
                      <a:r>
                        <a:rPr lang="en-US"/>
                        <a:t>BUY</a:t>
                      </a:r>
                    </a:p>
                  </a:txBody>
                  <a:tcPr/>
                </a:tc>
                <a:extLst>
                  <a:ext uri="{0D108BD9-81ED-4DB2-BD59-A6C34878D82A}">
                    <a16:rowId xmlns:a16="http://schemas.microsoft.com/office/drawing/2014/main" val="55533357"/>
                  </a:ext>
                </a:extLst>
              </a:tr>
              <a:tr h="348615">
                <a:tc>
                  <a:txBody>
                    <a:bodyPr/>
                    <a:lstStyle/>
                    <a:p>
                      <a:pPr lvl="0" algn="ctr">
                        <a:buNone/>
                      </a:pPr>
                      <a:r>
                        <a:rPr lang="en-US"/>
                        <a:t>Verizon</a:t>
                      </a:r>
                    </a:p>
                  </a:txBody>
                  <a:tcPr/>
                </a:tc>
                <a:tc>
                  <a:txBody>
                    <a:bodyPr/>
                    <a:lstStyle/>
                    <a:p>
                      <a:pPr lvl="0" algn="ctr">
                        <a:buNone/>
                      </a:pPr>
                      <a:r>
                        <a:rPr lang="en-US"/>
                        <a:t>VZ</a:t>
                      </a:r>
                    </a:p>
                  </a:txBody>
                  <a:tcPr/>
                </a:tc>
                <a:tc>
                  <a:txBody>
                    <a:bodyPr/>
                    <a:lstStyle/>
                    <a:p>
                      <a:pPr algn="ctr"/>
                      <a:r>
                        <a:rPr lang="en-US"/>
                        <a:t>.3%</a:t>
                      </a:r>
                    </a:p>
                  </a:txBody>
                  <a:tcPr/>
                </a:tc>
                <a:tc>
                  <a:txBody>
                    <a:bodyPr/>
                    <a:lstStyle/>
                    <a:p>
                      <a:pPr algn="ctr"/>
                      <a:r>
                        <a:rPr lang="en-US"/>
                        <a:t>0.00%</a:t>
                      </a:r>
                    </a:p>
                  </a:txBody>
                  <a:tcPr/>
                </a:tc>
                <a:tc>
                  <a:txBody>
                    <a:bodyPr/>
                    <a:lstStyle/>
                    <a:p>
                      <a:pPr lvl="0" algn="ctr">
                        <a:buNone/>
                      </a:pPr>
                      <a:r>
                        <a:rPr lang="en-US"/>
                        <a:t>HOLD</a:t>
                      </a:r>
                    </a:p>
                  </a:txBody>
                  <a:tcPr/>
                </a:tc>
                <a:extLst>
                  <a:ext uri="{0D108BD9-81ED-4DB2-BD59-A6C34878D82A}">
                    <a16:rowId xmlns:a16="http://schemas.microsoft.com/office/drawing/2014/main" val="2838339849"/>
                  </a:ext>
                </a:extLst>
              </a:tr>
              <a:tr h="348615">
                <a:tc>
                  <a:txBody>
                    <a:bodyPr/>
                    <a:lstStyle/>
                    <a:p>
                      <a:pPr lvl="0" algn="ctr">
                        <a:buNone/>
                      </a:pPr>
                      <a:r>
                        <a:rPr lang="en-US"/>
                        <a:t>Alphabet </a:t>
                      </a:r>
                    </a:p>
                  </a:txBody>
                  <a:tcPr/>
                </a:tc>
                <a:tc>
                  <a:txBody>
                    <a:bodyPr/>
                    <a:lstStyle/>
                    <a:p>
                      <a:pPr lvl="0" algn="ctr">
                        <a:buNone/>
                      </a:pPr>
                      <a:r>
                        <a:rPr lang="en-US"/>
                        <a:t>GOOGL</a:t>
                      </a:r>
                    </a:p>
                  </a:txBody>
                  <a:tcPr/>
                </a:tc>
                <a:tc>
                  <a:txBody>
                    <a:bodyPr/>
                    <a:lstStyle/>
                    <a:p>
                      <a:pPr algn="ctr"/>
                      <a:r>
                        <a:rPr lang="en-US"/>
                        <a:t>5.74%</a:t>
                      </a:r>
                    </a:p>
                  </a:txBody>
                  <a:tcPr/>
                </a:tc>
                <a:tc>
                  <a:txBody>
                    <a:bodyPr/>
                    <a:lstStyle/>
                    <a:p>
                      <a:pPr algn="ctr"/>
                      <a:r>
                        <a:rPr lang="en-US"/>
                        <a:t>7.09%</a:t>
                      </a:r>
                    </a:p>
                  </a:txBody>
                  <a:tcPr/>
                </a:tc>
                <a:tc>
                  <a:txBody>
                    <a:bodyPr/>
                    <a:lstStyle/>
                    <a:p>
                      <a:pPr lvl="0" algn="ctr">
                        <a:buNone/>
                      </a:pPr>
                      <a:r>
                        <a:rPr lang="en-US"/>
                        <a:t>BUY</a:t>
                      </a:r>
                    </a:p>
                  </a:txBody>
                  <a:tcPr/>
                </a:tc>
                <a:extLst>
                  <a:ext uri="{0D108BD9-81ED-4DB2-BD59-A6C34878D82A}">
                    <a16:rowId xmlns:a16="http://schemas.microsoft.com/office/drawing/2014/main" val="74738908"/>
                  </a:ext>
                </a:extLst>
              </a:tr>
              <a:tr h="348615">
                <a:tc>
                  <a:txBody>
                    <a:bodyPr/>
                    <a:lstStyle/>
                    <a:p>
                      <a:pPr lvl="0" algn="ctr">
                        <a:buNone/>
                      </a:pPr>
                      <a:r>
                        <a:rPr lang="en-US"/>
                        <a:t>Comcast</a:t>
                      </a:r>
                    </a:p>
                  </a:txBody>
                  <a:tcPr/>
                </a:tc>
                <a:tc>
                  <a:txBody>
                    <a:bodyPr/>
                    <a:lstStyle/>
                    <a:p>
                      <a:pPr lvl="0" algn="ctr">
                        <a:buNone/>
                      </a:pPr>
                      <a:r>
                        <a:rPr lang="en-US"/>
                        <a:t>CMCSA</a:t>
                      </a:r>
                    </a:p>
                  </a:txBody>
                  <a:tcPr/>
                </a:tc>
                <a:tc>
                  <a:txBody>
                    <a:bodyPr/>
                    <a:lstStyle/>
                    <a:p>
                      <a:pPr algn="ctr"/>
                      <a:r>
                        <a:rPr lang="en-US"/>
                        <a:t>.17%</a:t>
                      </a:r>
                    </a:p>
                  </a:txBody>
                  <a:tcPr/>
                </a:tc>
                <a:tc>
                  <a:txBody>
                    <a:bodyPr/>
                    <a:lstStyle/>
                    <a:p>
                      <a:pPr algn="ctr"/>
                      <a:r>
                        <a:rPr lang="en-US"/>
                        <a:t>1.23%</a:t>
                      </a:r>
                    </a:p>
                  </a:txBody>
                  <a:tcPr/>
                </a:tc>
                <a:tc>
                  <a:txBody>
                    <a:bodyPr/>
                    <a:lstStyle/>
                    <a:p>
                      <a:pPr lvl="0" algn="ctr">
                        <a:buNone/>
                      </a:pPr>
                      <a:r>
                        <a:rPr lang="en-US"/>
                        <a:t>HOLD</a:t>
                      </a:r>
                    </a:p>
                  </a:txBody>
                  <a:tcPr/>
                </a:tc>
                <a:extLst>
                  <a:ext uri="{0D108BD9-81ED-4DB2-BD59-A6C34878D82A}">
                    <a16:rowId xmlns:a16="http://schemas.microsoft.com/office/drawing/2014/main" val="1928068846"/>
                  </a:ext>
                </a:extLst>
              </a:tr>
            </a:tbl>
          </a:graphicData>
        </a:graphic>
      </p:graphicFrame>
      <p:graphicFrame>
        <p:nvGraphicFramePr>
          <p:cNvPr id="13" name="Table 12">
            <a:extLst>
              <a:ext uri="{FF2B5EF4-FFF2-40B4-BE49-F238E27FC236}">
                <a16:creationId xmlns:a16="http://schemas.microsoft.com/office/drawing/2014/main" id="{701512C9-8EAE-FC9B-BE9A-423FFDBAF6A4}"/>
              </a:ext>
            </a:extLst>
          </p:cNvPr>
          <p:cNvGraphicFramePr>
            <a:graphicFrameLocks noGrp="1"/>
          </p:cNvGraphicFramePr>
          <p:nvPr>
            <p:extLst>
              <p:ext uri="{D42A27DB-BD31-4B8C-83A1-F6EECF244321}">
                <p14:modId xmlns:p14="http://schemas.microsoft.com/office/powerpoint/2010/main" val="1201123984"/>
              </p:ext>
            </p:extLst>
          </p:nvPr>
        </p:nvGraphicFramePr>
        <p:xfrm>
          <a:off x="8234722" y="4405513"/>
          <a:ext cx="3664620" cy="963930"/>
        </p:xfrm>
        <a:graphic>
          <a:graphicData uri="http://schemas.openxmlformats.org/drawingml/2006/table">
            <a:tbl>
              <a:tblPr bandRow="1">
                <a:tableStyleId>{5C22544A-7EE6-4342-B048-85BDC9FD1C3A}</a:tableStyleId>
              </a:tblPr>
              <a:tblGrid>
                <a:gridCol w="1312333">
                  <a:extLst>
                    <a:ext uri="{9D8B030D-6E8A-4147-A177-3AD203B41FA5}">
                      <a16:colId xmlns:a16="http://schemas.microsoft.com/office/drawing/2014/main" val="237889121"/>
                    </a:ext>
                  </a:extLst>
                </a:gridCol>
                <a:gridCol w="896055">
                  <a:extLst>
                    <a:ext uri="{9D8B030D-6E8A-4147-A177-3AD203B41FA5}">
                      <a16:colId xmlns:a16="http://schemas.microsoft.com/office/drawing/2014/main" val="1094899379"/>
                    </a:ext>
                  </a:extLst>
                </a:gridCol>
                <a:gridCol w="854916">
                  <a:extLst>
                    <a:ext uri="{9D8B030D-6E8A-4147-A177-3AD203B41FA5}">
                      <a16:colId xmlns:a16="http://schemas.microsoft.com/office/drawing/2014/main" val="373283788"/>
                    </a:ext>
                  </a:extLst>
                </a:gridCol>
                <a:gridCol w="601316">
                  <a:extLst>
                    <a:ext uri="{9D8B030D-6E8A-4147-A177-3AD203B41FA5}">
                      <a16:colId xmlns:a16="http://schemas.microsoft.com/office/drawing/2014/main" val="4068000532"/>
                    </a:ext>
                  </a:extLst>
                </a:gridCol>
              </a:tblGrid>
              <a:tr h="423333">
                <a:tc>
                  <a:txBody>
                    <a:bodyPr/>
                    <a:lstStyle/>
                    <a:p>
                      <a:pPr algn="ctr" fontAlgn="b">
                        <a:buNone/>
                      </a:pPr>
                      <a:r>
                        <a:rPr lang="en-US" sz="1400" b="1">
                          <a:solidFill>
                            <a:schemeClr val="bg1"/>
                          </a:solidFill>
                          <a:effectLst/>
                          <a:latin typeface="Aptos Narrow"/>
                        </a:rPr>
                        <a:t>Sector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buNone/>
                      </a:pPr>
                      <a:r>
                        <a:rPr lang="en-US" sz="1400">
                          <a:solidFill>
                            <a:schemeClr val="bg1"/>
                          </a:solidFill>
                          <a:effectLst/>
                          <a:latin typeface="Aptos Narrow"/>
                        </a:rPr>
                        <a:t>S&amp;P 500 Weight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buNone/>
                      </a:pPr>
                      <a:r>
                        <a:rPr lang="en-US" sz="1400">
                          <a:solidFill>
                            <a:schemeClr val="bg1"/>
                          </a:solidFill>
                          <a:effectLst/>
                          <a:latin typeface="Aptos Narrow"/>
                        </a:rPr>
                        <a:t>SIM Weight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buNone/>
                      </a:pPr>
                      <a:r>
                        <a:rPr lang="en-US" sz="1400">
                          <a:solidFill>
                            <a:schemeClr val="bg1"/>
                          </a:solidFill>
                          <a:effectLst/>
                          <a:latin typeface="Aptos Narrow"/>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107690044"/>
                  </a:ext>
                </a:extLst>
              </a:tr>
              <a:tr h="296333">
                <a:tc>
                  <a:txBody>
                    <a:bodyPr/>
                    <a:lstStyle/>
                    <a:p>
                      <a:pPr algn="ctr" fontAlgn="b">
                        <a:buNone/>
                      </a:pPr>
                      <a:r>
                        <a:rPr lang="en-US" sz="1400" b="0">
                          <a:effectLst/>
                          <a:latin typeface="Aptos Narrow"/>
                        </a:rPr>
                        <a:t>Communication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effectLst/>
                          <a:latin typeface="Aptos Narrow"/>
                        </a:rPr>
                        <a:t>10.08%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effectLst/>
                          <a:latin typeface="Aptos Narrow"/>
                        </a:rPr>
                        <a:t>12.79%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a:effectLst/>
                          <a:latin typeface="Aptos Narrow"/>
                        </a:rPr>
                        <a:t>2.71%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561614"/>
                  </a:ext>
                </a:extLst>
              </a:tr>
            </a:tbl>
          </a:graphicData>
        </a:graphic>
      </p:graphicFrame>
    </p:spTree>
    <p:extLst>
      <p:ext uri="{BB962C8B-B14F-4D97-AF65-F5344CB8AC3E}">
        <p14:creationId xmlns:p14="http://schemas.microsoft.com/office/powerpoint/2010/main" val="386438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0231B-C9E5-503E-4200-4A6D1DB11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67F36-C907-9C7B-023E-1FA361AAA1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0C27B9-9F77-5096-A2E0-7F9ED17D4FA8}"/>
              </a:ext>
            </a:extLst>
          </p:cNvPr>
          <p:cNvSpPr>
            <a:spLocks noGrp="1"/>
          </p:cNvSpPr>
          <p:nvPr>
            <p:ph idx="1"/>
          </p:nvPr>
        </p:nvSpPr>
        <p:spPr>
          <a:xfrm>
            <a:off x="838201" y="1825625"/>
            <a:ext cx="10515598" cy="4351338"/>
          </a:xfrm>
        </p:spPr>
        <p:txBody>
          <a:bodyPr/>
          <a:lstStyle/>
          <a:p>
            <a:pPr marL="0" indent="0">
              <a:buNone/>
            </a:pPr>
            <a:r>
              <a:rPr lang="en-US" b="1"/>
              <a:t>HOLD</a:t>
            </a:r>
          </a:p>
          <a:p>
            <a:r>
              <a:rPr lang="en-US"/>
              <a:t>Despite DCF implied upside</a:t>
            </a:r>
          </a:p>
          <a:p>
            <a:r>
              <a:rPr lang="en-US"/>
              <a:t>Bad performance YTD</a:t>
            </a:r>
          </a:p>
          <a:p>
            <a:pPr lvl="1"/>
            <a:r>
              <a:rPr lang="en-US"/>
              <a:t>Don’t want to “double down” on a loser</a:t>
            </a:r>
          </a:p>
          <a:p>
            <a:r>
              <a:rPr lang="en-US"/>
              <a:t>Allow room in portfolio for better investments</a:t>
            </a:r>
          </a:p>
          <a:p>
            <a:r>
              <a:rPr lang="en-US"/>
              <a:t>Still produces great cash flow for portfolio with high dividend yield</a:t>
            </a:r>
          </a:p>
          <a:p>
            <a:r>
              <a:rPr lang="en-US"/>
              <a:t>Carhart 4 Factor Model – Stocks that underperform for a period tend to outperform the next period</a:t>
            </a:r>
          </a:p>
        </p:txBody>
      </p:sp>
      <p:pic>
        <p:nvPicPr>
          <p:cNvPr id="4" name="Picture 3" descr="A close up of a sign&#10;&#10;AI-generated content may be incorrect.">
            <a:extLst>
              <a:ext uri="{FF2B5EF4-FFF2-40B4-BE49-F238E27FC236}">
                <a16:creationId xmlns:a16="http://schemas.microsoft.com/office/drawing/2014/main" id="{3A317FB0-B1AF-B775-4260-7FDC4CF8F6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664A22D5-33B8-4214-B113-3ACCB11409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B761EDBC-DB23-956A-9394-55A25CC90ED8}"/>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Recommendation</a:t>
            </a:r>
          </a:p>
        </p:txBody>
      </p:sp>
      <p:pic>
        <p:nvPicPr>
          <p:cNvPr id="1026" name="Picture 2">
            <a:extLst>
              <a:ext uri="{FF2B5EF4-FFF2-40B4-BE49-F238E27FC236}">
                <a16:creationId xmlns:a16="http://schemas.microsoft.com/office/drawing/2014/main" id="{0F5C3F1A-1B39-A8C6-25EA-3D5D8F318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857" y="60144"/>
            <a:ext cx="3202144" cy="113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9348-C632-63E8-C7B1-121816CE2FCC}"/>
              </a:ext>
            </a:extLst>
          </p:cNvPr>
          <p:cNvSpPr>
            <a:spLocks noGrp="1"/>
          </p:cNvSpPr>
          <p:nvPr>
            <p:ph type="title"/>
          </p:nvPr>
        </p:nvSpPr>
        <p:spPr>
          <a:xfrm>
            <a:off x="2621" y="-1763"/>
            <a:ext cx="12190790" cy="1713617"/>
          </a:xfrm>
          <a:solidFill>
            <a:srgbClr val="C00000"/>
          </a:solidFill>
        </p:spPr>
        <p:txBody>
          <a:bodyPr/>
          <a:lstStyle/>
          <a:p>
            <a:pPr algn="ctr"/>
            <a:r>
              <a:rPr lang="en-US" b="1">
                <a:solidFill>
                  <a:schemeClr val="bg1"/>
                </a:solidFill>
              </a:rPr>
              <a:t>Recommendation </a:t>
            </a:r>
          </a:p>
        </p:txBody>
      </p:sp>
      <p:graphicFrame>
        <p:nvGraphicFramePr>
          <p:cNvPr id="6" name="Table 5">
            <a:extLst>
              <a:ext uri="{FF2B5EF4-FFF2-40B4-BE49-F238E27FC236}">
                <a16:creationId xmlns:a16="http://schemas.microsoft.com/office/drawing/2014/main" id="{0338371A-7432-D6EC-B1DF-E0D6CF840421}"/>
              </a:ext>
            </a:extLst>
          </p:cNvPr>
          <p:cNvGraphicFramePr>
            <a:graphicFrameLocks noGrp="1"/>
          </p:cNvGraphicFramePr>
          <p:nvPr>
            <p:extLst>
              <p:ext uri="{D42A27DB-BD31-4B8C-83A1-F6EECF244321}">
                <p14:modId xmlns:p14="http://schemas.microsoft.com/office/powerpoint/2010/main" val="340429925"/>
              </p:ext>
            </p:extLst>
          </p:nvPr>
        </p:nvGraphicFramePr>
        <p:xfrm>
          <a:off x="684389" y="2095499"/>
          <a:ext cx="10825174" cy="2362200"/>
        </p:xfrm>
        <a:graphic>
          <a:graphicData uri="http://schemas.openxmlformats.org/drawingml/2006/table">
            <a:tbl>
              <a:tblPr firstRow="1" bandRow="1">
                <a:tableStyleId>{5C22544A-7EE6-4342-B048-85BDC9FD1C3A}</a:tableStyleId>
              </a:tblPr>
              <a:tblGrid>
                <a:gridCol w="1244802">
                  <a:extLst>
                    <a:ext uri="{9D8B030D-6E8A-4147-A177-3AD203B41FA5}">
                      <a16:colId xmlns:a16="http://schemas.microsoft.com/office/drawing/2014/main" val="1081783241"/>
                    </a:ext>
                  </a:extLst>
                </a:gridCol>
                <a:gridCol w="1482120">
                  <a:extLst>
                    <a:ext uri="{9D8B030D-6E8A-4147-A177-3AD203B41FA5}">
                      <a16:colId xmlns:a16="http://schemas.microsoft.com/office/drawing/2014/main" val="2610340407"/>
                    </a:ext>
                  </a:extLst>
                </a:gridCol>
                <a:gridCol w="1352298">
                  <a:extLst>
                    <a:ext uri="{9D8B030D-6E8A-4147-A177-3AD203B41FA5}">
                      <a16:colId xmlns:a16="http://schemas.microsoft.com/office/drawing/2014/main" val="28296269"/>
                    </a:ext>
                  </a:extLst>
                </a:gridCol>
                <a:gridCol w="1106424">
                  <a:extLst>
                    <a:ext uri="{9D8B030D-6E8A-4147-A177-3AD203B41FA5}">
                      <a16:colId xmlns:a16="http://schemas.microsoft.com/office/drawing/2014/main" val="4038175611"/>
                    </a:ext>
                  </a:extLst>
                </a:gridCol>
                <a:gridCol w="2474090">
                  <a:extLst>
                    <a:ext uri="{9D8B030D-6E8A-4147-A177-3AD203B41FA5}">
                      <a16:colId xmlns:a16="http://schemas.microsoft.com/office/drawing/2014/main" val="185549380"/>
                    </a:ext>
                  </a:extLst>
                </a:gridCol>
                <a:gridCol w="1366274">
                  <a:extLst>
                    <a:ext uri="{9D8B030D-6E8A-4147-A177-3AD203B41FA5}">
                      <a16:colId xmlns:a16="http://schemas.microsoft.com/office/drawing/2014/main" val="3278861156"/>
                    </a:ext>
                  </a:extLst>
                </a:gridCol>
                <a:gridCol w="1799166">
                  <a:extLst>
                    <a:ext uri="{9D8B030D-6E8A-4147-A177-3AD203B41FA5}">
                      <a16:colId xmlns:a16="http://schemas.microsoft.com/office/drawing/2014/main" val="1163365219"/>
                    </a:ext>
                  </a:extLst>
                </a:gridCol>
              </a:tblGrid>
              <a:tr h="370840">
                <a:tc>
                  <a:txBody>
                    <a:bodyPr/>
                    <a:lstStyle/>
                    <a:p>
                      <a:pPr lvl="0" algn="ctr">
                        <a:buNone/>
                      </a:pPr>
                      <a:r>
                        <a:rPr lang="en-US" sz="1400" b="1" i="0" u="none" strike="noStrike" noProof="0">
                          <a:solidFill>
                            <a:srgbClr val="FFFFFF"/>
                          </a:solidFill>
                          <a:latin typeface="Aptos"/>
                        </a:rPr>
                        <a:t>Ticker</a:t>
                      </a:r>
                      <a:endParaRPr lang="en-US" sz="1400"/>
                    </a:p>
                  </a:txBody>
                  <a:tcPr>
                    <a:solidFill>
                      <a:srgbClr val="C30000"/>
                    </a:solidFill>
                  </a:tcPr>
                </a:tc>
                <a:tc>
                  <a:txBody>
                    <a:bodyPr/>
                    <a:lstStyle/>
                    <a:p>
                      <a:pPr lvl="0" algn="ctr">
                        <a:lnSpc>
                          <a:spcPct val="100000"/>
                        </a:lnSpc>
                        <a:spcBef>
                          <a:spcPts val="0"/>
                        </a:spcBef>
                        <a:spcAft>
                          <a:spcPts val="0"/>
                        </a:spcAft>
                        <a:buNone/>
                      </a:pPr>
                      <a:r>
                        <a:rPr lang="en-US" sz="1400" b="1" i="0" u="none" strike="noStrike" noProof="0">
                          <a:solidFill>
                            <a:srgbClr val="FFFFFF"/>
                          </a:solidFill>
                          <a:latin typeface="Aptos"/>
                        </a:rPr>
                        <a:t>Current SIM Weighting</a:t>
                      </a:r>
                    </a:p>
                    <a:p>
                      <a:pPr lvl="0" algn="ctr">
                        <a:buNone/>
                      </a:pPr>
                      <a:endParaRPr lang="en-US" sz="1400"/>
                    </a:p>
                  </a:txBody>
                  <a:tcPr>
                    <a:solidFill>
                      <a:srgbClr val="C30000"/>
                    </a:solidFill>
                  </a:tcPr>
                </a:tc>
                <a:tc>
                  <a:txBody>
                    <a:bodyPr/>
                    <a:lstStyle/>
                    <a:p>
                      <a:pPr lvl="0" algn="ctr">
                        <a:buNone/>
                      </a:pPr>
                      <a:r>
                        <a:rPr lang="en-US" sz="1400" b="1" i="0" u="none" strike="noStrike" noProof="0">
                          <a:solidFill>
                            <a:srgbClr val="FFFFFF"/>
                          </a:solidFill>
                          <a:latin typeface="Aptos"/>
                        </a:rPr>
                        <a:t>S&amp;P Weighting</a:t>
                      </a:r>
                      <a:endParaRPr lang="en-US" sz="1400"/>
                    </a:p>
                  </a:txBody>
                  <a:tcPr>
                    <a:solidFill>
                      <a:srgbClr val="C30000"/>
                    </a:solidFill>
                  </a:tcPr>
                </a:tc>
                <a:tc>
                  <a:txBody>
                    <a:bodyPr/>
                    <a:lstStyle/>
                    <a:p>
                      <a:pPr lvl="0" algn="ctr">
                        <a:lnSpc>
                          <a:spcPct val="100000"/>
                        </a:lnSpc>
                        <a:spcBef>
                          <a:spcPts val="0"/>
                        </a:spcBef>
                        <a:spcAft>
                          <a:spcPts val="0"/>
                        </a:spcAft>
                        <a:buNone/>
                      </a:pPr>
                      <a:r>
                        <a:rPr lang="en-US" sz="1400" b="1" i="0" u="none" strike="noStrike" noProof="0">
                          <a:solidFill>
                            <a:srgbClr val="FFFFFF"/>
                          </a:solidFill>
                          <a:latin typeface="Aptos"/>
                        </a:rPr>
                        <a:t>Current Price</a:t>
                      </a:r>
                    </a:p>
                    <a:p>
                      <a:pPr lvl="0" algn="ctr">
                        <a:buNone/>
                      </a:pPr>
                      <a:endParaRPr lang="en-US" sz="1400"/>
                    </a:p>
                  </a:txBody>
                  <a:tcPr>
                    <a:solidFill>
                      <a:srgbClr val="C30000"/>
                    </a:solidFill>
                  </a:tcPr>
                </a:tc>
                <a:tc>
                  <a:txBody>
                    <a:bodyPr/>
                    <a:lstStyle/>
                    <a:p>
                      <a:pPr lvl="0" algn="ctr">
                        <a:buNone/>
                      </a:pPr>
                      <a:r>
                        <a:rPr lang="en-US" sz="1400" b="1" i="0" u="none" strike="noStrike" noProof="0">
                          <a:solidFill>
                            <a:srgbClr val="FFFFFF"/>
                          </a:solidFill>
                          <a:latin typeface="Aptos"/>
                        </a:rPr>
                        <a:t>Target Price Upside/Downside </a:t>
                      </a:r>
                      <a:endParaRPr lang="en-US" sz="1400"/>
                    </a:p>
                  </a:txBody>
                  <a:tcPr>
                    <a:solidFill>
                      <a:srgbClr val="C30000"/>
                    </a:solidFill>
                  </a:tcPr>
                </a:tc>
                <a:tc>
                  <a:txBody>
                    <a:bodyPr/>
                    <a:lstStyle/>
                    <a:p>
                      <a:pPr lvl="0" algn="ctr">
                        <a:buNone/>
                      </a:pPr>
                      <a:r>
                        <a:rPr lang="en-US" sz="1400" b="1" i="0" u="none" strike="noStrike" noProof="0">
                          <a:solidFill>
                            <a:srgbClr val="FFFFFF"/>
                          </a:solidFill>
                          <a:latin typeface="Aptos"/>
                        </a:rPr>
                        <a:t>Rating</a:t>
                      </a:r>
                    </a:p>
                  </a:txBody>
                  <a:tcPr>
                    <a:solidFill>
                      <a:srgbClr val="C30000"/>
                    </a:solidFill>
                  </a:tcPr>
                </a:tc>
                <a:tc>
                  <a:txBody>
                    <a:bodyPr/>
                    <a:lstStyle/>
                    <a:p>
                      <a:pPr lvl="0" algn="ctr">
                        <a:buNone/>
                      </a:pPr>
                      <a:r>
                        <a:rPr lang="en-US" sz="1400" b="1" i="0" u="none" strike="noStrike" noProof="0">
                          <a:solidFill>
                            <a:srgbClr val="FFFFFF"/>
                          </a:solidFill>
                          <a:latin typeface="Aptos"/>
                        </a:rPr>
                        <a:t>Recommended Weightings change (bps)</a:t>
                      </a:r>
                      <a:endParaRPr lang="en-US" sz="1400"/>
                    </a:p>
                  </a:txBody>
                  <a:tcPr>
                    <a:solidFill>
                      <a:srgbClr val="C30000"/>
                    </a:solidFill>
                  </a:tcPr>
                </a:tc>
                <a:extLst>
                  <a:ext uri="{0D108BD9-81ED-4DB2-BD59-A6C34878D82A}">
                    <a16:rowId xmlns:a16="http://schemas.microsoft.com/office/drawing/2014/main" val="3144744073"/>
                  </a:ext>
                </a:extLst>
              </a:tr>
              <a:tr h="370840">
                <a:tc>
                  <a:txBody>
                    <a:bodyPr/>
                    <a:lstStyle/>
                    <a:p>
                      <a:pPr lvl="0" algn="ctr">
                        <a:buNone/>
                      </a:pPr>
                      <a:r>
                        <a:rPr lang="en-US" sz="1400"/>
                        <a:t>META</a:t>
                      </a:r>
                    </a:p>
                  </a:txBody>
                  <a:tcPr/>
                </a:tc>
                <a:tc>
                  <a:txBody>
                    <a:bodyPr/>
                    <a:lstStyle/>
                    <a:p>
                      <a:pPr lvl="0" algn="ctr">
                        <a:buNone/>
                      </a:pPr>
                      <a:r>
                        <a:rPr lang="en-US" sz="1400"/>
                        <a:t>4.46%</a:t>
                      </a:r>
                    </a:p>
                  </a:txBody>
                  <a:tcPr/>
                </a:tc>
                <a:tc>
                  <a:txBody>
                    <a:bodyPr/>
                    <a:lstStyle/>
                    <a:p>
                      <a:pPr lvl="0" algn="ctr">
                        <a:buNone/>
                      </a:pPr>
                      <a:r>
                        <a:rPr lang="en-US" sz="1400"/>
                        <a:t>2.45%</a:t>
                      </a:r>
                    </a:p>
                  </a:txBody>
                  <a:tcPr/>
                </a:tc>
                <a:tc>
                  <a:txBody>
                    <a:bodyPr/>
                    <a:lstStyle/>
                    <a:p>
                      <a:pPr lvl="0" algn="ctr">
                        <a:buNone/>
                      </a:pPr>
                      <a:r>
                        <a:rPr lang="en-US" sz="1400"/>
                        <a:t>$666.28</a:t>
                      </a:r>
                    </a:p>
                  </a:txBody>
                  <a:tcPr/>
                </a:tc>
                <a:tc>
                  <a:txBody>
                    <a:bodyPr/>
                    <a:lstStyle/>
                    <a:p>
                      <a:pPr lvl="0" algn="ctr">
                        <a:buNone/>
                      </a:pPr>
                      <a:r>
                        <a:rPr lang="en-US" sz="1400"/>
                        <a:t>$763.04 (+14.52%)</a:t>
                      </a:r>
                    </a:p>
                  </a:txBody>
                  <a:tcPr/>
                </a:tc>
                <a:tc>
                  <a:txBody>
                    <a:bodyPr/>
                    <a:lstStyle/>
                    <a:p>
                      <a:pPr lvl="0" algn="ctr">
                        <a:buNone/>
                      </a:pPr>
                      <a:r>
                        <a:rPr lang="en-US" sz="1400"/>
                        <a:t>BUY</a:t>
                      </a:r>
                    </a:p>
                  </a:txBody>
                  <a:tcPr/>
                </a:tc>
                <a:tc>
                  <a:txBody>
                    <a:bodyPr/>
                    <a:lstStyle/>
                    <a:p>
                      <a:pPr lvl="0" algn="ctr">
                        <a:buNone/>
                      </a:pPr>
                      <a:r>
                        <a:rPr lang="en-US" sz="1400"/>
                        <a:t>+ 30 bps (.3%)</a:t>
                      </a:r>
                    </a:p>
                  </a:txBody>
                  <a:tcPr/>
                </a:tc>
                <a:extLst>
                  <a:ext uri="{0D108BD9-81ED-4DB2-BD59-A6C34878D82A}">
                    <a16:rowId xmlns:a16="http://schemas.microsoft.com/office/drawing/2014/main" val="115005469"/>
                  </a:ext>
                </a:extLst>
              </a:tr>
              <a:tr h="370840">
                <a:tc>
                  <a:txBody>
                    <a:bodyPr/>
                    <a:lstStyle/>
                    <a:p>
                      <a:pPr lvl="0" algn="ctr">
                        <a:buNone/>
                      </a:pPr>
                      <a:r>
                        <a:rPr lang="en-US" sz="1400"/>
                        <a:t>GOOGL</a:t>
                      </a:r>
                    </a:p>
                  </a:txBody>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Aptos"/>
                        </a:rPr>
                        <a:t>7.09%</a:t>
                      </a:r>
                      <a:endParaRPr lang="en-US" sz="1400"/>
                    </a:p>
                    <a:p>
                      <a:pPr lvl="0" algn="ctr">
                        <a:buNone/>
                      </a:pPr>
                      <a:endParaRPr lang="en-US" sz="1400"/>
                    </a:p>
                  </a:txBody>
                  <a:tcPr/>
                </a:tc>
                <a:tc>
                  <a:txBody>
                    <a:bodyPr/>
                    <a:lstStyle/>
                    <a:p>
                      <a:pPr lvl="0" algn="ctr">
                        <a:buNone/>
                      </a:pPr>
                      <a:r>
                        <a:rPr lang="en-US" sz="1400"/>
                        <a:t>2.47%</a:t>
                      </a:r>
                    </a:p>
                  </a:txBody>
                  <a:tcPr/>
                </a:tc>
                <a:tc>
                  <a:txBody>
                    <a:bodyPr/>
                    <a:lstStyle/>
                    <a:p>
                      <a:pPr lvl="0" algn="ctr">
                        <a:buNone/>
                      </a:pPr>
                      <a:r>
                        <a:rPr lang="en-US" sz="1400"/>
                        <a:t>$312.11</a:t>
                      </a:r>
                    </a:p>
                  </a:txBody>
                  <a:tcPr/>
                </a:tc>
                <a:tc>
                  <a:txBody>
                    <a:bodyPr/>
                    <a:lstStyle/>
                    <a:p>
                      <a:pPr lvl="0" algn="ctr">
                        <a:buNone/>
                      </a:pPr>
                      <a:r>
                        <a:rPr lang="en-US" sz="1400"/>
                        <a:t>$340.20 (+9.00%)</a:t>
                      </a:r>
                    </a:p>
                  </a:txBody>
                  <a:tcPr/>
                </a:tc>
                <a:tc>
                  <a:txBody>
                    <a:bodyPr/>
                    <a:lstStyle/>
                    <a:p>
                      <a:pPr lvl="0" algn="ctr">
                        <a:buNone/>
                      </a:pPr>
                      <a:r>
                        <a:rPr lang="en-US" sz="1400"/>
                        <a:t>BUY</a:t>
                      </a:r>
                    </a:p>
                  </a:txBody>
                  <a:tcPr/>
                </a:tc>
                <a:tc>
                  <a:txBody>
                    <a:bodyPr/>
                    <a:lstStyle/>
                    <a:p>
                      <a:pPr lvl="0" algn="ctr">
                        <a:buNone/>
                      </a:pPr>
                      <a:r>
                        <a:rPr lang="en-US" sz="1400"/>
                        <a:t>+ 25 bps (0.25)</a:t>
                      </a:r>
                    </a:p>
                  </a:txBody>
                  <a:tcPr/>
                </a:tc>
                <a:extLst>
                  <a:ext uri="{0D108BD9-81ED-4DB2-BD59-A6C34878D82A}">
                    <a16:rowId xmlns:a16="http://schemas.microsoft.com/office/drawing/2014/main" val="708853568"/>
                  </a:ext>
                </a:extLst>
              </a:tr>
              <a:tr h="370840">
                <a:tc>
                  <a:txBody>
                    <a:bodyPr/>
                    <a:lstStyle/>
                    <a:p>
                      <a:pPr lvl="0" algn="ctr">
                        <a:buNone/>
                      </a:pPr>
                      <a:r>
                        <a:rPr lang="en-US" sz="1400"/>
                        <a:t>VZ</a:t>
                      </a:r>
                    </a:p>
                  </a:txBody>
                  <a:tcPr/>
                </a:tc>
                <a:tc>
                  <a:txBody>
                    <a:bodyPr/>
                    <a:lstStyle/>
                    <a:p>
                      <a:pPr lvl="0" algn="ctr">
                        <a:buNone/>
                      </a:pPr>
                      <a:r>
                        <a:rPr lang="en-US" sz="1400"/>
                        <a:t>0.00%</a:t>
                      </a:r>
                    </a:p>
                  </a:txBody>
                  <a:tcPr/>
                </a:tc>
                <a:tc>
                  <a:txBody>
                    <a:bodyPr/>
                    <a:lstStyle/>
                    <a:p>
                      <a:pPr lvl="0" algn="ctr">
                        <a:buNone/>
                      </a:pPr>
                      <a:r>
                        <a:rPr lang="en-US" sz="1400"/>
                        <a:t>.3%</a:t>
                      </a:r>
                    </a:p>
                  </a:txBody>
                  <a:tcPr/>
                </a:tc>
                <a:tc>
                  <a:txBody>
                    <a:bodyPr/>
                    <a:lstStyle/>
                    <a:p>
                      <a:pPr lvl="0" algn="ctr">
                        <a:buNone/>
                      </a:pPr>
                      <a:r>
                        <a:rPr lang="en-US" sz="1400" dirty="0"/>
                        <a:t>$40.42</a:t>
                      </a:r>
                    </a:p>
                  </a:txBody>
                  <a:tcPr/>
                </a:tc>
                <a:tc>
                  <a:txBody>
                    <a:bodyPr/>
                    <a:lstStyle/>
                    <a:p>
                      <a:pPr lvl="0" algn="ctr">
                        <a:buNone/>
                      </a:pPr>
                      <a:r>
                        <a:rPr lang="en-US" sz="1400" dirty="0"/>
                        <a:t>$58.81 (45.5%)</a:t>
                      </a:r>
                    </a:p>
                  </a:txBody>
                  <a:tcPr/>
                </a:tc>
                <a:tc>
                  <a:txBody>
                    <a:bodyPr/>
                    <a:lstStyle/>
                    <a:p>
                      <a:pPr lvl="0" algn="ctr">
                        <a:buNone/>
                      </a:pPr>
                      <a:r>
                        <a:rPr lang="en-US" sz="1400"/>
                        <a:t>HOLD</a:t>
                      </a:r>
                    </a:p>
                  </a:txBody>
                  <a:tcPr/>
                </a:tc>
                <a:tc>
                  <a:txBody>
                    <a:bodyPr/>
                    <a:lstStyle/>
                    <a:p>
                      <a:pPr lvl="0" algn="ctr">
                        <a:buNone/>
                      </a:pPr>
                      <a:r>
                        <a:rPr lang="en-US" sz="1400"/>
                        <a:t>-</a:t>
                      </a:r>
                    </a:p>
                  </a:txBody>
                  <a:tcPr/>
                </a:tc>
                <a:extLst>
                  <a:ext uri="{0D108BD9-81ED-4DB2-BD59-A6C34878D82A}">
                    <a16:rowId xmlns:a16="http://schemas.microsoft.com/office/drawing/2014/main" val="242176828"/>
                  </a:ext>
                </a:extLst>
              </a:tr>
              <a:tr h="370840">
                <a:tc>
                  <a:txBody>
                    <a:bodyPr/>
                    <a:lstStyle/>
                    <a:p>
                      <a:pPr lvl="0" algn="ctr">
                        <a:buNone/>
                      </a:pPr>
                      <a:r>
                        <a:rPr lang="en-US" sz="1400"/>
                        <a:t>CMCSA</a:t>
                      </a:r>
                    </a:p>
                  </a:txBody>
                  <a:tcPr/>
                </a:tc>
                <a:tc>
                  <a:txBody>
                    <a:bodyPr/>
                    <a:lstStyle/>
                    <a:p>
                      <a:pPr lvl="0" algn="ctr">
                        <a:buNone/>
                      </a:pPr>
                      <a:r>
                        <a:rPr lang="en-US" sz="1400"/>
                        <a:t>1.19%</a:t>
                      </a:r>
                    </a:p>
                  </a:txBody>
                  <a:tcPr/>
                </a:tc>
                <a:tc>
                  <a:txBody>
                    <a:bodyPr/>
                    <a:lstStyle/>
                    <a:p>
                      <a:pPr lvl="0" algn="ctr">
                        <a:buNone/>
                      </a:pPr>
                      <a:r>
                        <a:rPr lang="en-US" sz="1400"/>
                        <a:t>0.16%</a:t>
                      </a:r>
                    </a:p>
                  </a:txBody>
                  <a:tcPr/>
                </a:tc>
                <a:tc>
                  <a:txBody>
                    <a:bodyPr/>
                    <a:lstStyle/>
                    <a:p>
                      <a:pPr lvl="0" algn="ctr">
                        <a:buNone/>
                      </a:pPr>
                      <a:r>
                        <a:rPr lang="en-US" sz="1400"/>
                        <a:t>$27.31</a:t>
                      </a:r>
                    </a:p>
                  </a:txBody>
                  <a:tcPr/>
                </a:tc>
                <a:tc>
                  <a:txBody>
                    <a:bodyPr/>
                    <a:lstStyle/>
                    <a:p>
                      <a:pPr lvl="0" algn="ctr">
                        <a:buNone/>
                      </a:pPr>
                      <a:r>
                        <a:rPr lang="en-US" sz="1400"/>
                        <a:t>$58.66 (114.8%)</a:t>
                      </a:r>
                    </a:p>
                  </a:txBody>
                  <a:tcPr/>
                </a:tc>
                <a:tc>
                  <a:txBody>
                    <a:bodyPr/>
                    <a:lstStyle/>
                    <a:p>
                      <a:pPr lvl="0" algn="ctr">
                        <a:buNone/>
                      </a:pPr>
                      <a:r>
                        <a:rPr lang="en-US" sz="1400"/>
                        <a:t>HOLD</a:t>
                      </a:r>
                    </a:p>
                  </a:txBody>
                  <a:tcPr/>
                </a:tc>
                <a:tc>
                  <a:txBody>
                    <a:bodyPr/>
                    <a:lstStyle/>
                    <a:p>
                      <a:pPr lvl="0" algn="ctr">
                        <a:buNone/>
                      </a:pPr>
                      <a:r>
                        <a:rPr lang="en-US" sz="1400" dirty="0"/>
                        <a:t>-</a:t>
                      </a:r>
                    </a:p>
                  </a:txBody>
                  <a:tcPr/>
                </a:tc>
                <a:extLst>
                  <a:ext uri="{0D108BD9-81ED-4DB2-BD59-A6C34878D82A}">
                    <a16:rowId xmlns:a16="http://schemas.microsoft.com/office/drawing/2014/main" val="3623564978"/>
                  </a:ext>
                </a:extLst>
              </a:tr>
            </a:tbl>
          </a:graphicData>
        </a:graphic>
      </p:graphicFrame>
      <p:graphicFrame>
        <p:nvGraphicFramePr>
          <p:cNvPr id="10" name="Table 9">
            <a:extLst>
              <a:ext uri="{FF2B5EF4-FFF2-40B4-BE49-F238E27FC236}">
                <a16:creationId xmlns:a16="http://schemas.microsoft.com/office/drawing/2014/main" id="{07BB55E1-A90C-F103-99B7-88AC4D9F3A4D}"/>
              </a:ext>
            </a:extLst>
          </p:cNvPr>
          <p:cNvGraphicFramePr>
            <a:graphicFrameLocks noGrp="1"/>
          </p:cNvGraphicFramePr>
          <p:nvPr>
            <p:extLst>
              <p:ext uri="{D42A27DB-BD31-4B8C-83A1-F6EECF244321}">
                <p14:modId xmlns:p14="http://schemas.microsoft.com/office/powerpoint/2010/main" val="3371219982"/>
              </p:ext>
            </p:extLst>
          </p:nvPr>
        </p:nvGraphicFramePr>
        <p:xfrm>
          <a:off x="659641" y="4469641"/>
          <a:ext cx="10875489" cy="2443479"/>
        </p:xfrm>
        <a:graphic>
          <a:graphicData uri="http://schemas.openxmlformats.org/drawingml/2006/table">
            <a:tbl>
              <a:tblPr firstRow="1" bandRow="1">
                <a:tableStyleId>{5C22544A-7EE6-4342-B048-85BDC9FD1C3A}</a:tableStyleId>
              </a:tblPr>
              <a:tblGrid>
                <a:gridCol w="3625163">
                  <a:extLst>
                    <a:ext uri="{9D8B030D-6E8A-4147-A177-3AD203B41FA5}">
                      <a16:colId xmlns:a16="http://schemas.microsoft.com/office/drawing/2014/main" val="955376220"/>
                    </a:ext>
                  </a:extLst>
                </a:gridCol>
                <a:gridCol w="3625163">
                  <a:extLst>
                    <a:ext uri="{9D8B030D-6E8A-4147-A177-3AD203B41FA5}">
                      <a16:colId xmlns:a16="http://schemas.microsoft.com/office/drawing/2014/main" val="3890887974"/>
                    </a:ext>
                  </a:extLst>
                </a:gridCol>
                <a:gridCol w="3625163">
                  <a:extLst>
                    <a:ext uri="{9D8B030D-6E8A-4147-A177-3AD203B41FA5}">
                      <a16:colId xmlns:a16="http://schemas.microsoft.com/office/drawing/2014/main" val="3559955889"/>
                    </a:ext>
                  </a:extLst>
                </a:gridCol>
              </a:tblGrid>
              <a:tr h="370839">
                <a:tc>
                  <a:txBody>
                    <a:bodyPr/>
                    <a:lstStyle/>
                    <a:p>
                      <a:pPr lvl="0" algn="ctr">
                        <a:buNone/>
                      </a:pPr>
                      <a:r>
                        <a:rPr lang="en-US" sz="1400"/>
                        <a:t>Company</a:t>
                      </a:r>
                    </a:p>
                  </a:txBody>
                  <a:tcPr>
                    <a:solidFill>
                      <a:srgbClr val="C30000"/>
                    </a:solidFill>
                  </a:tcPr>
                </a:tc>
                <a:tc>
                  <a:txBody>
                    <a:bodyPr/>
                    <a:lstStyle/>
                    <a:p>
                      <a:pPr lvl="0" algn="ctr">
                        <a:buNone/>
                      </a:pPr>
                      <a:r>
                        <a:rPr lang="en-US" sz="1400"/>
                        <a:t>Catalysts </a:t>
                      </a:r>
                    </a:p>
                  </a:txBody>
                  <a:tcPr>
                    <a:solidFill>
                      <a:srgbClr val="C30000"/>
                    </a:solidFill>
                  </a:tcPr>
                </a:tc>
                <a:tc>
                  <a:txBody>
                    <a:bodyPr/>
                    <a:lstStyle/>
                    <a:p>
                      <a:pPr algn="ctr"/>
                      <a:r>
                        <a:rPr lang="en-US" sz="1400"/>
                        <a:t>Risk(s)</a:t>
                      </a:r>
                    </a:p>
                  </a:txBody>
                  <a:tcPr>
                    <a:solidFill>
                      <a:srgbClr val="C30000"/>
                    </a:solidFill>
                  </a:tcPr>
                </a:tc>
                <a:extLst>
                  <a:ext uri="{0D108BD9-81ED-4DB2-BD59-A6C34878D82A}">
                    <a16:rowId xmlns:a16="http://schemas.microsoft.com/office/drawing/2014/main" val="83097048"/>
                  </a:ext>
                </a:extLst>
              </a:tr>
              <a:tr h="370840">
                <a:tc>
                  <a:txBody>
                    <a:bodyPr/>
                    <a:lstStyle/>
                    <a:p>
                      <a:pPr lvl="0">
                        <a:buNone/>
                      </a:pPr>
                      <a:r>
                        <a:rPr lang="en-US" sz="1400"/>
                        <a:t>Meta Platforms, Inc. </a:t>
                      </a:r>
                    </a:p>
                  </a:txBody>
                  <a:tcPr/>
                </a:tc>
                <a:tc>
                  <a:txBody>
                    <a:bodyPr/>
                    <a:lstStyle/>
                    <a:p>
                      <a:pPr lvl="0">
                        <a:buNone/>
                      </a:pPr>
                      <a:r>
                        <a:rPr lang="en-US" sz="1400"/>
                        <a:t>Continued growth in users and advancements in AI.</a:t>
                      </a:r>
                    </a:p>
                  </a:txBody>
                  <a:tcPr/>
                </a:tc>
                <a:tc>
                  <a:txBody>
                    <a:bodyPr/>
                    <a:lstStyle/>
                    <a:p>
                      <a:r>
                        <a:rPr lang="en-US" sz="1400"/>
                        <a:t>Increase in competition, Regulatory &amp; Legal Risk.</a:t>
                      </a:r>
                    </a:p>
                  </a:txBody>
                  <a:tcPr/>
                </a:tc>
                <a:extLst>
                  <a:ext uri="{0D108BD9-81ED-4DB2-BD59-A6C34878D82A}">
                    <a16:rowId xmlns:a16="http://schemas.microsoft.com/office/drawing/2014/main" val="2471941120"/>
                  </a:ext>
                </a:extLst>
              </a:tr>
              <a:tr h="370840">
                <a:tc>
                  <a:txBody>
                    <a:bodyPr/>
                    <a:lstStyle/>
                    <a:p>
                      <a:pPr lvl="0">
                        <a:buNone/>
                      </a:pPr>
                      <a:r>
                        <a:rPr lang="en-US" sz="1400"/>
                        <a:t>Alphabet Inc. </a:t>
                      </a:r>
                    </a:p>
                  </a:txBody>
                  <a:tcPr/>
                </a:tc>
                <a:tc>
                  <a:txBody>
                    <a:bodyPr/>
                    <a:lstStyle/>
                    <a:p>
                      <a:pPr lvl="0">
                        <a:buNone/>
                      </a:pPr>
                      <a:r>
                        <a:rPr lang="en-US" sz="1400" b="0" i="0" u="none" strike="noStrike" noProof="0">
                          <a:latin typeface="Aptos"/>
                        </a:rPr>
                        <a:t>Acceleration in Google Cloud Profitability, AI integration, </a:t>
                      </a:r>
                      <a:r>
                        <a:rPr lang="en-US" sz="1400" b="0" i="0" u="none" strike="noStrike" noProof="0" err="1">
                          <a:latin typeface="Aptos"/>
                        </a:rPr>
                        <a:t>Youtube</a:t>
                      </a:r>
                      <a:r>
                        <a:rPr lang="en-US" sz="1400" b="0" i="0" u="none" strike="noStrike" noProof="0">
                          <a:latin typeface="Aptos"/>
                        </a:rPr>
                        <a:t> growth</a:t>
                      </a:r>
                      <a:endParaRPr lang="en-US"/>
                    </a:p>
                  </a:txBody>
                  <a:tcPr/>
                </a:tc>
                <a:tc>
                  <a:txBody>
                    <a:bodyPr/>
                    <a:lstStyle/>
                    <a:p>
                      <a:pPr lvl="0">
                        <a:buNone/>
                      </a:pPr>
                      <a:r>
                        <a:rPr lang="en-US" sz="1400" b="0" i="0" u="none" strike="noStrike" noProof="0">
                          <a:latin typeface="Aptos"/>
                        </a:rPr>
                        <a:t>Regulatory &amp; Antitrust Pressure, </a:t>
                      </a:r>
                      <a:r>
                        <a:rPr lang="en-US" sz="1400" b="0" i="0" u="none" strike="noStrike" noProof="0"/>
                        <a:t>Digital Advertising Cyclicality</a:t>
                      </a:r>
                      <a:endParaRPr lang="en-US"/>
                    </a:p>
                  </a:txBody>
                  <a:tcPr/>
                </a:tc>
                <a:extLst>
                  <a:ext uri="{0D108BD9-81ED-4DB2-BD59-A6C34878D82A}">
                    <a16:rowId xmlns:a16="http://schemas.microsoft.com/office/drawing/2014/main" val="618960321"/>
                  </a:ext>
                </a:extLst>
              </a:tr>
              <a:tr h="370840">
                <a:tc>
                  <a:txBody>
                    <a:bodyPr/>
                    <a:lstStyle/>
                    <a:p>
                      <a:pPr lvl="0">
                        <a:buNone/>
                      </a:pPr>
                      <a:r>
                        <a:rPr lang="en-US" sz="1400"/>
                        <a:t>Verizon Communications Inc. </a:t>
                      </a:r>
                    </a:p>
                  </a:txBody>
                  <a:tcPr/>
                </a:tc>
                <a:tc>
                  <a:txBody>
                    <a:bodyPr/>
                    <a:lstStyle/>
                    <a:p>
                      <a:pPr lvl="0">
                        <a:buNone/>
                      </a:pPr>
                      <a:r>
                        <a:rPr lang="en-US" sz="1400" dirty="0"/>
                        <a:t>5G expansion, further acquisition and build-out deals</a:t>
                      </a:r>
                    </a:p>
                  </a:txBody>
                  <a:tcPr/>
                </a:tc>
                <a:tc>
                  <a:txBody>
                    <a:bodyPr/>
                    <a:lstStyle/>
                    <a:p>
                      <a:r>
                        <a:rPr lang="en-US" sz="1400" dirty="0"/>
                        <a:t>Competition, limited growth potential</a:t>
                      </a:r>
                    </a:p>
                  </a:txBody>
                  <a:tcPr/>
                </a:tc>
                <a:extLst>
                  <a:ext uri="{0D108BD9-81ED-4DB2-BD59-A6C34878D82A}">
                    <a16:rowId xmlns:a16="http://schemas.microsoft.com/office/drawing/2014/main" val="2812349463"/>
                  </a:ext>
                </a:extLst>
              </a:tr>
              <a:tr h="370839">
                <a:tc>
                  <a:txBody>
                    <a:bodyPr/>
                    <a:lstStyle/>
                    <a:p>
                      <a:pPr lvl="0">
                        <a:buNone/>
                      </a:pPr>
                      <a:r>
                        <a:rPr lang="en-US" sz="1400"/>
                        <a:t>Comcast Corporation </a:t>
                      </a:r>
                    </a:p>
                  </a:txBody>
                  <a:tcPr/>
                </a:tc>
                <a:tc>
                  <a:txBody>
                    <a:bodyPr/>
                    <a:lstStyle/>
                    <a:p>
                      <a:pPr lvl="0">
                        <a:buNone/>
                      </a:pPr>
                      <a:r>
                        <a:rPr lang="en-US" sz="1400"/>
                        <a:t>Broadband ARPU growth, stabilization of subscribers</a:t>
                      </a:r>
                    </a:p>
                  </a:txBody>
                  <a:tcPr/>
                </a:tc>
                <a:tc>
                  <a:txBody>
                    <a:bodyPr/>
                    <a:lstStyle/>
                    <a:p>
                      <a:r>
                        <a:rPr lang="en-US" sz="1400" dirty="0"/>
                        <a:t>Intensifying broadband competition</a:t>
                      </a:r>
                    </a:p>
                  </a:txBody>
                  <a:tcPr/>
                </a:tc>
                <a:extLst>
                  <a:ext uri="{0D108BD9-81ED-4DB2-BD59-A6C34878D82A}">
                    <a16:rowId xmlns:a16="http://schemas.microsoft.com/office/drawing/2014/main" val="3104250339"/>
                  </a:ext>
                </a:extLst>
              </a:tr>
            </a:tbl>
          </a:graphicData>
        </a:graphic>
      </p:graphicFrame>
      <p:pic>
        <p:nvPicPr>
          <p:cNvPr id="13" name="Graphic 3">
            <a:extLst>
              <a:ext uri="{FF2B5EF4-FFF2-40B4-BE49-F238E27FC236}">
                <a16:creationId xmlns:a16="http://schemas.microsoft.com/office/drawing/2014/main" id="{7C9779E4-F5D4-5B7C-C256-4BDC1CC508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414" y="948375"/>
            <a:ext cx="839615" cy="761541"/>
          </a:xfrm>
          <a:prstGeom prst="rect">
            <a:avLst/>
          </a:prstGeom>
        </p:spPr>
      </p:pic>
      <p:pic>
        <p:nvPicPr>
          <p:cNvPr id="14" name="Picture 13" descr="Meta Begins Locking Out Under-16 Users as Australia Enforces World ...">
            <a:extLst>
              <a:ext uri="{FF2B5EF4-FFF2-40B4-BE49-F238E27FC236}">
                <a16:creationId xmlns:a16="http://schemas.microsoft.com/office/drawing/2014/main" id="{C32AED16-AA1E-57ED-E45A-7A79DA18C399}"/>
              </a:ext>
            </a:extLst>
          </p:cNvPr>
          <p:cNvPicPr>
            <a:picLocks noChangeAspect="1"/>
          </p:cNvPicPr>
          <p:nvPr/>
        </p:nvPicPr>
        <p:blipFill>
          <a:blip r:embed="rId4"/>
          <a:stretch>
            <a:fillRect/>
          </a:stretch>
        </p:blipFill>
        <p:spPr>
          <a:xfrm>
            <a:off x="11167381" y="-4083"/>
            <a:ext cx="1021898" cy="947059"/>
          </a:xfrm>
          <a:prstGeom prst="rect">
            <a:avLst/>
          </a:prstGeom>
          <a:ln>
            <a:solidFill>
              <a:srgbClr val="C00000"/>
            </a:solidFill>
          </a:ln>
        </p:spPr>
      </p:pic>
      <p:pic>
        <p:nvPicPr>
          <p:cNvPr id="16" name="Picture 2" descr="A colorful logo on a black background&#10;&#10;AI-generated content may be incorrect.">
            <a:extLst>
              <a:ext uri="{FF2B5EF4-FFF2-40B4-BE49-F238E27FC236}">
                <a16:creationId xmlns:a16="http://schemas.microsoft.com/office/drawing/2014/main" id="{35CE48DD-543F-585A-5ECA-807C6DA53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18" y="-1088"/>
            <a:ext cx="1065823" cy="6217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olorful letter g&#10;&#10;AI-generated content may be incorrect.">
            <a:extLst>
              <a:ext uri="{FF2B5EF4-FFF2-40B4-BE49-F238E27FC236}">
                <a16:creationId xmlns:a16="http://schemas.microsoft.com/office/drawing/2014/main" id="{68635C70-BA04-FAE0-2AF1-5EBC16D62B96}"/>
              </a:ext>
            </a:extLst>
          </p:cNvPr>
          <p:cNvPicPr>
            <a:picLocks noChangeAspect="1"/>
          </p:cNvPicPr>
          <p:nvPr/>
        </p:nvPicPr>
        <p:blipFill>
          <a:blip r:embed="rId6"/>
          <a:stretch>
            <a:fillRect/>
          </a:stretch>
        </p:blipFill>
        <p:spPr>
          <a:xfrm>
            <a:off x="11168742" y="946376"/>
            <a:ext cx="1025978" cy="767444"/>
          </a:xfrm>
          <a:prstGeom prst="rect">
            <a:avLst/>
          </a:prstGeom>
        </p:spPr>
      </p:pic>
    </p:spTree>
    <p:extLst>
      <p:ext uri="{BB962C8B-B14F-4D97-AF65-F5344CB8AC3E}">
        <p14:creationId xmlns:p14="http://schemas.microsoft.com/office/powerpoint/2010/main" val="3935490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9E1CD-FE9A-B457-D9AA-D988A391280A}"/>
            </a:ext>
          </a:extLst>
        </p:cNvPr>
        <p:cNvGrpSpPr/>
        <p:nvPr/>
      </p:nvGrpSpPr>
      <p:grpSpPr>
        <a:xfrm>
          <a:off x="0" y="0"/>
          <a:ext cx="0" cy="0"/>
          <a:chOff x="0" y="0"/>
          <a:chExt cx="0" cy="0"/>
        </a:xfrm>
      </p:grpSpPr>
      <p:pic>
        <p:nvPicPr>
          <p:cNvPr id="6" name="Graphic 3">
            <a:extLst>
              <a:ext uri="{FF2B5EF4-FFF2-40B4-BE49-F238E27FC236}">
                <a16:creationId xmlns:a16="http://schemas.microsoft.com/office/drawing/2014/main" id="{9ADF4E31-D348-8B01-C506-1076A7A60B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1875812E-9637-78FC-BAD1-080F7266C6BF}"/>
              </a:ext>
            </a:extLst>
          </p:cNvPr>
          <p:cNvSpPr txBox="1">
            <a:spLocks/>
          </p:cNvSpPr>
          <p:nvPr/>
        </p:nvSpPr>
        <p:spPr>
          <a:xfrm>
            <a:off x="0" y="1"/>
            <a:ext cx="12192000" cy="8651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Appendix </a:t>
            </a:r>
            <a:endParaRPr lang="en-US"/>
          </a:p>
        </p:txBody>
      </p:sp>
      <p:pic>
        <p:nvPicPr>
          <p:cNvPr id="8" name="Content Placeholder 11">
            <a:extLst>
              <a:ext uri="{FF2B5EF4-FFF2-40B4-BE49-F238E27FC236}">
                <a16:creationId xmlns:a16="http://schemas.microsoft.com/office/drawing/2014/main" id="{4AB0FC29-268F-8F53-46E8-FB5847D41BC6}"/>
              </a:ext>
            </a:extLst>
          </p:cNvPr>
          <p:cNvPicPr>
            <a:picLocks noGrp="1" noChangeAspect="1"/>
          </p:cNvPicPr>
          <p:nvPr>
            <p:ph idx="1"/>
          </p:nvPr>
        </p:nvPicPr>
        <p:blipFill>
          <a:blip r:embed="rId4"/>
          <a:stretch>
            <a:fillRect/>
          </a:stretch>
        </p:blipFill>
        <p:spPr>
          <a:xfrm>
            <a:off x="1005" y="866665"/>
            <a:ext cx="12132419" cy="5317353"/>
          </a:xfrm>
          <a:prstGeom prst="rect">
            <a:avLst/>
          </a:prstGeom>
        </p:spPr>
      </p:pic>
      <p:pic>
        <p:nvPicPr>
          <p:cNvPr id="3" name="Picture 2" descr="Meta Social Media Symbol Logo Design Vector Illustration With Black  Background 26135319 Vector Art at Vecteezy">
            <a:extLst>
              <a:ext uri="{FF2B5EF4-FFF2-40B4-BE49-F238E27FC236}">
                <a16:creationId xmlns:a16="http://schemas.microsoft.com/office/drawing/2014/main" id="{5B271699-8701-725A-6FEA-989DB4209C46}"/>
              </a:ext>
            </a:extLst>
          </p:cNvPr>
          <p:cNvPicPr>
            <a:picLocks noChangeAspect="1"/>
          </p:cNvPicPr>
          <p:nvPr/>
        </p:nvPicPr>
        <p:blipFill>
          <a:blip r:embed="rId5"/>
          <a:stretch>
            <a:fillRect/>
          </a:stretch>
        </p:blipFill>
        <p:spPr>
          <a:xfrm>
            <a:off x="10580314" y="-1040"/>
            <a:ext cx="1609725" cy="864281"/>
          </a:xfrm>
          <a:prstGeom prst="rect">
            <a:avLst/>
          </a:prstGeom>
        </p:spPr>
      </p:pic>
    </p:spTree>
    <p:extLst>
      <p:ext uri="{BB962C8B-B14F-4D97-AF65-F5344CB8AC3E}">
        <p14:creationId xmlns:p14="http://schemas.microsoft.com/office/powerpoint/2010/main" val="336531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B7B-F533-4EA5-D0EA-B1C319E26315}"/>
              </a:ext>
            </a:extLst>
          </p:cNvPr>
          <p:cNvSpPr>
            <a:spLocks noGrp="1"/>
          </p:cNvSpPr>
          <p:nvPr>
            <p:ph type="title"/>
          </p:nvPr>
        </p:nvSpPr>
        <p:spPr/>
        <p:txBody>
          <a:bodyPr/>
          <a:lstStyle/>
          <a:p>
            <a:endParaRPr lang="en-US"/>
          </a:p>
        </p:txBody>
      </p:sp>
      <p:pic>
        <p:nvPicPr>
          <p:cNvPr id="7" name="Content Placeholder 6" descr="A spreadsheet with numbers and a number of items&#10;&#10;AI-generated content may be incorrect.">
            <a:extLst>
              <a:ext uri="{FF2B5EF4-FFF2-40B4-BE49-F238E27FC236}">
                <a16:creationId xmlns:a16="http://schemas.microsoft.com/office/drawing/2014/main" id="{86CF367E-53FC-757A-91FC-7FA7948046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6238"/>
            <a:ext cx="12192000" cy="6041761"/>
          </a:xfrm>
        </p:spPr>
      </p:pic>
      <p:sp>
        <p:nvSpPr>
          <p:cNvPr id="4" name="Title 1">
            <a:extLst>
              <a:ext uri="{FF2B5EF4-FFF2-40B4-BE49-F238E27FC236}">
                <a16:creationId xmlns:a16="http://schemas.microsoft.com/office/drawing/2014/main" id="{5DE1E47A-559C-7AB4-B4BB-38B6E5E35345}"/>
              </a:ext>
            </a:extLst>
          </p:cNvPr>
          <p:cNvSpPr txBox="1">
            <a:spLocks/>
          </p:cNvSpPr>
          <p:nvPr/>
        </p:nvSpPr>
        <p:spPr>
          <a:xfrm>
            <a:off x="0" y="1"/>
            <a:ext cx="12192000" cy="8651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Appendix </a:t>
            </a:r>
            <a:endParaRPr lang="en-US"/>
          </a:p>
        </p:txBody>
      </p:sp>
      <p:pic>
        <p:nvPicPr>
          <p:cNvPr id="5" name="Graphic 3">
            <a:extLst>
              <a:ext uri="{FF2B5EF4-FFF2-40B4-BE49-F238E27FC236}">
                <a16:creationId xmlns:a16="http://schemas.microsoft.com/office/drawing/2014/main" id="{7EE04360-81DB-3C04-A8FE-485230FB69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1678" y="51824"/>
            <a:ext cx="839615" cy="761541"/>
          </a:xfrm>
          <a:prstGeom prst="rect">
            <a:avLst/>
          </a:prstGeom>
        </p:spPr>
      </p:pic>
    </p:spTree>
    <p:extLst>
      <p:ext uri="{BB962C8B-B14F-4D97-AF65-F5344CB8AC3E}">
        <p14:creationId xmlns:p14="http://schemas.microsoft.com/office/powerpoint/2010/main" val="377629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F3AD-F6DE-A807-389D-4F7AA78AA7E8}"/>
            </a:ext>
          </a:extLst>
        </p:cNvPr>
        <p:cNvGrpSpPr/>
        <p:nvPr/>
      </p:nvGrpSpPr>
      <p:grpSpPr>
        <a:xfrm>
          <a:off x="0" y="0"/>
          <a:ext cx="0" cy="0"/>
          <a:chOff x="0" y="0"/>
          <a:chExt cx="0" cy="0"/>
        </a:xfrm>
      </p:grpSpPr>
      <p:pic>
        <p:nvPicPr>
          <p:cNvPr id="4" name="Picture 3" descr="A close up of a sign&#10;&#10;AI-generated content may be incorrect.">
            <a:extLst>
              <a:ext uri="{FF2B5EF4-FFF2-40B4-BE49-F238E27FC236}">
                <a16:creationId xmlns:a16="http://schemas.microsoft.com/office/drawing/2014/main" id="{4D9D76AD-A570-1898-3173-D45517BDD8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88733911-1BF6-1126-52DC-590516BB79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21D88E02-9B37-1BEE-7CD5-C03E16404E77}"/>
              </a:ext>
            </a:extLst>
          </p:cNvPr>
          <p:cNvSpPr txBox="1">
            <a:spLocks/>
          </p:cNvSpPr>
          <p:nvPr/>
        </p:nvSpPr>
        <p:spPr>
          <a:xfrm>
            <a:off x="0" y="1"/>
            <a:ext cx="12192000" cy="8651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Appendix </a:t>
            </a:r>
            <a:endParaRPr lang="en-US"/>
          </a:p>
        </p:txBody>
      </p:sp>
      <p:pic>
        <p:nvPicPr>
          <p:cNvPr id="11" name="Content Placeholder 10">
            <a:extLst>
              <a:ext uri="{FF2B5EF4-FFF2-40B4-BE49-F238E27FC236}">
                <a16:creationId xmlns:a16="http://schemas.microsoft.com/office/drawing/2014/main" id="{82227A5D-E8C1-A479-D438-ED281C4080C0}"/>
              </a:ext>
            </a:extLst>
          </p:cNvPr>
          <p:cNvPicPr>
            <a:picLocks noGrp="1" noChangeAspect="1"/>
          </p:cNvPicPr>
          <p:nvPr>
            <p:ph idx="1"/>
          </p:nvPr>
        </p:nvPicPr>
        <p:blipFill>
          <a:blip r:embed="rId5"/>
          <a:stretch>
            <a:fillRect/>
          </a:stretch>
        </p:blipFill>
        <p:spPr>
          <a:xfrm>
            <a:off x="0" y="865188"/>
            <a:ext cx="12192000" cy="5992501"/>
          </a:xfrm>
          <a:prstGeom prst="rect">
            <a:avLst/>
          </a:prstGeom>
        </p:spPr>
      </p:pic>
      <p:pic>
        <p:nvPicPr>
          <p:cNvPr id="7" name="Picture 2">
            <a:extLst>
              <a:ext uri="{FF2B5EF4-FFF2-40B4-BE49-F238E27FC236}">
                <a16:creationId xmlns:a16="http://schemas.microsoft.com/office/drawing/2014/main" id="{02E5DB96-2AAF-F86F-19B9-573E2FCB0C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2522" y="4253"/>
            <a:ext cx="2239478" cy="79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5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E7D86-8CF1-FE3C-C028-D7E9D7C9C871}"/>
            </a:ext>
          </a:extLst>
        </p:cNvPr>
        <p:cNvGrpSpPr/>
        <p:nvPr/>
      </p:nvGrpSpPr>
      <p:grpSpPr>
        <a:xfrm>
          <a:off x="0" y="0"/>
          <a:ext cx="0" cy="0"/>
          <a:chOff x="0" y="0"/>
          <a:chExt cx="0" cy="0"/>
        </a:xfrm>
      </p:grpSpPr>
      <p:pic>
        <p:nvPicPr>
          <p:cNvPr id="6" name="Graphic 3">
            <a:extLst>
              <a:ext uri="{FF2B5EF4-FFF2-40B4-BE49-F238E27FC236}">
                <a16:creationId xmlns:a16="http://schemas.microsoft.com/office/drawing/2014/main" id="{BA6F67FB-7CD3-C92F-751F-D880DE3FE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0B7698C4-E6E4-12FD-FC27-3B24593E1044}"/>
              </a:ext>
            </a:extLst>
          </p:cNvPr>
          <p:cNvSpPr txBox="1">
            <a:spLocks/>
          </p:cNvSpPr>
          <p:nvPr/>
        </p:nvSpPr>
        <p:spPr>
          <a:xfrm>
            <a:off x="0" y="1"/>
            <a:ext cx="12192000" cy="8651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Appendix </a:t>
            </a:r>
            <a:endParaRPr lang="en-US"/>
          </a:p>
        </p:txBody>
      </p:sp>
      <p:pic>
        <p:nvPicPr>
          <p:cNvPr id="9" name="Picture 8" descr="Google logo PNG images free download | Pngimg.com">
            <a:extLst>
              <a:ext uri="{FF2B5EF4-FFF2-40B4-BE49-F238E27FC236}">
                <a16:creationId xmlns:a16="http://schemas.microsoft.com/office/drawing/2014/main" id="{9E166392-5873-1CD1-9B2B-9F217E20550A}"/>
              </a:ext>
            </a:extLst>
          </p:cNvPr>
          <p:cNvPicPr>
            <a:picLocks noChangeAspect="1"/>
          </p:cNvPicPr>
          <p:nvPr/>
        </p:nvPicPr>
        <p:blipFill>
          <a:blip r:embed="rId4"/>
          <a:stretch>
            <a:fillRect/>
          </a:stretch>
        </p:blipFill>
        <p:spPr>
          <a:xfrm>
            <a:off x="9098844" y="2612"/>
            <a:ext cx="2487306" cy="884830"/>
          </a:xfrm>
          <a:prstGeom prst="rect">
            <a:avLst/>
          </a:prstGeom>
        </p:spPr>
      </p:pic>
      <p:pic>
        <p:nvPicPr>
          <p:cNvPr id="12" name="Picture 11" descr="A screenshot of a computer screen&#10;&#10;AI-generated content may be incorrect.">
            <a:extLst>
              <a:ext uri="{FF2B5EF4-FFF2-40B4-BE49-F238E27FC236}">
                <a16:creationId xmlns:a16="http://schemas.microsoft.com/office/drawing/2014/main" id="{873A52C0-2EE0-B9BB-DAE9-08B83DB1C0B7}"/>
              </a:ext>
            </a:extLst>
          </p:cNvPr>
          <p:cNvPicPr>
            <a:picLocks noChangeAspect="1"/>
          </p:cNvPicPr>
          <p:nvPr/>
        </p:nvPicPr>
        <p:blipFill>
          <a:blip r:embed="rId5"/>
          <a:srcRect t="19" r="-92" b="30846"/>
          <a:stretch>
            <a:fillRect/>
          </a:stretch>
        </p:blipFill>
        <p:spPr>
          <a:xfrm>
            <a:off x="1410" y="1434321"/>
            <a:ext cx="6189854" cy="4741299"/>
          </a:xfrm>
          <a:prstGeom prst="rect">
            <a:avLst/>
          </a:prstGeom>
        </p:spPr>
      </p:pic>
      <p:pic>
        <p:nvPicPr>
          <p:cNvPr id="13" name="Picture 12" descr="A screenshot of a computer screen&#10;&#10;AI-generated content may be incorrect.">
            <a:extLst>
              <a:ext uri="{FF2B5EF4-FFF2-40B4-BE49-F238E27FC236}">
                <a16:creationId xmlns:a16="http://schemas.microsoft.com/office/drawing/2014/main" id="{2689944C-67C3-32FC-622F-FAF02C5DEE23}"/>
              </a:ext>
            </a:extLst>
          </p:cNvPr>
          <p:cNvPicPr>
            <a:picLocks noChangeAspect="1"/>
          </p:cNvPicPr>
          <p:nvPr/>
        </p:nvPicPr>
        <p:blipFill>
          <a:blip r:embed="rId5"/>
          <a:srcRect t="69817" r="-92"/>
          <a:stretch>
            <a:fillRect/>
          </a:stretch>
        </p:blipFill>
        <p:spPr>
          <a:xfrm>
            <a:off x="6194081" y="2632880"/>
            <a:ext cx="5814541" cy="1944813"/>
          </a:xfrm>
          <a:prstGeom prst="rect">
            <a:avLst/>
          </a:prstGeom>
        </p:spPr>
      </p:pic>
    </p:spTree>
    <p:extLst>
      <p:ext uri="{BB962C8B-B14F-4D97-AF65-F5344CB8AC3E}">
        <p14:creationId xmlns:p14="http://schemas.microsoft.com/office/powerpoint/2010/main" val="11016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D9FFC-2779-C76F-6C86-27612F0B3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BE822-6206-209B-2097-523B596AEF08}"/>
              </a:ext>
            </a:extLst>
          </p:cNvPr>
          <p:cNvSpPr>
            <a:spLocks noGrp="1"/>
          </p:cNvSpPr>
          <p:nvPr>
            <p:ph type="title"/>
          </p:nvPr>
        </p:nvSpPr>
        <p:spPr/>
        <p:txBody>
          <a:bodyPr/>
          <a:lstStyle/>
          <a:p>
            <a:endParaRPr lang="en-US"/>
          </a:p>
        </p:txBody>
      </p:sp>
      <p:pic>
        <p:nvPicPr>
          <p:cNvPr id="4" name="Picture 3" descr="A close up of a sign&#10;&#10;AI-generated content may be incorrect.">
            <a:extLst>
              <a:ext uri="{FF2B5EF4-FFF2-40B4-BE49-F238E27FC236}">
                <a16:creationId xmlns:a16="http://schemas.microsoft.com/office/drawing/2014/main" id="{E721C3D5-0663-61F4-36E1-00DF5D26A5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019D3DDE-B0A0-612B-E23E-90EE5BD1E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B4F95B54-12A9-DD78-56F9-7B14B0D205FF}"/>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Meta Platforms, Inc.</a:t>
            </a:r>
            <a:endParaRPr lang="en-US">
              <a:solidFill>
                <a:schemeClr val="bg1"/>
              </a:solidFill>
            </a:endParaRPr>
          </a:p>
          <a:p>
            <a:pPr algn="ctr"/>
            <a:r>
              <a:rPr lang="en-US" b="1">
                <a:solidFill>
                  <a:schemeClr val="bg1"/>
                </a:solidFill>
              </a:rPr>
              <a:t> Overview </a:t>
            </a:r>
            <a:endParaRPr lang="en-US">
              <a:solidFill>
                <a:schemeClr val="bg1"/>
              </a:solidFill>
            </a:endParaRPr>
          </a:p>
        </p:txBody>
      </p:sp>
      <p:sp>
        <p:nvSpPr>
          <p:cNvPr id="16" name="TextBox 15">
            <a:extLst>
              <a:ext uri="{FF2B5EF4-FFF2-40B4-BE49-F238E27FC236}">
                <a16:creationId xmlns:a16="http://schemas.microsoft.com/office/drawing/2014/main" id="{ABD1BEFF-53E6-F7B9-4DF0-4839D69564CF}"/>
              </a:ext>
            </a:extLst>
          </p:cNvPr>
          <p:cNvSpPr txBox="1"/>
          <p:nvPr/>
        </p:nvSpPr>
        <p:spPr>
          <a:xfrm>
            <a:off x="317500" y="2003777"/>
            <a:ext cx="5863166" cy="17163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b="1" u="sng">
                <a:latin typeface="Times New Roman"/>
                <a:cs typeface="Times New Roman"/>
              </a:rPr>
              <a:t>Description:</a:t>
            </a:r>
            <a:endParaRPr lang="en-US">
              <a:latin typeface="Times New Roman"/>
              <a:cs typeface="Times New Roman"/>
            </a:endParaRPr>
          </a:p>
          <a:p>
            <a:pPr>
              <a:lnSpc>
                <a:spcPct val="90000"/>
              </a:lnSpc>
              <a:spcBef>
                <a:spcPts val="1000"/>
              </a:spcBef>
            </a:pPr>
            <a:r>
              <a:rPr lang="en-US">
                <a:latin typeface="Times New Roman"/>
                <a:cs typeface="Times New Roman"/>
              </a:rPr>
              <a:t>Meta Platforms, Inc. (META) is a global technology company that builds social media and communication tools used by billions worldwide. Founded in 2004 by Mark Zuckerberg and headquartered in Menlo Park, California, Meta’s mission is to “build the future of human connection.”</a:t>
            </a:r>
            <a:endParaRPr lang="en-US"/>
          </a:p>
        </p:txBody>
      </p:sp>
      <p:sp>
        <p:nvSpPr>
          <p:cNvPr id="17" name="TextBox 16">
            <a:extLst>
              <a:ext uri="{FF2B5EF4-FFF2-40B4-BE49-F238E27FC236}">
                <a16:creationId xmlns:a16="http://schemas.microsoft.com/office/drawing/2014/main" id="{4294ACC2-AB59-B4B0-B444-F0C233224C3C}"/>
              </a:ext>
            </a:extLst>
          </p:cNvPr>
          <p:cNvSpPr txBox="1"/>
          <p:nvPr/>
        </p:nvSpPr>
        <p:spPr>
          <a:xfrm>
            <a:off x="232833" y="3718278"/>
            <a:ext cx="6780388"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t>Risks:</a:t>
            </a:r>
            <a:endParaRPr lang="en-US"/>
          </a:p>
          <a:p>
            <a:pPr marL="285750" indent="-285750">
              <a:buFont typeface="Arial,Sans-Serif"/>
              <a:buChar char="•"/>
            </a:pPr>
            <a:r>
              <a:rPr lang="en-US" u="sng">
                <a:latin typeface="Times New Roman"/>
                <a:cs typeface="Times New Roman"/>
              </a:rPr>
              <a:t>Advertising Dependence &amp; Economic Slowdown</a:t>
            </a:r>
            <a:endParaRPr lang="en-US">
              <a:latin typeface="Times New Roman"/>
              <a:cs typeface="Times New Roman"/>
            </a:endParaRPr>
          </a:p>
          <a:p>
            <a:pPr marL="742950" lvl="1" indent="-285750">
              <a:buFont typeface="Courier New,monospace"/>
              <a:buChar char="o"/>
            </a:pPr>
            <a:r>
              <a:rPr lang="en-US" sz="1200">
                <a:latin typeface="Times New Roman"/>
                <a:cs typeface="Times New Roman"/>
              </a:rPr>
              <a:t>Digital advertising makes up 98% of total revenue. Any slowdown in global ad spending caused by weaker consumer demand/spending may have a direct impact on Meta’s revenue growth. </a:t>
            </a:r>
          </a:p>
          <a:p>
            <a:pPr marL="285750" indent="-285750">
              <a:buFont typeface="Arial,Sans-Serif"/>
              <a:buChar char="•"/>
            </a:pPr>
            <a:r>
              <a:rPr lang="en-US" u="sng">
                <a:latin typeface="Times New Roman"/>
                <a:cs typeface="Times New Roman"/>
              </a:rPr>
              <a:t>Competitive Pressure </a:t>
            </a:r>
            <a:endParaRPr lang="en-US">
              <a:latin typeface="Times New Roman"/>
              <a:cs typeface="Times New Roman"/>
            </a:endParaRPr>
          </a:p>
          <a:p>
            <a:pPr marL="742950" lvl="1" indent="-285750">
              <a:buFont typeface="Courier New,monospace"/>
              <a:buChar char="o"/>
            </a:pPr>
            <a:r>
              <a:rPr lang="en-US" sz="1200">
                <a:latin typeface="Times New Roman"/>
                <a:cs typeface="Times New Roman"/>
              </a:rPr>
              <a:t>Competition from TikTok, YouTube, and other short-form content platforms continues to intensify.</a:t>
            </a:r>
          </a:p>
          <a:p>
            <a:pPr marL="285750" indent="-285750">
              <a:buFont typeface="Arial,Sans-Serif"/>
              <a:buChar char="•"/>
            </a:pPr>
            <a:r>
              <a:rPr lang="en-US" u="sng">
                <a:latin typeface="Times New Roman"/>
                <a:cs typeface="Times New Roman"/>
              </a:rPr>
              <a:t>Regulatory &amp; Legal Risk</a:t>
            </a:r>
            <a:endParaRPr lang="en-US">
              <a:latin typeface="Times New Roman"/>
              <a:cs typeface="Times New Roman"/>
            </a:endParaRPr>
          </a:p>
          <a:p>
            <a:pPr marL="742950" lvl="1" indent="-285750">
              <a:buFont typeface="Courier New,monospace"/>
              <a:buChar char="o"/>
            </a:pPr>
            <a:r>
              <a:rPr lang="en-US" sz="1200">
                <a:latin typeface="Times New Roman"/>
                <a:cs typeface="Times New Roman"/>
              </a:rPr>
              <a:t>Meta faces ongoing regulatory scrutiny across the United States and Europe regarding data privacy, user safety, and antitrust violations. </a:t>
            </a:r>
            <a:endParaRPr lang="en-US"/>
          </a:p>
        </p:txBody>
      </p:sp>
      <p:graphicFrame>
        <p:nvGraphicFramePr>
          <p:cNvPr id="21" name="Table 20">
            <a:extLst>
              <a:ext uri="{FF2B5EF4-FFF2-40B4-BE49-F238E27FC236}">
                <a16:creationId xmlns:a16="http://schemas.microsoft.com/office/drawing/2014/main" id="{BEE5E8C0-6C13-2879-F0E1-48528F845A39}"/>
              </a:ext>
            </a:extLst>
          </p:cNvPr>
          <p:cNvGraphicFramePr>
            <a:graphicFrameLocks noGrp="1"/>
          </p:cNvGraphicFramePr>
          <p:nvPr>
            <p:extLst>
              <p:ext uri="{D42A27DB-BD31-4B8C-83A1-F6EECF244321}">
                <p14:modId xmlns:p14="http://schemas.microsoft.com/office/powerpoint/2010/main" val="936468822"/>
              </p:ext>
            </p:extLst>
          </p:nvPr>
        </p:nvGraphicFramePr>
        <p:xfrm>
          <a:off x="7599539" y="2298100"/>
          <a:ext cx="3695700" cy="3714014"/>
        </p:xfrm>
        <a:graphic>
          <a:graphicData uri="http://schemas.openxmlformats.org/drawingml/2006/table">
            <a:tbl>
              <a:tblPr bandRow="1">
                <a:tableStyleId>{5C22544A-7EE6-4342-B048-85BDC9FD1C3A}</a:tableStyleId>
              </a:tblPr>
              <a:tblGrid>
                <a:gridCol w="1847850">
                  <a:extLst>
                    <a:ext uri="{9D8B030D-6E8A-4147-A177-3AD203B41FA5}">
                      <a16:colId xmlns:a16="http://schemas.microsoft.com/office/drawing/2014/main" val="1091032883"/>
                    </a:ext>
                  </a:extLst>
                </a:gridCol>
                <a:gridCol w="1847850">
                  <a:extLst>
                    <a:ext uri="{9D8B030D-6E8A-4147-A177-3AD203B41FA5}">
                      <a16:colId xmlns:a16="http://schemas.microsoft.com/office/drawing/2014/main" val="1424386172"/>
                    </a:ext>
                  </a:extLst>
                </a:gridCol>
              </a:tblGrid>
              <a:tr h="365024">
                <a:tc gridSpan="2">
                  <a:txBody>
                    <a:bodyPr/>
                    <a:lstStyle/>
                    <a:p>
                      <a:pPr algn="ctr" fontAlgn="b">
                        <a:buNone/>
                      </a:pPr>
                      <a:r>
                        <a:rPr lang="en-US" sz="1800" b="1">
                          <a:effectLst/>
                          <a:latin typeface="Aptos Narrow"/>
                        </a:rPr>
                        <a:t>Trading Measures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hMerge="1">
                  <a:txBody>
                    <a:bodyPr/>
                    <a:lstStyle/>
                    <a:p>
                      <a:endParaRPr lang="en-US"/>
                    </a:p>
                  </a:txBody>
                  <a:tcPr/>
                </a:tc>
                <a:extLst>
                  <a:ext uri="{0D108BD9-81ED-4DB2-BD59-A6C34878D82A}">
                    <a16:rowId xmlns:a16="http://schemas.microsoft.com/office/drawing/2014/main" val="436499597"/>
                  </a:ext>
                </a:extLst>
              </a:tr>
              <a:tr h="326600">
                <a:tc>
                  <a:txBody>
                    <a:bodyPr/>
                    <a:lstStyle/>
                    <a:p>
                      <a:pPr algn="ctr" fontAlgn="b">
                        <a:buNone/>
                      </a:pPr>
                      <a:r>
                        <a:rPr lang="en-US" sz="1800">
                          <a:effectLst/>
                          <a:latin typeface="Aptos Narrow"/>
                        </a:rPr>
                        <a:t>Market Capitalization (INTRA)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800">
                          <a:effectLst/>
                          <a:latin typeface="Aptos Narrow"/>
                        </a:rPr>
                        <a:t>1.63 Trillion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3318430"/>
                  </a:ext>
                </a:extLst>
              </a:tr>
              <a:tr h="326600">
                <a:tc>
                  <a:txBody>
                    <a:bodyPr/>
                    <a:lstStyle/>
                    <a:p>
                      <a:pPr algn="ctr" fontAlgn="b">
                        <a:buNone/>
                      </a:pPr>
                      <a:r>
                        <a:rPr lang="en-US" sz="1800">
                          <a:effectLst/>
                          <a:latin typeface="Aptos Narrow"/>
                        </a:rPr>
                        <a:t>Diluted Shares Outstanding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800">
                          <a:effectLst/>
                          <a:latin typeface="Aptos Narrow"/>
                        </a:rPr>
                        <a:t>2.61 Billion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575981"/>
                  </a:ext>
                </a:extLst>
              </a:tr>
              <a:tr h="326600">
                <a:tc>
                  <a:txBody>
                    <a:bodyPr/>
                    <a:lstStyle/>
                    <a:p>
                      <a:pPr algn="ctr" fontAlgn="b">
                        <a:buNone/>
                      </a:pPr>
                      <a:r>
                        <a:rPr lang="en-US" sz="1800">
                          <a:effectLst/>
                          <a:latin typeface="Aptos Narrow"/>
                        </a:rPr>
                        <a:t>Annual Dividend Yield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800">
                          <a:effectLst/>
                          <a:latin typeface="Aptos Narrow"/>
                        </a:rPr>
                        <a:t>0.25%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005751"/>
                  </a:ext>
                </a:extLst>
              </a:tr>
              <a:tr h="326600">
                <a:tc>
                  <a:txBody>
                    <a:bodyPr/>
                    <a:lstStyle/>
                    <a:p>
                      <a:pPr algn="ctr" fontAlgn="b">
                        <a:buNone/>
                      </a:pPr>
                      <a:r>
                        <a:rPr lang="en-US" sz="1800">
                          <a:effectLst/>
                          <a:latin typeface="Aptos Narrow"/>
                        </a:rPr>
                        <a:t>Industry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800">
                          <a:effectLst/>
                          <a:latin typeface="Aptos Narrow"/>
                        </a:rPr>
                        <a:t>Interactive Media &amp;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9613917"/>
                  </a:ext>
                </a:extLst>
              </a:tr>
              <a:tr h="326600">
                <a:tc>
                  <a:txBody>
                    <a:bodyPr/>
                    <a:lstStyle/>
                    <a:p>
                      <a:pPr algn="ctr" fontAlgn="b">
                        <a:buNone/>
                      </a:pPr>
                      <a:r>
                        <a:rPr lang="en-US" sz="1800">
                          <a:effectLst/>
                          <a:latin typeface="Aptos Narrow"/>
                        </a:rPr>
                        <a:t>52 Week Range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800">
                          <a:effectLst/>
                          <a:latin typeface="Aptos Narrow"/>
                        </a:rPr>
                        <a:t>$479.80-$796.25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998360"/>
                  </a:ext>
                </a:extLst>
              </a:tr>
              <a:tr h="326600">
                <a:tc>
                  <a:txBody>
                    <a:bodyPr/>
                    <a:lstStyle/>
                    <a:p>
                      <a:pPr algn="ctr" fontAlgn="b">
                        <a:buNone/>
                      </a:pPr>
                      <a:r>
                        <a:rPr lang="en-US" sz="1800">
                          <a:effectLst/>
                          <a:latin typeface="Aptos Narrow"/>
                        </a:rPr>
                        <a:t>Beta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800">
                          <a:effectLst/>
                          <a:latin typeface="Aptos Narrow"/>
                        </a:rPr>
                        <a:t>1.27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8665891"/>
                  </a:ext>
                </a:extLst>
              </a:tr>
            </a:tbl>
          </a:graphicData>
        </a:graphic>
      </p:graphicFrame>
      <p:pic>
        <p:nvPicPr>
          <p:cNvPr id="8" name="Picture 7" descr="Meta Social Media Symbol Logo Design Vector Illustration With Black  Background 26135319 Vector Art at Vecteezy">
            <a:extLst>
              <a:ext uri="{FF2B5EF4-FFF2-40B4-BE49-F238E27FC236}">
                <a16:creationId xmlns:a16="http://schemas.microsoft.com/office/drawing/2014/main" id="{3920D0E5-A087-3BED-4D06-0A956A4AFB71}"/>
              </a:ext>
            </a:extLst>
          </p:cNvPr>
          <p:cNvPicPr>
            <a:picLocks noChangeAspect="1"/>
          </p:cNvPicPr>
          <p:nvPr/>
        </p:nvPicPr>
        <p:blipFill>
          <a:blip r:embed="rId5"/>
          <a:stretch>
            <a:fillRect/>
          </a:stretch>
        </p:blipFill>
        <p:spPr>
          <a:xfrm>
            <a:off x="10491026" y="-1143"/>
            <a:ext cx="1707261" cy="1690878"/>
          </a:xfrm>
          <a:prstGeom prst="rect">
            <a:avLst/>
          </a:prstGeom>
          <a:ln>
            <a:noFill/>
          </a:ln>
          <a:effectLst/>
        </p:spPr>
      </p:pic>
    </p:spTree>
    <p:extLst>
      <p:ext uri="{BB962C8B-B14F-4D97-AF65-F5344CB8AC3E}">
        <p14:creationId xmlns:p14="http://schemas.microsoft.com/office/powerpoint/2010/main" val="151146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C5E8-D7AD-197F-D2B9-34B1F4CA7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6D48B-5A22-CD5A-EB29-21E7DCE0ED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F518D2-BBB9-6D40-D73C-53243FFB3BEE}"/>
              </a:ext>
            </a:extLst>
          </p:cNvPr>
          <p:cNvSpPr>
            <a:spLocks noGrp="1"/>
          </p:cNvSpPr>
          <p:nvPr>
            <p:ph idx="1"/>
          </p:nvPr>
        </p:nvSpPr>
        <p:spPr/>
        <p:txBody>
          <a:bodyPr vert="horz" lIns="91440" tIns="45720" rIns="91440" bIns="45720" rtlCol="0" anchor="t">
            <a:normAutofit/>
          </a:bodyPr>
          <a:lstStyle/>
          <a:p>
            <a:pPr marL="0" indent="0" algn="ctr">
              <a:buNone/>
            </a:pPr>
            <a:r>
              <a:rPr lang="en-US" sz="1800" b="1">
                <a:latin typeface="Times New Roman"/>
                <a:cs typeface="Times New Roman"/>
              </a:rPr>
              <a:t>2 Segments: </a:t>
            </a:r>
            <a:endParaRPr lang="en-US" sz="1800">
              <a:latin typeface="Times New Roman"/>
              <a:cs typeface="Times New Roman"/>
            </a:endParaRPr>
          </a:p>
          <a:p>
            <a:pPr marL="457200" indent="-457200"/>
            <a:r>
              <a:rPr lang="en-US" sz="1800" u="sng">
                <a:latin typeface="Times New Roman"/>
                <a:cs typeface="Times New Roman"/>
              </a:rPr>
              <a:t>Family of Apps (</a:t>
            </a:r>
            <a:r>
              <a:rPr lang="en-US" sz="1800" u="sng" err="1">
                <a:latin typeface="Times New Roman"/>
                <a:cs typeface="Times New Roman"/>
              </a:rPr>
              <a:t>FoA</a:t>
            </a:r>
            <a:r>
              <a:rPr lang="en-US" sz="1800" b="1" u="sng">
                <a:latin typeface="Times New Roman"/>
                <a:cs typeface="Times New Roman"/>
              </a:rPr>
              <a:t>)</a:t>
            </a:r>
            <a:r>
              <a:rPr lang="en-US" sz="1800">
                <a:latin typeface="Times New Roman"/>
                <a:cs typeface="Times New Roman"/>
              </a:rPr>
              <a:t>: Consists of Facebook, Instagram, Messenger, and WhatsApp. </a:t>
            </a:r>
          </a:p>
          <a:p>
            <a:pPr marL="914400" lvl="1" indent="-457200">
              <a:buFont typeface="Courier New,monospace" panose="020B0604020202020204" pitchFamily="34" charset="0"/>
              <a:buChar char="o"/>
            </a:pPr>
            <a:r>
              <a:rPr lang="en-US" sz="1200" err="1">
                <a:latin typeface="Times New Roman"/>
                <a:cs typeface="Times New Roman"/>
              </a:rPr>
              <a:t>FoA</a:t>
            </a:r>
            <a:r>
              <a:rPr lang="en-US" sz="1200">
                <a:latin typeface="Times New Roman"/>
                <a:cs typeface="Times New Roman"/>
              </a:rPr>
              <a:t> accounted for 98.7% of Meta's total revenue in 2024 (162.3 billion).</a:t>
            </a:r>
          </a:p>
          <a:p>
            <a:pPr marL="457200" indent="-457200"/>
            <a:r>
              <a:rPr lang="en-US" sz="1800" u="sng">
                <a:latin typeface="Times New Roman"/>
                <a:cs typeface="Times New Roman"/>
              </a:rPr>
              <a:t>Reality Labs (RL)</a:t>
            </a:r>
            <a:r>
              <a:rPr lang="en-US" sz="1800">
                <a:latin typeface="Times New Roman"/>
                <a:cs typeface="Times New Roman"/>
              </a:rPr>
              <a:t>: focuses on Meta's virtual and augmented reality products, including Quest headsets and Ray-Ban smart glasses.</a:t>
            </a:r>
          </a:p>
          <a:p>
            <a:pPr marL="914400" lvl="1" indent="-457200">
              <a:buFont typeface="Courier New,monospace" panose="020B0604020202020204" pitchFamily="34" charset="0"/>
              <a:buChar char="o"/>
            </a:pPr>
            <a:r>
              <a:rPr lang="en-US" sz="1200">
                <a:latin typeface="Times New Roman"/>
                <a:cs typeface="Times New Roman"/>
              </a:rPr>
              <a:t>RL accounted for 1.3% of Meta's total revenue in 2024 ($2.13 billion). </a:t>
            </a:r>
            <a:endParaRPr lang="en-US" sz="1800">
              <a:latin typeface="Times New Roman"/>
              <a:cs typeface="Times New Roman"/>
            </a:endParaRPr>
          </a:p>
          <a:p>
            <a:pPr marL="457200" lvl="1" indent="0" algn="ctr">
              <a:buNone/>
            </a:pPr>
            <a:r>
              <a:rPr lang="en-US" sz="1800" b="1">
                <a:latin typeface="Times New Roman"/>
                <a:cs typeface="Times New Roman"/>
              </a:rPr>
              <a:t>Competitive Advantages</a:t>
            </a:r>
            <a:endParaRPr lang="en-US" sz="1800">
              <a:latin typeface="Times New Roman"/>
              <a:cs typeface="Times New Roman"/>
            </a:endParaRPr>
          </a:p>
          <a:p>
            <a:pPr marL="457200" indent="-457200"/>
            <a:r>
              <a:rPr lang="en-US" sz="1800" u="sng">
                <a:latin typeface="Times New Roman"/>
                <a:cs typeface="Times New Roman"/>
              </a:rPr>
              <a:t>Network Effects &amp; User Scale </a:t>
            </a:r>
            <a:endParaRPr lang="en-US" sz="1800">
              <a:latin typeface="Times New Roman"/>
              <a:cs typeface="Times New Roman"/>
            </a:endParaRPr>
          </a:p>
          <a:p>
            <a:pPr marL="914400" lvl="1" indent="-457200">
              <a:buFont typeface="Courier New,monospace" panose="020B0604020202020204" pitchFamily="34" charset="0"/>
              <a:buChar char="o"/>
            </a:pPr>
            <a:r>
              <a:rPr lang="en-US" sz="1200">
                <a:latin typeface="Times New Roman"/>
                <a:cs typeface="Times New Roman"/>
              </a:rPr>
              <a:t>Meta's greatest strength is its massive global reach, with over 3.5 billion active users. This scale creates a powerful network effect that makes the platform more valuable for both users and advertisers.</a:t>
            </a:r>
          </a:p>
          <a:p>
            <a:r>
              <a:rPr lang="en-US" sz="1800" u="sng">
                <a:latin typeface="Times New Roman"/>
                <a:cs typeface="Times New Roman"/>
              </a:rPr>
              <a:t>Data &amp; Artificial Intelligence Capabilities </a:t>
            </a:r>
            <a:endParaRPr lang="en-US" sz="1800">
              <a:latin typeface="Times New Roman"/>
              <a:cs typeface="Times New Roman"/>
            </a:endParaRPr>
          </a:p>
          <a:p>
            <a:pPr lvl="1">
              <a:buFont typeface="Courier New,monospace" panose="020B0604020202020204" pitchFamily="34" charset="0"/>
              <a:buChar char="o"/>
            </a:pPr>
            <a:r>
              <a:rPr lang="en-US" sz="1200">
                <a:latin typeface="Times New Roman"/>
                <a:cs typeface="Times New Roman"/>
              </a:rPr>
              <a:t>Meta's strength in digital advertising comes from its data-driven algorithms and advanced AI, which use massive amounts of user interaction data to optimize ad targeting. By matching the right ads to the right users, Meta boosts both advertiser conversion rates and user engagement.</a:t>
            </a:r>
          </a:p>
          <a:p>
            <a:pPr marL="0" indent="0">
              <a:buNone/>
            </a:pPr>
            <a:endParaRPr lang="en-US"/>
          </a:p>
        </p:txBody>
      </p:sp>
      <p:pic>
        <p:nvPicPr>
          <p:cNvPr id="4" name="Picture 3" descr="A close up of a sign&#10;&#10;AI-generated content may be incorrect.">
            <a:extLst>
              <a:ext uri="{FF2B5EF4-FFF2-40B4-BE49-F238E27FC236}">
                <a16:creationId xmlns:a16="http://schemas.microsoft.com/office/drawing/2014/main" id="{6F5708B4-D434-D7BB-9B4F-7CBF3FE866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D3CE4AE5-25E1-E2EA-3212-111D0B179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3799" y="104733"/>
            <a:ext cx="839615" cy="761541"/>
          </a:xfrm>
          <a:prstGeom prst="rect">
            <a:avLst/>
          </a:prstGeom>
        </p:spPr>
      </p:pic>
      <p:sp>
        <p:nvSpPr>
          <p:cNvPr id="5" name="Title 1">
            <a:extLst>
              <a:ext uri="{FF2B5EF4-FFF2-40B4-BE49-F238E27FC236}">
                <a16:creationId xmlns:a16="http://schemas.microsoft.com/office/drawing/2014/main" id="{F06B966C-B605-1B53-1987-36DF72F55FD9}"/>
              </a:ext>
            </a:extLst>
          </p:cNvPr>
          <p:cNvSpPr txBox="1">
            <a:spLocks/>
          </p:cNvSpPr>
          <p:nvPr/>
        </p:nvSpPr>
        <p:spPr>
          <a:xfrm>
            <a:off x="0" y="1"/>
            <a:ext cx="12192000" cy="16906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Business Analysis</a:t>
            </a:r>
            <a:endParaRPr lang="en-US">
              <a:solidFill>
                <a:schemeClr val="bg1"/>
              </a:solidFill>
            </a:endParaRPr>
          </a:p>
        </p:txBody>
      </p:sp>
      <p:pic>
        <p:nvPicPr>
          <p:cNvPr id="11" name="Picture 10" descr="Meta Social Media Symbol Logo Design Vector Illustration With Black  Background 26135319 Vector Art at Vecteezy">
            <a:extLst>
              <a:ext uri="{FF2B5EF4-FFF2-40B4-BE49-F238E27FC236}">
                <a16:creationId xmlns:a16="http://schemas.microsoft.com/office/drawing/2014/main" id="{D38C5502-D3BB-7345-7EAA-8FFE7D2BE318}"/>
              </a:ext>
            </a:extLst>
          </p:cNvPr>
          <p:cNvPicPr>
            <a:picLocks noChangeAspect="1"/>
          </p:cNvPicPr>
          <p:nvPr/>
        </p:nvPicPr>
        <p:blipFill>
          <a:blip r:embed="rId5"/>
          <a:stretch>
            <a:fillRect/>
          </a:stretch>
        </p:blipFill>
        <p:spPr>
          <a:xfrm>
            <a:off x="10537336" y="-2372"/>
            <a:ext cx="1660951" cy="1690878"/>
          </a:xfrm>
          <a:prstGeom prst="rect">
            <a:avLst/>
          </a:prstGeom>
        </p:spPr>
      </p:pic>
    </p:spTree>
    <p:extLst>
      <p:ext uri="{BB962C8B-B14F-4D97-AF65-F5344CB8AC3E}">
        <p14:creationId xmlns:p14="http://schemas.microsoft.com/office/powerpoint/2010/main" val="338324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48A6-579D-4682-4BA8-493067F7E7E3}"/>
              </a:ext>
            </a:extLst>
          </p:cNvPr>
          <p:cNvSpPr>
            <a:spLocks noGrp="1"/>
          </p:cNvSpPr>
          <p:nvPr>
            <p:ph type="title"/>
          </p:nvPr>
        </p:nvSpPr>
        <p:spPr>
          <a:xfrm>
            <a:off x="-640" y="10540"/>
            <a:ext cx="12193280" cy="1424413"/>
          </a:xfrm>
          <a:solidFill>
            <a:srgbClr val="C00000"/>
          </a:solidFill>
        </p:spPr>
        <p:txBody>
          <a:bodyPr/>
          <a:lstStyle/>
          <a:p>
            <a:pPr algn="ctr"/>
            <a:r>
              <a:rPr lang="en-US" b="1">
                <a:solidFill>
                  <a:schemeClr val="bg1"/>
                </a:solidFill>
              </a:rPr>
              <a:t>Financials </a:t>
            </a:r>
          </a:p>
        </p:txBody>
      </p:sp>
      <p:graphicFrame>
        <p:nvGraphicFramePr>
          <p:cNvPr id="13" name="Content Placeholder 12">
            <a:extLst>
              <a:ext uri="{FF2B5EF4-FFF2-40B4-BE49-F238E27FC236}">
                <a16:creationId xmlns:a16="http://schemas.microsoft.com/office/drawing/2014/main" id="{1D92A5CA-0FC5-627A-F94C-856D66599C6B}"/>
              </a:ext>
            </a:extLst>
          </p:cNvPr>
          <p:cNvGraphicFramePr>
            <a:graphicFrameLocks noGrp="1"/>
          </p:cNvGraphicFramePr>
          <p:nvPr>
            <p:ph idx="1"/>
            <p:extLst>
              <p:ext uri="{D42A27DB-BD31-4B8C-83A1-F6EECF244321}">
                <p14:modId xmlns:p14="http://schemas.microsoft.com/office/powerpoint/2010/main" val="209754168"/>
              </p:ext>
            </p:extLst>
          </p:nvPr>
        </p:nvGraphicFramePr>
        <p:xfrm>
          <a:off x="5090672" y="1434352"/>
          <a:ext cx="6308983" cy="3113586"/>
        </p:xfrm>
        <a:graphic>
          <a:graphicData uri="http://schemas.openxmlformats.org/drawingml/2006/table">
            <a:tbl>
              <a:tblPr bandRow="1">
                <a:tableStyleId>{5C22544A-7EE6-4342-B048-85BDC9FD1C3A}</a:tableStyleId>
              </a:tblPr>
              <a:tblGrid>
                <a:gridCol w="1291751">
                  <a:extLst>
                    <a:ext uri="{9D8B030D-6E8A-4147-A177-3AD203B41FA5}">
                      <a16:colId xmlns:a16="http://schemas.microsoft.com/office/drawing/2014/main" val="3933070442"/>
                    </a:ext>
                  </a:extLst>
                </a:gridCol>
                <a:gridCol w="627154">
                  <a:extLst>
                    <a:ext uri="{9D8B030D-6E8A-4147-A177-3AD203B41FA5}">
                      <a16:colId xmlns:a16="http://schemas.microsoft.com/office/drawing/2014/main" val="1789638734"/>
                    </a:ext>
                  </a:extLst>
                </a:gridCol>
                <a:gridCol w="627154">
                  <a:extLst>
                    <a:ext uri="{9D8B030D-6E8A-4147-A177-3AD203B41FA5}">
                      <a16:colId xmlns:a16="http://schemas.microsoft.com/office/drawing/2014/main" val="3607293169"/>
                    </a:ext>
                  </a:extLst>
                </a:gridCol>
                <a:gridCol w="627154">
                  <a:extLst>
                    <a:ext uri="{9D8B030D-6E8A-4147-A177-3AD203B41FA5}">
                      <a16:colId xmlns:a16="http://schemas.microsoft.com/office/drawing/2014/main" val="1784818329"/>
                    </a:ext>
                  </a:extLst>
                </a:gridCol>
                <a:gridCol w="627154">
                  <a:extLst>
                    <a:ext uri="{9D8B030D-6E8A-4147-A177-3AD203B41FA5}">
                      <a16:colId xmlns:a16="http://schemas.microsoft.com/office/drawing/2014/main" val="1833866253"/>
                    </a:ext>
                  </a:extLst>
                </a:gridCol>
                <a:gridCol w="627154">
                  <a:extLst>
                    <a:ext uri="{9D8B030D-6E8A-4147-A177-3AD203B41FA5}">
                      <a16:colId xmlns:a16="http://schemas.microsoft.com/office/drawing/2014/main" val="1472083337"/>
                    </a:ext>
                  </a:extLst>
                </a:gridCol>
                <a:gridCol w="627154">
                  <a:extLst>
                    <a:ext uri="{9D8B030D-6E8A-4147-A177-3AD203B41FA5}">
                      <a16:colId xmlns:a16="http://schemas.microsoft.com/office/drawing/2014/main" val="4136551741"/>
                    </a:ext>
                  </a:extLst>
                </a:gridCol>
                <a:gridCol w="627154">
                  <a:extLst>
                    <a:ext uri="{9D8B030D-6E8A-4147-A177-3AD203B41FA5}">
                      <a16:colId xmlns:a16="http://schemas.microsoft.com/office/drawing/2014/main" val="2229881705"/>
                    </a:ext>
                  </a:extLst>
                </a:gridCol>
                <a:gridCol w="627154">
                  <a:extLst>
                    <a:ext uri="{9D8B030D-6E8A-4147-A177-3AD203B41FA5}">
                      <a16:colId xmlns:a16="http://schemas.microsoft.com/office/drawing/2014/main" val="4252030039"/>
                    </a:ext>
                  </a:extLst>
                </a:gridCol>
              </a:tblGrid>
              <a:tr h="421821">
                <a:tc>
                  <a:txBody>
                    <a:bodyPr/>
                    <a:lstStyle/>
                    <a:p>
                      <a:pPr algn="ctr" fontAlgn="b">
                        <a:buNone/>
                      </a:pPr>
                      <a:r>
                        <a:rPr lang="en-US" sz="1200">
                          <a:solidFill>
                            <a:srgbClr val="0070C0"/>
                          </a:solidFill>
                          <a:effectLst/>
                          <a:latin typeface="Aptos Display"/>
                        </a:rPr>
                        <a:t>Meta Platforms (META)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200">
                        <a:solidFill>
                          <a:srgbClr val="0070C0"/>
                        </a:solidFill>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endParaRPr lang="en-US" sz="1200">
                        <a:solidFill>
                          <a:srgbClr val="0070C0"/>
                        </a:solidFill>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endParaRPr lang="en-US" sz="1200">
                        <a:solidFill>
                          <a:srgbClr val="0070C0"/>
                        </a:solidFill>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674434092"/>
                  </a:ext>
                </a:extLst>
              </a:tr>
              <a:tr h="200025">
                <a:tc>
                  <a:txBody>
                    <a:bodyPr/>
                    <a:lstStyle/>
                    <a:p>
                      <a:pPr algn="ctr" fontAlgn="b">
                        <a:buNone/>
                      </a:pPr>
                      <a:r>
                        <a:rPr lang="en-US" sz="1200">
                          <a:effectLst/>
                          <a:latin typeface="Aptos Display"/>
                        </a:rPr>
                        <a:t>(In Millions)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FY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1822733"/>
                  </a:ext>
                </a:extLst>
              </a:tr>
              <a:tr h="200025">
                <a:tc>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buNone/>
                      </a:pPr>
                      <a:r>
                        <a:rPr lang="en-US" sz="1200" b="1">
                          <a:effectLst/>
                          <a:latin typeface="Aptos Display"/>
                        </a:rPr>
                        <a:t>2028E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2027E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2026E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2025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2024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2023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2022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2021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82128"/>
                  </a:ext>
                </a:extLst>
              </a:tr>
              <a:tr h="200025">
                <a:tc>
                  <a:txBody>
                    <a:bodyPr/>
                    <a:lstStyle/>
                    <a:p>
                      <a:pPr algn="ctr" fontAlgn="b">
                        <a:buNone/>
                      </a:pPr>
                      <a:r>
                        <a:rPr lang="en-US" sz="1200" i="1">
                          <a:solidFill>
                            <a:srgbClr val="FF0000"/>
                          </a:solidFill>
                          <a:effectLst/>
                          <a:latin typeface="Aptos Display"/>
                        </a:rPr>
                        <a:t>Consensus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i="1">
                          <a:solidFill>
                            <a:srgbClr val="FF0000"/>
                          </a:solidFill>
                          <a:effectLst/>
                          <a:latin typeface="Aptos Display"/>
                        </a:rPr>
                        <a:t>255,000 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i="1">
                          <a:solidFill>
                            <a:srgbClr val="FF0000"/>
                          </a:solidFill>
                          <a:effectLst/>
                          <a:latin typeface="Aptos Display"/>
                        </a:rPr>
                        <a:t> 240,000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i="1">
                          <a:solidFill>
                            <a:srgbClr val="FF0000"/>
                          </a:solidFill>
                          <a:effectLst/>
                          <a:latin typeface="Aptos Display"/>
                        </a:rPr>
                        <a:t> 220,000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5291598"/>
                  </a:ext>
                </a:extLst>
              </a:tr>
              <a:tr h="200025">
                <a:tc>
                  <a:txBody>
                    <a:bodyPr/>
                    <a:lstStyle/>
                    <a:p>
                      <a:pPr algn="ctr" fontAlgn="b">
                        <a:buNone/>
                      </a:pPr>
                      <a:r>
                        <a:rPr lang="en-US" sz="1200" b="1">
                          <a:effectLst/>
                          <a:latin typeface="Aptos Display"/>
                        </a:rPr>
                        <a:t> Revenue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252,070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237,802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218,568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195,150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164,501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134,902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116,609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117,929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7301474"/>
                  </a:ext>
                </a:extLst>
              </a:tr>
              <a:tr h="200025">
                <a:tc>
                  <a:txBody>
                    <a:bodyPr/>
                    <a:lstStyle/>
                    <a:p>
                      <a:pPr algn="ctr" fontAlgn="b">
                        <a:buNone/>
                      </a:pPr>
                      <a:r>
                        <a:rPr lang="en-US" sz="1200" b="1">
                          <a:effectLst/>
                          <a:latin typeface="Aptos Display"/>
                        </a:rPr>
                        <a:t>% Growth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6.0%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8.8%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12.0%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18.6%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21.9%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15.7%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-1.1%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200">
                        <a:effectLst/>
                        <a:latin typeface="Aptos Display"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77767735"/>
                  </a:ext>
                </a:extLst>
              </a:tr>
              <a:tr h="200025">
                <a:tc>
                  <a:txBody>
                    <a:bodyPr/>
                    <a:lstStyle/>
                    <a:p>
                      <a:pPr algn="ctr" fontAlgn="b">
                        <a:buNone/>
                      </a:pPr>
                      <a:r>
                        <a:rPr lang="en-US" sz="1200" b="1">
                          <a:effectLst/>
                          <a:latin typeface="Aptos Display"/>
                        </a:rPr>
                        <a:t>Total costs and expenses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147,612 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143,823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123,403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111,000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95,121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88,151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87,665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71,176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1354574"/>
                  </a:ext>
                </a:extLst>
              </a:tr>
              <a:tr h="200025">
                <a:tc>
                  <a:txBody>
                    <a:bodyPr/>
                    <a:lstStyle/>
                    <a:p>
                      <a:pPr algn="ctr" fontAlgn="b">
                        <a:buNone/>
                      </a:pPr>
                      <a:r>
                        <a:rPr lang="en-US" sz="1200" b="1">
                          <a:effectLst/>
                          <a:latin typeface="Aptos Display"/>
                        </a:rPr>
                        <a:t>Income From Operations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104,458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93,979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95,165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84,150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69,380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46,751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28,944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46,753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7866355"/>
                  </a:ext>
                </a:extLst>
              </a:tr>
              <a:tr h="200025">
                <a:tc>
                  <a:txBody>
                    <a:bodyPr/>
                    <a:lstStyle/>
                    <a:p>
                      <a:pPr algn="ctr" fontAlgn="b">
                        <a:buNone/>
                      </a:pPr>
                      <a:r>
                        <a:rPr lang="en-US" sz="1200" b="1">
                          <a:effectLst/>
                          <a:latin typeface="Aptos Display"/>
                        </a:rPr>
                        <a:t>Provision for income taxes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14,048 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12,639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12,798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12,000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8,303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8,330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5,619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a:effectLst/>
                          <a:latin typeface="Aptos Display"/>
                        </a:rPr>
                        <a:t> 7,914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3422230"/>
                  </a:ext>
                </a:extLst>
              </a:tr>
              <a:tr h="200025">
                <a:tc>
                  <a:txBody>
                    <a:bodyPr/>
                    <a:lstStyle/>
                    <a:p>
                      <a:pPr algn="ctr" fontAlgn="b">
                        <a:buNone/>
                      </a:pPr>
                      <a:r>
                        <a:rPr lang="en-US" sz="1200" b="1">
                          <a:effectLst/>
                          <a:latin typeface="Aptos Display"/>
                        </a:rPr>
                        <a:t>Net income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91,976 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 82,750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 83,794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 73,650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 62,360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 39,098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 23,200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a:effectLst/>
                          <a:latin typeface="Aptos Display"/>
                        </a:rPr>
                        <a:t> 39,370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6863105"/>
                  </a:ext>
                </a:extLst>
              </a:tr>
            </a:tbl>
          </a:graphicData>
        </a:graphic>
      </p:graphicFrame>
      <p:sp>
        <p:nvSpPr>
          <p:cNvPr id="23" name="TextBox 22">
            <a:extLst>
              <a:ext uri="{FF2B5EF4-FFF2-40B4-BE49-F238E27FC236}">
                <a16:creationId xmlns:a16="http://schemas.microsoft.com/office/drawing/2014/main" id="{DBC09F99-DAF2-0DA5-4BE4-A5959F34A357}"/>
              </a:ext>
            </a:extLst>
          </p:cNvPr>
          <p:cNvSpPr txBox="1"/>
          <p:nvPr/>
        </p:nvSpPr>
        <p:spPr>
          <a:xfrm>
            <a:off x="670559" y="1767840"/>
            <a:ext cx="425649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a:t>Continued Growth</a:t>
            </a:r>
            <a:endParaRPr lang="en-US"/>
          </a:p>
          <a:p>
            <a:pPr marL="285750" indent="-285750">
              <a:buFont typeface="Arial"/>
              <a:buChar char="•"/>
            </a:pPr>
            <a:r>
              <a:rPr lang="en-US"/>
              <a:t>Revenue is expected to increase year over year due to:</a:t>
            </a:r>
          </a:p>
          <a:p>
            <a:pPr marL="742950" lvl="1" indent="-285750">
              <a:buFont typeface="Courier New"/>
              <a:buChar char="o"/>
            </a:pPr>
            <a:r>
              <a:rPr lang="en-US"/>
              <a:t>Continued growth across all of Meta's Platforms. </a:t>
            </a:r>
          </a:p>
          <a:p>
            <a:pPr marL="742950" lvl="1" indent="-285750">
              <a:buFont typeface="Courier New"/>
              <a:buChar char="o"/>
            </a:pPr>
            <a:r>
              <a:rPr lang="en-US"/>
              <a:t>Increase in ad placement. </a:t>
            </a:r>
          </a:p>
          <a:p>
            <a:pPr marL="285750" indent="-285750">
              <a:buFont typeface="Arial"/>
              <a:buChar char="•"/>
            </a:pPr>
            <a:r>
              <a:rPr lang="en-US"/>
              <a:t>Meta's long-term spending goal:</a:t>
            </a:r>
          </a:p>
          <a:p>
            <a:pPr marL="742950" lvl="1" indent="-285750">
              <a:buFont typeface="Courier New"/>
              <a:buChar char="o"/>
            </a:pPr>
            <a:r>
              <a:rPr lang="en-US" sz="1600"/>
              <a:t>Building AI data centers &amp; computer infrastructure. </a:t>
            </a:r>
          </a:p>
          <a:p>
            <a:pPr marL="742950" lvl="1" indent="-285750">
              <a:buFont typeface="Courier New"/>
              <a:buChar char="o"/>
            </a:pPr>
            <a:r>
              <a:rPr lang="en-US" sz="1600"/>
              <a:t>Upgrading and scaling its core platforms.</a:t>
            </a:r>
          </a:p>
          <a:p>
            <a:pPr marL="742950" lvl="1" indent="-285750">
              <a:buFont typeface="Courier New"/>
              <a:buChar char="o"/>
            </a:pPr>
            <a:r>
              <a:rPr lang="en-US" sz="1600"/>
              <a:t>"Super intelligence/ advanced AI" build out.</a:t>
            </a:r>
            <a:endParaRPr lang="en-US"/>
          </a:p>
          <a:p>
            <a:pPr marL="285750" indent="-285750">
              <a:buFont typeface="Arial"/>
              <a:buChar char="•"/>
            </a:pPr>
            <a:endParaRPr lang="en-US"/>
          </a:p>
        </p:txBody>
      </p:sp>
      <p:pic>
        <p:nvPicPr>
          <p:cNvPr id="3" name="Picture 2">
            <a:extLst>
              <a:ext uri="{FF2B5EF4-FFF2-40B4-BE49-F238E27FC236}">
                <a16:creationId xmlns:a16="http://schemas.microsoft.com/office/drawing/2014/main" id="{9F62B57D-67A6-CF7D-8A99-2FEFDBAD37A0}"/>
              </a:ext>
            </a:extLst>
          </p:cNvPr>
          <p:cNvPicPr>
            <a:picLocks noChangeAspect="1"/>
          </p:cNvPicPr>
          <p:nvPr/>
        </p:nvPicPr>
        <p:blipFill>
          <a:blip r:embed="rId2"/>
          <a:stretch>
            <a:fillRect/>
          </a:stretch>
        </p:blipFill>
        <p:spPr>
          <a:xfrm>
            <a:off x="4924264" y="4608579"/>
            <a:ext cx="4155622" cy="2251262"/>
          </a:xfrm>
          <a:prstGeom prst="rect">
            <a:avLst/>
          </a:prstGeom>
        </p:spPr>
      </p:pic>
      <p:graphicFrame>
        <p:nvGraphicFramePr>
          <p:cNvPr id="11" name="Table 10">
            <a:extLst>
              <a:ext uri="{FF2B5EF4-FFF2-40B4-BE49-F238E27FC236}">
                <a16:creationId xmlns:a16="http://schemas.microsoft.com/office/drawing/2014/main" id="{B43CCA90-5B1A-ED81-165F-F6E8979FAFAD}"/>
              </a:ext>
            </a:extLst>
          </p:cNvPr>
          <p:cNvGraphicFramePr>
            <a:graphicFrameLocks noGrp="1"/>
          </p:cNvGraphicFramePr>
          <p:nvPr>
            <p:extLst>
              <p:ext uri="{D42A27DB-BD31-4B8C-83A1-F6EECF244321}">
                <p14:modId xmlns:p14="http://schemas.microsoft.com/office/powerpoint/2010/main" val="41640039"/>
              </p:ext>
            </p:extLst>
          </p:nvPr>
        </p:nvGraphicFramePr>
        <p:xfrm>
          <a:off x="9201630" y="4559193"/>
          <a:ext cx="2269782" cy="2299990"/>
        </p:xfrm>
        <a:graphic>
          <a:graphicData uri="http://schemas.openxmlformats.org/drawingml/2006/table">
            <a:tbl>
              <a:tblPr bandRow="1">
                <a:tableStyleId>{5C22544A-7EE6-4342-B048-85BDC9FD1C3A}</a:tableStyleId>
              </a:tblPr>
              <a:tblGrid>
                <a:gridCol w="1472084">
                  <a:extLst>
                    <a:ext uri="{9D8B030D-6E8A-4147-A177-3AD203B41FA5}">
                      <a16:colId xmlns:a16="http://schemas.microsoft.com/office/drawing/2014/main" val="820365010"/>
                    </a:ext>
                  </a:extLst>
                </a:gridCol>
                <a:gridCol w="797698">
                  <a:extLst>
                    <a:ext uri="{9D8B030D-6E8A-4147-A177-3AD203B41FA5}">
                      <a16:colId xmlns:a16="http://schemas.microsoft.com/office/drawing/2014/main" val="4269899629"/>
                    </a:ext>
                  </a:extLst>
                </a:gridCol>
              </a:tblGrid>
              <a:tr h="214893">
                <a:tc gridSpan="2">
                  <a:txBody>
                    <a:bodyPr/>
                    <a:lstStyle/>
                    <a:p>
                      <a:pPr algn="ctr" fontAlgn="b">
                        <a:buNone/>
                      </a:pPr>
                      <a:r>
                        <a:rPr lang="en-US" sz="1100">
                          <a:solidFill>
                            <a:schemeClr val="bg1"/>
                          </a:solidFill>
                          <a:effectLst/>
                          <a:latin typeface="Aptos Narrow"/>
                        </a:rPr>
                        <a:t>Meta's CapEx Since 2020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1821947874"/>
                  </a:ext>
                </a:extLst>
              </a:tr>
              <a:tr h="377691">
                <a:tc>
                  <a:txBody>
                    <a:bodyPr/>
                    <a:lstStyle/>
                    <a:p>
                      <a:pPr algn="ctr" fontAlgn="b">
                        <a:buNone/>
                      </a:pPr>
                      <a:r>
                        <a:rPr lang="en-US" sz="1100">
                          <a:effectLst/>
                          <a:latin typeface="Aptos Narrow"/>
                        </a:rPr>
                        <a:t>Year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 Amount  (0000)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7241043"/>
                  </a:ext>
                </a:extLst>
              </a:tr>
              <a:tr h="240940">
                <a:tc>
                  <a:txBody>
                    <a:bodyPr/>
                    <a:lstStyle/>
                    <a:p>
                      <a:pPr algn="ctr" fontAlgn="b">
                        <a:buNone/>
                      </a:pPr>
                      <a:r>
                        <a:rPr lang="en-US" sz="1100">
                          <a:effectLst/>
                          <a:latin typeface="Aptos Narrow"/>
                        </a:rPr>
                        <a:t>2020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15,115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05005"/>
                  </a:ext>
                </a:extLst>
              </a:tr>
              <a:tr h="240940">
                <a:tc>
                  <a:txBody>
                    <a:bodyPr/>
                    <a:lstStyle/>
                    <a:p>
                      <a:pPr algn="ctr" fontAlgn="b">
                        <a:buNone/>
                      </a:pPr>
                      <a:r>
                        <a:rPr lang="en-US" sz="1100">
                          <a:effectLst/>
                          <a:latin typeface="Aptos Narrow"/>
                        </a:rPr>
                        <a:t>2021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18,567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2059193"/>
                  </a:ext>
                </a:extLst>
              </a:tr>
              <a:tr h="240940">
                <a:tc>
                  <a:txBody>
                    <a:bodyPr/>
                    <a:lstStyle/>
                    <a:p>
                      <a:pPr algn="ctr" fontAlgn="b">
                        <a:buNone/>
                      </a:pPr>
                      <a:r>
                        <a:rPr lang="en-US" sz="1100">
                          <a:effectLst/>
                          <a:latin typeface="Aptos Narrow"/>
                        </a:rPr>
                        <a:t>2022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31,431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039433"/>
                  </a:ext>
                </a:extLst>
              </a:tr>
              <a:tr h="240940">
                <a:tc>
                  <a:txBody>
                    <a:bodyPr/>
                    <a:lstStyle/>
                    <a:p>
                      <a:pPr algn="ctr" fontAlgn="b">
                        <a:buNone/>
                      </a:pPr>
                      <a:r>
                        <a:rPr lang="en-US" sz="1100">
                          <a:effectLst/>
                          <a:latin typeface="Aptos Narrow"/>
                        </a:rPr>
                        <a:t>2023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27,266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1673291"/>
                  </a:ext>
                </a:extLst>
              </a:tr>
              <a:tr h="240940">
                <a:tc>
                  <a:txBody>
                    <a:bodyPr/>
                    <a:lstStyle/>
                    <a:p>
                      <a:pPr algn="ctr" fontAlgn="b">
                        <a:buNone/>
                      </a:pPr>
                      <a:r>
                        <a:rPr lang="en-US" sz="1100">
                          <a:effectLst/>
                          <a:latin typeface="Aptos Narrow"/>
                        </a:rPr>
                        <a:t>2024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39,230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700335"/>
                  </a:ext>
                </a:extLst>
              </a:tr>
              <a:tr h="240940">
                <a:tc>
                  <a:txBody>
                    <a:bodyPr/>
                    <a:lstStyle/>
                    <a:p>
                      <a:pPr algn="ctr" fontAlgn="b">
                        <a:buNone/>
                      </a:pPr>
                      <a:r>
                        <a:rPr lang="en-US" sz="1100">
                          <a:effectLst/>
                          <a:latin typeface="Aptos Narrow"/>
                        </a:rPr>
                        <a:t>2025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~72,000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1297216"/>
                  </a:ext>
                </a:extLst>
              </a:tr>
              <a:tr h="240940">
                <a:tc>
                  <a:txBody>
                    <a:bodyPr/>
                    <a:lstStyle/>
                    <a:p>
                      <a:pPr algn="ctr" fontAlgn="b">
                        <a:buNone/>
                      </a:pPr>
                      <a:r>
                        <a:rPr lang="en-US" sz="1100">
                          <a:effectLst/>
                          <a:latin typeface="Aptos Narrow"/>
                        </a:rPr>
                        <a:t>2026E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a:effectLst/>
                          <a:latin typeface="Aptos Narrow"/>
                        </a:rPr>
                        <a:t>100,000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8970075"/>
                  </a:ext>
                </a:extLst>
              </a:tr>
            </a:tbl>
          </a:graphicData>
        </a:graphic>
      </p:graphicFrame>
      <p:sp>
        <p:nvSpPr>
          <p:cNvPr id="14" name="TextBox 13">
            <a:extLst>
              <a:ext uri="{FF2B5EF4-FFF2-40B4-BE49-F238E27FC236}">
                <a16:creationId xmlns:a16="http://schemas.microsoft.com/office/drawing/2014/main" id="{89010AC5-29E2-4411-27ED-A9D640720560}"/>
              </a:ext>
            </a:extLst>
          </p:cNvPr>
          <p:cNvSpPr txBox="1"/>
          <p:nvPr/>
        </p:nvSpPr>
        <p:spPr>
          <a:xfrm>
            <a:off x="671906" y="5394021"/>
            <a:ext cx="405218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a:t>Low Macroeconomic Risk </a:t>
            </a:r>
          </a:p>
          <a:p>
            <a:pPr marL="285750" indent="-285750">
              <a:buFont typeface="Arial"/>
              <a:buChar char="•"/>
            </a:pPr>
            <a:r>
              <a:rPr lang="en-US" sz="1600"/>
              <a:t>Little direct exposure to interest rates.</a:t>
            </a:r>
          </a:p>
          <a:p>
            <a:pPr marL="285750" indent="-285750">
              <a:buFont typeface="Arial"/>
              <a:buChar char="•"/>
            </a:pPr>
            <a:r>
              <a:rPr lang="en-US" sz="1600"/>
              <a:t>Advertising demand is cynical. </a:t>
            </a:r>
          </a:p>
        </p:txBody>
      </p:sp>
      <p:pic>
        <p:nvPicPr>
          <p:cNvPr id="4" name="Picture 3" descr="Meta Social Media Symbol Logo Design Vector Illustration With Black  Background 26135319 Vector Art at Vecteezy">
            <a:extLst>
              <a:ext uri="{FF2B5EF4-FFF2-40B4-BE49-F238E27FC236}">
                <a16:creationId xmlns:a16="http://schemas.microsoft.com/office/drawing/2014/main" id="{F51AE9C6-2323-A903-1921-A3E8076E29A7}"/>
              </a:ext>
            </a:extLst>
          </p:cNvPr>
          <p:cNvPicPr>
            <a:picLocks noChangeAspect="1"/>
          </p:cNvPicPr>
          <p:nvPr/>
        </p:nvPicPr>
        <p:blipFill>
          <a:blip r:embed="rId3"/>
          <a:stretch>
            <a:fillRect/>
          </a:stretch>
        </p:blipFill>
        <p:spPr>
          <a:xfrm>
            <a:off x="10580314" y="-1040"/>
            <a:ext cx="1609725" cy="1423627"/>
          </a:xfrm>
          <a:prstGeom prst="rect">
            <a:avLst/>
          </a:prstGeom>
        </p:spPr>
      </p:pic>
    </p:spTree>
    <p:extLst>
      <p:ext uri="{BB962C8B-B14F-4D97-AF65-F5344CB8AC3E}">
        <p14:creationId xmlns:p14="http://schemas.microsoft.com/office/powerpoint/2010/main" val="375743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3418-E2F6-BE8C-92A4-95C8734F28AA}"/>
              </a:ext>
            </a:extLst>
          </p:cNvPr>
          <p:cNvSpPr>
            <a:spLocks noGrp="1"/>
          </p:cNvSpPr>
          <p:nvPr>
            <p:ph type="title"/>
          </p:nvPr>
        </p:nvSpPr>
        <p:spPr>
          <a:xfrm>
            <a:off x="69797" y="76974"/>
            <a:ext cx="11284003" cy="1639327"/>
          </a:xfrm>
          <a:solidFill>
            <a:srgbClr val="C00000"/>
          </a:solidFill>
        </p:spPr>
        <p:txBody>
          <a:bodyPr/>
          <a:lstStyle/>
          <a:p>
            <a:endParaRPr lang="en-US"/>
          </a:p>
        </p:txBody>
      </p:sp>
      <p:pic>
        <p:nvPicPr>
          <p:cNvPr id="4" name="Content Placeholder 3" descr="A graph on a black background&#10;&#10;AI-generated content may be incorrect.">
            <a:extLst>
              <a:ext uri="{FF2B5EF4-FFF2-40B4-BE49-F238E27FC236}">
                <a16:creationId xmlns:a16="http://schemas.microsoft.com/office/drawing/2014/main" id="{70740AC9-706F-E751-5633-CB9F5721EEE6}"/>
              </a:ext>
            </a:extLst>
          </p:cNvPr>
          <p:cNvPicPr>
            <a:picLocks noGrp="1" noChangeAspect="1"/>
          </p:cNvPicPr>
          <p:nvPr>
            <p:ph idx="1"/>
          </p:nvPr>
        </p:nvPicPr>
        <p:blipFill>
          <a:blip r:embed="rId2"/>
          <a:stretch>
            <a:fillRect/>
          </a:stretch>
        </p:blipFill>
        <p:spPr>
          <a:xfrm>
            <a:off x="1" y="-2531"/>
            <a:ext cx="12191999" cy="6861450"/>
          </a:xfrm>
          <a:prstGeom prst="rect">
            <a:avLst/>
          </a:prstGeom>
        </p:spPr>
      </p:pic>
    </p:spTree>
    <p:extLst>
      <p:ext uri="{BB962C8B-B14F-4D97-AF65-F5344CB8AC3E}">
        <p14:creationId xmlns:p14="http://schemas.microsoft.com/office/powerpoint/2010/main" val="317283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6E88-1AB4-2124-FF42-733ACF49087A}"/>
              </a:ext>
            </a:extLst>
          </p:cNvPr>
          <p:cNvSpPr>
            <a:spLocks noGrp="1"/>
          </p:cNvSpPr>
          <p:nvPr>
            <p:ph type="title"/>
          </p:nvPr>
        </p:nvSpPr>
        <p:spPr>
          <a:xfrm>
            <a:off x="-640" y="134"/>
            <a:ext cx="12193280" cy="1716167"/>
          </a:xfrm>
          <a:solidFill>
            <a:srgbClr val="C00000"/>
          </a:solidFill>
        </p:spPr>
        <p:txBody>
          <a:bodyPr/>
          <a:lstStyle/>
          <a:p>
            <a:pPr algn="ctr"/>
            <a:r>
              <a:rPr lang="en-US" b="1" dirty="0">
                <a:solidFill>
                  <a:schemeClr val="bg1"/>
                </a:solidFill>
              </a:rPr>
              <a:t>Valuation</a:t>
            </a:r>
          </a:p>
        </p:txBody>
      </p:sp>
      <p:graphicFrame>
        <p:nvGraphicFramePr>
          <p:cNvPr id="11" name="Table 10">
            <a:extLst>
              <a:ext uri="{FF2B5EF4-FFF2-40B4-BE49-F238E27FC236}">
                <a16:creationId xmlns:a16="http://schemas.microsoft.com/office/drawing/2014/main" id="{9B21F4F7-F830-B88C-9325-C07CCAD09E54}"/>
              </a:ext>
            </a:extLst>
          </p:cNvPr>
          <p:cNvGraphicFramePr>
            <a:graphicFrameLocks noGrp="1"/>
          </p:cNvGraphicFramePr>
          <p:nvPr>
            <p:extLst>
              <p:ext uri="{D42A27DB-BD31-4B8C-83A1-F6EECF244321}">
                <p14:modId xmlns:p14="http://schemas.microsoft.com/office/powerpoint/2010/main" val="2954262251"/>
              </p:ext>
            </p:extLst>
          </p:nvPr>
        </p:nvGraphicFramePr>
        <p:xfrm>
          <a:off x="5212336" y="4860150"/>
          <a:ext cx="5232400" cy="1604010"/>
        </p:xfrm>
        <a:graphic>
          <a:graphicData uri="http://schemas.openxmlformats.org/drawingml/2006/table">
            <a:tbl>
              <a:tblPr bandRow="1">
                <a:tableStyleId>{5C22544A-7EE6-4342-B048-85BDC9FD1C3A}</a:tableStyleId>
              </a:tblPr>
              <a:tblGrid>
                <a:gridCol w="850900">
                  <a:extLst>
                    <a:ext uri="{9D8B030D-6E8A-4147-A177-3AD203B41FA5}">
                      <a16:colId xmlns:a16="http://schemas.microsoft.com/office/drawing/2014/main" val="2946407872"/>
                    </a:ext>
                  </a:extLst>
                </a:gridCol>
                <a:gridCol w="850900">
                  <a:extLst>
                    <a:ext uri="{9D8B030D-6E8A-4147-A177-3AD203B41FA5}">
                      <a16:colId xmlns:a16="http://schemas.microsoft.com/office/drawing/2014/main" val="3365533099"/>
                    </a:ext>
                  </a:extLst>
                </a:gridCol>
                <a:gridCol w="850900">
                  <a:extLst>
                    <a:ext uri="{9D8B030D-6E8A-4147-A177-3AD203B41FA5}">
                      <a16:colId xmlns:a16="http://schemas.microsoft.com/office/drawing/2014/main" val="2918564055"/>
                    </a:ext>
                  </a:extLst>
                </a:gridCol>
                <a:gridCol w="850900">
                  <a:extLst>
                    <a:ext uri="{9D8B030D-6E8A-4147-A177-3AD203B41FA5}">
                      <a16:colId xmlns:a16="http://schemas.microsoft.com/office/drawing/2014/main" val="1405837832"/>
                    </a:ext>
                  </a:extLst>
                </a:gridCol>
                <a:gridCol w="850900">
                  <a:extLst>
                    <a:ext uri="{9D8B030D-6E8A-4147-A177-3AD203B41FA5}">
                      <a16:colId xmlns:a16="http://schemas.microsoft.com/office/drawing/2014/main" val="3739362607"/>
                    </a:ext>
                  </a:extLst>
                </a:gridCol>
                <a:gridCol w="977900">
                  <a:extLst>
                    <a:ext uri="{9D8B030D-6E8A-4147-A177-3AD203B41FA5}">
                      <a16:colId xmlns:a16="http://schemas.microsoft.com/office/drawing/2014/main" val="3508157785"/>
                    </a:ext>
                  </a:extLst>
                </a:gridCol>
              </a:tblGrid>
              <a:tr h="190500">
                <a:tc>
                  <a:txBody>
                    <a:bodyPr/>
                    <a:lstStyle/>
                    <a:p>
                      <a:pPr algn="ctr" rtl="0" fontAlgn="b">
                        <a:buNone/>
                      </a:pPr>
                      <a:r>
                        <a:rPr lang="en-US" sz="1200" b="1" i="0" u="none" strike="noStrike">
                          <a:solidFill>
                            <a:srgbClr val="000000"/>
                          </a:solidFill>
                          <a:effectLst/>
                          <a:latin typeface="Times New Roman"/>
                        </a:rPr>
                        <a:t>Ticker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P/B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P/CF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EV/ EBITDA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5566895"/>
                  </a:ext>
                </a:extLst>
              </a:tr>
              <a:tr h="203200">
                <a:tc>
                  <a:txBody>
                    <a:bodyPr/>
                    <a:lstStyle/>
                    <a:p>
                      <a:pPr algn="ctr" fontAlgn="b">
                        <a:buNone/>
                      </a:pPr>
                      <a:r>
                        <a:rPr lang="en-US" sz="1200" b="0" i="0" u="none" strike="noStrike">
                          <a:solidFill>
                            <a:srgbClr val="000000"/>
                          </a:solidFill>
                          <a:effectLst/>
                          <a:latin typeface="Times New Roman"/>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27.24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200" b="0" i="0" u="none" strike="noStrike">
                          <a:solidFill>
                            <a:srgbClr val="000000"/>
                          </a:solidFill>
                          <a:effectLst/>
                          <a:latin typeface="Times New Roman"/>
                        </a:rPr>
                        <a:t>5.29</a:t>
                      </a:r>
                      <a:endParaRPr lang="en-US"/>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1729257"/>
                  </a:ext>
                </a:extLst>
              </a:tr>
              <a:tr h="203200">
                <a:tc>
                  <a:txBody>
                    <a:bodyPr/>
                    <a:lstStyle/>
                    <a:p>
                      <a:pPr algn="ctr" fontAlgn="b">
                        <a:buNone/>
                      </a:pPr>
                      <a:r>
                        <a:rPr lang="en-US" sz="1200" b="1" i="0" u="none" strike="noStrike">
                          <a:solidFill>
                            <a:srgbClr val="000000"/>
                          </a:solidFill>
                          <a:effectLst/>
                          <a:latin typeface="Times New Roman"/>
                        </a:rPr>
                        <a:t>Peer: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buNone/>
                      </a:pPr>
                      <a:endParaRPr lang="en-US" sz="1200" b="0" i="0" u="none" strike="noStrike">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9111068"/>
                  </a:ext>
                </a:extLst>
              </a:tr>
              <a:tr h="203200">
                <a:tc>
                  <a:txBody>
                    <a:bodyPr/>
                    <a:lstStyle/>
                    <a:p>
                      <a:pPr algn="ctr" fontAlgn="b">
                        <a:buNone/>
                      </a:pPr>
                      <a:r>
                        <a:rPr lang="en-US" sz="1200" b="0" i="0" u="none" strike="noStrike">
                          <a:solidFill>
                            <a:srgbClr val="000000"/>
                          </a:solidFill>
                          <a:effectLst/>
                          <a:latin typeface="Times New Roman"/>
                        </a:rPr>
                        <a:t>AMZN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35.99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188.5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9559638"/>
                  </a:ext>
                </a:extLst>
              </a:tr>
              <a:tr h="203200">
                <a:tc>
                  <a:txBody>
                    <a:bodyPr/>
                    <a:lstStyle/>
                    <a:p>
                      <a:pPr algn="ctr" fontAlgn="b">
                        <a:buNone/>
                      </a:pPr>
                      <a:r>
                        <a:rPr lang="en-US" sz="1200" b="0" i="0" u="none" strike="noStrike">
                          <a:solidFill>
                            <a:srgbClr val="000000"/>
                          </a:solidFill>
                          <a:effectLst/>
                          <a:latin typeface="Times New Roman"/>
                        </a:rPr>
                        <a:t>AAPL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834428"/>
                  </a:ext>
                </a:extLst>
              </a:tr>
              <a:tr h="203200">
                <a:tc>
                  <a:txBody>
                    <a:bodyPr/>
                    <a:lstStyle/>
                    <a:p>
                      <a:pPr algn="ctr" fontAlgn="b">
                        <a:buNone/>
                      </a:pPr>
                      <a:r>
                        <a:rPr lang="en-US" sz="1200" b="0" i="0" u="none" strike="noStrike">
                          <a:solidFill>
                            <a:srgbClr val="000000"/>
                          </a:solidFill>
                          <a:effectLst/>
                          <a:latin typeface="Times New Roman"/>
                        </a:rPr>
                        <a:t>PINS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15.95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199230"/>
                  </a:ext>
                </a:extLst>
              </a:tr>
              <a:tr h="203200">
                <a:tc>
                  <a:txBody>
                    <a:bodyPr/>
                    <a:lstStyle/>
                    <a:p>
                      <a:pPr algn="ctr" fontAlgn="b">
                        <a:buNone/>
                      </a:pPr>
                      <a:r>
                        <a:rPr lang="en-US" sz="1200" b="0" i="0" u="none" strike="noStrike">
                          <a:solidFill>
                            <a:srgbClr val="000000"/>
                          </a:solidFill>
                          <a:effectLst/>
                          <a:latin typeface="Times New Roman"/>
                        </a:rPr>
                        <a:t>GOOG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27.51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Times New Roman"/>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6637890"/>
                  </a:ext>
                </a:extLst>
              </a:tr>
              <a:tr h="190500">
                <a:tc>
                  <a:txBody>
                    <a:bodyPr/>
                    <a:lstStyle/>
                    <a:p>
                      <a:pPr algn="ctr" fontAlgn="b">
                        <a:buNone/>
                      </a:pPr>
                      <a:r>
                        <a:rPr lang="en-US" sz="1200" b="1" i="0" u="none" strike="noStrike">
                          <a:solidFill>
                            <a:srgbClr val="000000"/>
                          </a:solidFill>
                          <a:effectLst/>
                          <a:latin typeface="Times New Roman"/>
                        </a:rPr>
                        <a:t>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26.5975</a:t>
                      </a:r>
                      <a:endParaRPr lang="en-US"/>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6.2025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18.45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70.8125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0000"/>
                          </a:solidFill>
                          <a:effectLst/>
                          <a:latin typeface="Times New Roman"/>
                        </a:rPr>
                        <a:t>36.925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725365"/>
                  </a:ext>
                </a:extLst>
              </a:tr>
            </a:tbl>
          </a:graphicData>
        </a:graphic>
      </p:graphicFrame>
      <p:graphicFrame>
        <p:nvGraphicFramePr>
          <p:cNvPr id="5" name="Table 4">
            <a:extLst>
              <a:ext uri="{FF2B5EF4-FFF2-40B4-BE49-F238E27FC236}">
                <a16:creationId xmlns:a16="http://schemas.microsoft.com/office/drawing/2014/main" id="{6929440D-0A47-3A9F-0CD4-49BE68CEB7B0}"/>
              </a:ext>
            </a:extLst>
          </p:cNvPr>
          <p:cNvGraphicFramePr>
            <a:graphicFrameLocks noGrp="1"/>
          </p:cNvGraphicFramePr>
          <p:nvPr>
            <p:extLst>
              <p:ext uri="{D42A27DB-BD31-4B8C-83A1-F6EECF244321}">
                <p14:modId xmlns:p14="http://schemas.microsoft.com/office/powerpoint/2010/main" val="927358648"/>
              </p:ext>
            </p:extLst>
          </p:nvPr>
        </p:nvGraphicFramePr>
        <p:xfrm>
          <a:off x="5212335" y="1792940"/>
          <a:ext cx="3028244" cy="1814829"/>
        </p:xfrm>
        <a:graphic>
          <a:graphicData uri="http://schemas.openxmlformats.org/drawingml/2006/table">
            <a:tbl>
              <a:tblPr bandRow="1">
                <a:tableStyleId>{5C22544A-7EE6-4342-B048-85BDC9FD1C3A}</a:tableStyleId>
              </a:tblPr>
              <a:tblGrid>
                <a:gridCol w="1834444">
                  <a:extLst>
                    <a:ext uri="{9D8B030D-6E8A-4147-A177-3AD203B41FA5}">
                      <a16:colId xmlns:a16="http://schemas.microsoft.com/office/drawing/2014/main" val="3142390028"/>
                    </a:ext>
                  </a:extLst>
                </a:gridCol>
                <a:gridCol w="1193800">
                  <a:extLst>
                    <a:ext uri="{9D8B030D-6E8A-4147-A177-3AD203B41FA5}">
                      <a16:colId xmlns:a16="http://schemas.microsoft.com/office/drawing/2014/main" val="150380508"/>
                    </a:ext>
                  </a:extLst>
                </a:gridCol>
              </a:tblGrid>
              <a:tr h="239888">
                <a:tc gridSpan="2">
                  <a:txBody>
                    <a:bodyPr/>
                    <a:lstStyle/>
                    <a:p>
                      <a:pPr algn="ctr" fontAlgn="b">
                        <a:buNone/>
                      </a:pPr>
                      <a:r>
                        <a:rPr lang="en-US" sz="1200" b="1">
                          <a:effectLst/>
                          <a:latin typeface="Aptos Narrow" panose="020B0004020202020204" pitchFamily="34" charset="0"/>
                        </a:rPr>
                        <a:t>DCF Summery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hMerge="1">
                  <a:txBody>
                    <a:bodyPr/>
                    <a:lstStyle/>
                    <a:p>
                      <a:endParaRPr lang="en-US"/>
                    </a:p>
                  </a:txBody>
                  <a:tcPr/>
                </a:tc>
                <a:extLst>
                  <a:ext uri="{0D108BD9-81ED-4DB2-BD59-A6C34878D82A}">
                    <a16:rowId xmlns:a16="http://schemas.microsoft.com/office/drawing/2014/main" val="1374661009"/>
                  </a:ext>
                </a:extLst>
              </a:tr>
              <a:tr h="200025">
                <a:tc gridSpan="2">
                  <a:txBody>
                    <a:bodyPr/>
                    <a:lstStyle/>
                    <a:p>
                      <a:pPr algn="ctr" fontAlgn="b">
                        <a:buNone/>
                      </a:pPr>
                      <a:endParaRPr lang="en-US" sz="12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extLst>
                  <a:ext uri="{0D108BD9-81ED-4DB2-BD59-A6C34878D82A}">
                    <a16:rowId xmlns:a16="http://schemas.microsoft.com/office/drawing/2014/main" val="1754514829"/>
                  </a:ext>
                </a:extLst>
              </a:tr>
              <a:tr h="200025">
                <a:tc>
                  <a:txBody>
                    <a:bodyPr/>
                    <a:lstStyle/>
                    <a:p>
                      <a:pPr fontAlgn="b">
                        <a:buNone/>
                      </a:pPr>
                      <a:r>
                        <a:rPr lang="en-US" sz="1000" b="1">
                          <a:effectLst/>
                          <a:latin typeface="Arial" panose="020B0604020202020204" pitchFamily="34" charset="0"/>
                        </a:rPr>
                        <a:t>Terminal Discount Rate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000" i="1">
                          <a:solidFill>
                            <a:srgbClr val="0000FF"/>
                          </a:solidFill>
                          <a:effectLst/>
                          <a:latin typeface="Arial" panose="020B0604020202020204" pitchFamily="34" charset="0"/>
                        </a:rPr>
                        <a:t>9.25%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2414693"/>
                  </a:ext>
                </a:extLst>
              </a:tr>
              <a:tr h="200025">
                <a:tc>
                  <a:txBody>
                    <a:bodyPr/>
                    <a:lstStyle/>
                    <a:p>
                      <a:pPr fontAlgn="b">
                        <a:buNone/>
                      </a:pPr>
                      <a:r>
                        <a:rPr lang="en-US" sz="1000" b="1">
                          <a:effectLst/>
                          <a:latin typeface="Arial" panose="020B0604020202020204" pitchFamily="34" charset="0"/>
                        </a:rPr>
                        <a:t>Terminal FCF Growth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000" i="1">
                          <a:solidFill>
                            <a:srgbClr val="0000FF"/>
                          </a:solidFill>
                          <a:effectLst/>
                          <a:latin typeface="Arial" panose="020B0604020202020204" pitchFamily="34" charset="0"/>
                        </a:rPr>
                        <a:t>5.50%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28602940"/>
                  </a:ext>
                </a:extLst>
              </a:tr>
              <a:tr h="200025">
                <a:tc>
                  <a:txBody>
                    <a:bodyPr/>
                    <a:lstStyle/>
                    <a:p>
                      <a:pPr fontAlgn="b">
                        <a:buNone/>
                      </a:pPr>
                      <a:endParaRPr lang="en-US" sz="12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fontAlgn="b">
                        <a:buNone/>
                      </a:pPr>
                      <a:endParaRPr lang="en-US" sz="12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0775044"/>
                  </a:ext>
                </a:extLst>
              </a:tr>
              <a:tr h="200025">
                <a:tc>
                  <a:txBody>
                    <a:bodyPr/>
                    <a:lstStyle/>
                    <a:p>
                      <a:pPr fontAlgn="b">
                        <a:buNone/>
                      </a:pPr>
                      <a:r>
                        <a:rPr lang="en-US" sz="1000" b="1">
                          <a:effectLst/>
                          <a:latin typeface="Arial" panose="020B0604020202020204" pitchFamily="34" charset="0"/>
                        </a:rPr>
                        <a:t>Current Price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000" b="1">
                          <a:solidFill>
                            <a:srgbClr val="0000FF"/>
                          </a:solidFill>
                          <a:effectLst/>
                          <a:latin typeface="Arial" panose="020B0604020202020204" pitchFamily="34" charset="0"/>
                        </a:rPr>
                        <a:t>$666.28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0943599"/>
                  </a:ext>
                </a:extLst>
              </a:tr>
              <a:tr h="200025">
                <a:tc>
                  <a:txBody>
                    <a:bodyPr/>
                    <a:lstStyle/>
                    <a:p>
                      <a:pPr fontAlgn="b">
                        <a:buNone/>
                      </a:pPr>
                      <a:r>
                        <a:rPr lang="en-US" sz="1000" b="1">
                          <a:effectLst/>
                          <a:latin typeface="Arial" panose="020B0604020202020204" pitchFamily="34" charset="0"/>
                        </a:rPr>
                        <a:t>Implied equity value/share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000" b="1">
                          <a:solidFill>
                            <a:srgbClr val="0000FF"/>
                          </a:solidFill>
                          <a:effectLst/>
                          <a:latin typeface="Arial" panose="020B0604020202020204" pitchFamily="34" charset="0"/>
                        </a:rPr>
                        <a:t>$763.04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789831"/>
                  </a:ext>
                </a:extLst>
              </a:tr>
              <a:tr h="268111">
                <a:tc>
                  <a:txBody>
                    <a:bodyPr/>
                    <a:lstStyle/>
                    <a:p>
                      <a:pPr fontAlgn="b">
                        <a:buNone/>
                      </a:pPr>
                      <a:r>
                        <a:rPr lang="en-US" sz="1000" b="1">
                          <a:effectLst/>
                          <a:latin typeface="Arial" panose="020B0604020202020204" pitchFamily="34" charset="0"/>
                        </a:rPr>
                        <a:t>Upside/(Downside) to DCF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000" b="1">
                          <a:solidFill>
                            <a:srgbClr val="0000FF"/>
                          </a:solidFill>
                          <a:effectLst/>
                          <a:latin typeface="Arial" panose="020B0604020202020204" pitchFamily="34" charset="0"/>
                        </a:rPr>
                        <a:t>14.52%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3506018"/>
                  </a:ext>
                </a:extLst>
              </a:tr>
            </a:tbl>
          </a:graphicData>
        </a:graphic>
      </p:graphicFrame>
      <p:graphicFrame>
        <p:nvGraphicFramePr>
          <p:cNvPr id="7" name="Table 6">
            <a:extLst>
              <a:ext uri="{FF2B5EF4-FFF2-40B4-BE49-F238E27FC236}">
                <a16:creationId xmlns:a16="http://schemas.microsoft.com/office/drawing/2014/main" id="{6D286F84-A2F5-E542-13CE-3A989B6969DA}"/>
              </a:ext>
            </a:extLst>
          </p:cNvPr>
          <p:cNvGraphicFramePr>
            <a:graphicFrameLocks noGrp="1"/>
          </p:cNvGraphicFramePr>
          <p:nvPr>
            <p:extLst>
              <p:ext uri="{D42A27DB-BD31-4B8C-83A1-F6EECF244321}">
                <p14:modId xmlns:p14="http://schemas.microsoft.com/office/powerpoint/2010/main" val="3278596974"/>
              </p:ext>
            </p:extLst>
          </p:nvPr>
        </p:nvGraphicFramePr>
        <p:xfrm>
          <a:off x="8407613" y="3541058"/>
          <a:ext cx="3784600" cy="1199444"/>
        </p:xfrm>
        <a:graphic>
          <a:graphicData uri="http://schemas.openxmlformats.org/drawingml/2006/table">
            <a:tbl>
              <a:tblPr bandRow="1">
                <a:tableStyleId>{5C22544A-7EE6-4342-B048-85BDC9FD1C3A}</a:tableStyleId>
              </a:tblPr>
              <a:tblGrid>
                <a:gridCol w="1041400">
                  <a:extLst>
                    <a:ext uri="{9D8B030D-6E8A-4147-A177-3AD203B41FA5}">
                      <a16:colId xmlns:a16="http://schemas.microsoft.com/office/drawing/2014/main" val="980317774"/>
                    </a:ext>
                  </a:extLst>
                </a:gridCol>
                <a:gridCol w="685800">
                  <a:extLst>
                    <a:ext uri="{9D8B030D-6E8A-4147-A177-3AD203B41FA5}">
                      <a16:colId xmlns:a16="http://schemas.microsoft.com/office/drawing/2014/main" val="195731458"/>
                    </a:ext>
                  </a:extLst>
                </a:gridCol>
                <a:gridCol w="685800">
                  <a:extLst>
                    <a:ext uri="{9D8B030D-6E8A-4147-A177-3AD203B41FA5}">
                      <a16:colId xmlns:a16="http://schemas.microsoft.com/office/drawing/2014/main" val="3967225697"/>
                    </a:ext>
                  </a:extLst>
                </a:gridCol>
                <a:gridCol w="685800">
                  <a:extLst>
                    <a:ext uri="{9D8B030D-6E8A-4147-A177-3AD203B41FA5}">
                      <a16:colId xmlns:a16="http://schemas.microsoft.com/office/drawing/2014/main" val="2806665289"/>
                    </a:ext>
                  </a:extLst>
                </a:gridCol>
                <a:gridCol w="685800">
                  <a:extLst>
                    <a:ext uri="{9D8B030D-6E8A-4147-A177-3AD203B41FA5}">
                      <a16:colId xmlns:a16="http://schemas.microsoft.com/office/drawing/2014/main" val="784019137"/>
                    </a:ext>
                  </a:extLst>
                </a:gridCol>
              </a:tblGrid>
              <a:tr h="246944">
                <a:tc>
                  <a:txBody>
                    <a:bodyPr/>
                    <a:lstStyle/>
                    <a:p>
                      <a:pPr algn="ctr" rtl="0" fontAlgn="b">
                        <a:buNone/>
                      </a:pPr>
                      <a:r>
                        <a:rPr lang="en-US" sz="1200" b="1">
                          <a:effectLst/>
                          <a:latin typeface="Times New Roman"/>
                        </a:rPr>
                        <a:t>Absolute Basis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buNone/>
                      </a:pPr>
                      <a:r>
                        <a:rPr lang="en-US" sz="1200" b="1">
                          <a:effectLst/>
                          <a:latin typeface="Times New Roman"/>
                        </a:rPr>
                        <a:t>High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buNone/>
                      </a:pPr>
                      <a:r>
                        <a:rPr lang="en-US" sz="1200" b="1">
                          <a:effectLst/>
                          <a:latin typeface="Times New Roman"/>
                        </a:rPr>
                        <a:t>Low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buNone/>
                      </a:pPr>
                      <a:r>
                        <a:rPr lang="en-US" sz="1200" b="1">
                          <a:effectLst/>
                          <a:latin typeface="Times New Roman"/>
                        </a:rPr>
                        <a:t>Average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buNone/>
                      </a:pPr>
                      <a:r>
                        <a:rPr lang="en-US" sz="1200" b="1">
                          <a:effectLst/>
                          <a:latin typeface="Times New Roman"/>
                        </a:rPr>
                        <a:t>Current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612854183"/>
                  </a:ext>
                </a:extLst>
              </a:tr>
              <a:tr h="200025">
                <a:tc>
                  <a:txBody>
                    <a:bodyPr/>
                    <a:lstStyle/>
                    <a:p>
                      <a:pPr algn="ctr" rtl="0" fontAlgn="b">
                        <a:buNone/>
                      </a:pPr>
                      <a:r>
                        <a:rPr lang="en-US" sz="1200">
                          <a:effectLst/>
                          <a:latin typeface="Times New Roman"/>
                        </a:rPr>
                        <a:t>P/E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32.8934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10.6203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18.9697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27.24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738628"/>
                  </a:ext>
                </a:extLst>
              </a:tr>
              <a:tr h="200025">
                <a:tc>
                  <a:txBody>
                    <a:bodyPr/>
                    <a:lstStyle/>
                    <a:p>
                      <a:pPr algn="ctr" rtl="0" fontAlgn="b">
                        <a:buNone/>
                      </a:pPr>
                      <a:r>
                        <a:rPr lang="en-US" sz="1200">
                          <a:effectLst/>
                          <a:latin typeface="Times New Roman"/>
                        </a:rPr>
                        <a:t>P/B</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5.3542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1.6448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3.1545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5.2914</a:t>
                      </a:r>
                      <a:endParaRPr lang="en-US"/>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441309"/>
                  </a:ext>
                </a:extLst>
              </a:tr>
              <a:tr h="200025">
                <a:tc>
                  <a:txBody>
                    <a:bodyPr/>
                    <a:lstStyle/>
                    <a:p>
                      <a:pPr algn="ctr" rtl="0" fontAlgn="b">
                        <a:buNone/>
                      </a:pPr>
                      <a:r>
                        <a:rPr lang="en-US" sz="1200">
                          <a:effectLst/>
                          <a:latin typeface="Times New Roman"/>
                        </a:rPr>
                        <a:t>P/S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3.2156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0.7196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1.8964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3.2156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02957"/>
                  </a:ext>
                </a:extLst>
              </a:tr>
              <a:tr h="200025">
                <a:tc>
                  <a:txBody>
                    <a:bodyPr/>
                    <a:lstStyle/>
                    <a:p>
                      <a:pPr algn="ctr" rtl="0" fontAlgn="b">
                        <a:buNone/>
                      </a:pPr>
                      <a:r>
                        <a:rPr lang="en-US" sz="1200">
                          <a:effectLst/>
                          <a:latin typeface="Times New Roman"/>
                        </a:rPr>
                        <a:t>P/EBITDA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17.9704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4.2649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10.0623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a:effectLst/>
                          <a:latin typeface="Times New Roman"/>
                        </a:rPr>
                        <a:t>15.489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7058834"/>
                  </a:ext>
                </a:extLst>
              </a:tr>
            </a:tbl>
          </a:graphicData>
        </a:graphic>
      </p:graphicFrame>
      <p:sp>
        <p:nvSpPr>
          <p:cNvPr id="8" name="TextBox 7">
            <a:extLst>
              <a:ext uri="{FF2B5EF4-FFF2-40B4-BE49-F238E27FC236}">
                <a16:creationId xmlns:a16="http://schemas.microsoft.com/office/drawing/2014/main" id="{2AB2FC37-49F3-4482-DC00-53C7C0CE33B5}"/>
              </a:ext>
            </a:extLst>
          </p:cNvPr>
          <p:cNvSpPr txBox="1"/>
          <p:nvPr/>
        </p:nvSpPr>
        <p:spPr>
          <a:xfrm>
            <a:off x="787414" y="2109635"/>
            <a:ext cx="37785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t>Terminal Discount &amp; Growth Rate</a:t>
            </a:r>
          </a:p>
          <a:p>
            <a:endParaRPr lang="en-US" u="sng"/>
          </a:p>
          <a:p>
            <a:r>
              <a:rPr lang="en-US"/>
              <a:t>Terminal Rates for the DCF were based on a conservative approach from prior year growth rates and the expected increase In future growth in ad revenue. </a:t>
            </a:r>
          </a:p>
        </p:txBody>
      </p:sp>
      <p:sp>
        <p:nvSpPr>
          <p:cNvPr id="6" name="TextBox 5">
            <a:extLst>
              <a:ext uri="{FF2B5EF4-FFF2-40B4-BE49-F238E27FC236}">
                <a16:creationId xmlns:a16="http://schemas.microsoft.com/office/drawing/2014/main" id="{70835783-66CC-BBE3-6937-901139BB62CB}"/>
              </a:ext>
            </a:extLst>
          </p:cNvPr>
          <p:cNvSpPr txBox="1"/>
          <p:nvPr/>
        </p:nvSpPr>
        <p:spPr>
          <a:xfrm>
            <a:off x="790222" y="4275666"/>
            <a:ext cx="377258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t>Peer Comparison </a:t>
            </a:r>
            <a:endParaRPr lang="en-US" b="1"/>
          </a:p>
          <a:p>
            <a:pPr algn="ctr"/>
            <a:endParaRPr lang="en-US" u="sng"/>
          </a:p>
          <a:p>
            <a:r>
              <a:rPr lang="en-US"/>
              <a:t>Based on key valuation multiples, Meta trades below its main peers in nearly every category aside from P/E. Suggesting that Meta is undervalued from a competitor standpoint. </a:t>
            </a:r>
          </a:p>
          <a:p>
            <a:pPr algn="ctr"/>
            <a:endParaRPr lang="en-US" u="sng"/>
          </a:p>
        </p:txBody>
      </p:sp>
      <p:pic>
        <p:nvPicPr>
          <p:cNvPr id="16" name="Picture 15" descr="Meta Social Media Symbol Logo Design Vector Illustration With Black  Background 26135319 Vector Art at Vecteezy">
            <a:extLst>
              <a:ext uri="{FF2B5EF4-FFF2-40B4-BE49-F238E27FC236}">
                <a16:creationId xmlns:a16="http://schemas.microsoft.com/office/drawing/2014/main" id="{2DB227EC-A4B8-F0BE-C33F-74D26E9051F6}"/>
              </a:ext>
            </a:extLst>
          </p:cNvPr>
          <p:cNvPicPr>
            <a:picLocks noChangeAspect="1"/>
          </p:cNvPicPr>
          <p:nvPr/>
        </p:nvPicPr>
        <p:blipFill>
          <a:blip r:embed="rId2"/>
          <a:stretch>
            <a:fillRect/>
          </a:stretch>
        </p:blipFill>
        <p:spPr>
          <a:xfrm>
            <a:off x="10580314" y="-1040"/>
            <a:ext cx="1609725" cy="1722331"/>
          </a:xfrm>
          <a:prstGeom prst="rect">
            <a:avLst/>
          </a:prstGeom>
        </p:spPr>
      </p:pic>
    </p:spTree>
    <p:extLst>
      <p:ext uri="{BB962C8B-B14F-4D97-AF65-F5344CB8AC3E}">
        <p14:creationId xmlns:p14="http://schemas.microsoft.com/office/powerpoint/2010/main" val="217182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F05E-A951-51C7-F610-2E9D495ACA25}"/>
              </a:ext>
            </a:extLst>
          </p:cNvPr>
          <p:cNvSpPr>
            <a:spLocks noGrp="1"/>
          </p:cNvSpPr>
          <p:nvPr>
            <p:ph type="title"/>
          </p:nvPr>
        </p:nvSpPr>
        <p:spPr>
          <a:xfrm>
            <a:off x="0" y="1"/>
            <a:ext cx="12192000" cy="1690688"/>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a:lstStyle/>
          <a:p>
            <a:r>
              <a:rPr lang="en-US" b="1">
                <a:solidFill>
                  <a:schemeClr val="bg1"/>
                </a:solidFill>
              </a:rPr>
              <a:t>		Business Overview</a:t>
            </a:r>
          </a:p>
        </p:txBody>
      </p:sp>
      <p:sp>
        <p:nvSpPr>
          <p:cNvPr id="3" name="Content Placeholder 2">
            <a:extLst>
              <a:ext uri="{FF2B5EF4-FFF2-40B4-BE49-F238E27FC236}">
                <a16:creationId xmlns:a16="http://schemas.microsoft.com/office/drawing/2014/main" id="{7822C943-8511-7712-C503-449AB24709E8}"/>
              </a:ext>
            </a:extLst>
          </p:cNvPr>
          <p:cNvSpPr>
            <a:spLocks noGrp="1"/>
          </p:cNvSpPr>
          <p:nvPr>
            <p:ph idx="1"/>
          </p:nvPr>
        </p:nvSpPr>
        <p:spPr>
          <a:xfrm>
            <a:off x="838200" y="1825625"/>
            <a:ext cx="4769503" cy="4351338"/>
          </a:xfrm>
        </p:spPr>
        <p:txBody>
          <a:bodyPr>
            <a:normAutofit/>
          </a:bodyPr>
          <a:lstStyle/>
          <a:p>
            <a:pPr marL="0" indent="0">
              <a:lnSpc>
                <a:spcPct val="150000"/>
              </a:lnSpc>
              <a:buNone/>
            </a:pPr>
            <a:r>
              <a:rPr lang="en-US" sz="2000" b="1" dirty="0">
                <a:latin typeface="Times New Roman" panose="02020603050405020304" pitchFamily="18" charset="0"/>
                <a:cs typeface="Times New Roman" panose="02020603050405020304" pitchFamily="18" charset="0"/>
              </a:rPr>
              <a:t>Firm Description:</a:t>
            </a:r>
          </a:p>
          <a:p>
            <a:pPr marL="457200" lvl="1" indent="0">
              <a:lnSpc>
                <a:spcPct val="150000"/>
              </a:lnSpc>
              <a:buNone/>
            </a:pPr>
            <a:r>
              <a:rPr lang="en-US" sz="1600" dirty="0">
                <a:latin typeface="Times New Roman" panose="02020603050405020304" pitchFamily="18" charset="0"/>
                <a:cs typeface="Times New Roman" panose="02020603050405020304" pitchFamily="18" charset="0"/>
              </a:rPr>
              <a:t>Verizon Communications Inc. is a leading provider in telecommunications, technology, information, streaming products and services to consumers, businesses, and government organizations.</a:t>
            </a:r>
          </a:p>
          <a:p>
            <a:pPr marL="0" indent="0">
              <a:lnSpc>
                <a:spcPct val="150000"/>
              </a:lnSpc>
              <a:buNone/>
            </a:pPr>
            <a:r>
              <a:rPr lang="en-US" sz="2000" b="1" dirty="0">
                <a:latin typeface="Times New Roman" panose="02020603050405020304" pitchFamily="18" charset="0"/>
                <a:cs typeface="Times New Roman" panose="02020603050405020304" pitchFamily="18" charset="0"/>
              </a:rPr>
              <a:t>Risks:</a:t>
            </a:r>
          </a:p>
          <a:p>
            <a:pPr lvl="1">
              <a:lnSpc>
                <a:spcPct val="150000"/>
              </a:lnSpc>
            </a:pPr>
            <a:r>
              <a:rPr lang="en-US" sz="1600" dirty="0">
                <a:latin typeface="Times New Roman" panose="02020603050405020304" pitchFamily="18" charset="0"/>
                <a:cs typeface="Times New Roman" panose="02020603050405020304" pitchFamily="18" charset="0"/>
              </a:rPr>
              <a:t>Competition</a:t>
            </a:r>
          </a:p>
          <a:p>
            <a:pPr lvl="1">
              <a:lnSpc>
                <a:spcPct val="150000"/>
              </a:lnSpc>
            </a:pPr>
            <a:r>
              <a:rPr lang="en-US" sz="1600" dirty="0">
                <a:latin typeface="Times New Roman" panose="02020603050405020304" pitchFamily="18" charset="0"/>
                <a:cs typeface="Times New Roman" panose="02020603050405020304" pitchFamily="18" charset="0"/>
              </a:rPr>
              <a:t>High debt </a:t>
            </a:r>
          </a:p>
          <a:p>
            <a:pPr lvl="1">
              <a:lnSpc>
                <a:spcPct val="150000"/>
              </a:lnSpc>
            </a:pPr>
            <a:r>
              <a:rPr lang="en-US" sz="1600" dirty="0">
                <a:latin typeface="Times New Roman" panose="02020603050405020304" pitchFamily="18" charset="0"/>
                <a:cs typeface="Times New Roman" panose="02020603050405020304" pitchFamily="18" charset="0"/>
              </a:rPr>
              <a:t>Limited growth potential</a:t>
            </a:r>
          </a:p>
          <a:p>
            <a:pPr>
              <a:lnSpc>
                <a:spcPct val="150000"/>
              </a:lnSpc>
              <a:buFontTx/>
              <a:buChar char="-"/>
            </a:pPr>
            <a:endParaRPr lang="en-US" sz="2000" b="1" dirty="0">
              <a:latin typeface="Times New Roman" panose="02020603050405020304" pitchFamily="18" charset="0"/>
              <a:cs typeface="Times New Roman" panose="02020603050405020304" pitchFamily="18" charset="0"/>
            </a:endParaRPr>
          </a:p>
          <a:p>
            <a:pPr>
              <a:buFontTx/>
              <a:buChar char="-"/>
            </a:pPr>
            <a:endParaRPr lang="en-US" sz="2000" dirty="0">
              <a:latin typeface="Times New Roman" panose="02020603050405020304" pitchFamily="18" charset="0"/>
              <a:cs typeface="Times New Roman" panose="02020603050405020304" pitchFamily="18" charset="0"/>
            </a:endParaRPr>
          </a:p>
        </p:txBody>
      </p:sp>
      <p:pic>
        <p:nvPicPr>
          <p:cNvPr id="4" name="Picture 3" descr="A close up of a sign&#10;&#10;AI-generated content may be incorrect.">
            <a:extLst>
              <a:ext uri="{FF2B5EF4-FFF2-40B4-BE49-F238E27FC236}">
                <a16:creationId xmlns:a16="http://schemas.microsoft.com/office/drawing/2014/main" id="{20EA790C-41E7-3401-D2E3-F339567676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6" name="Graphic 3">
            <a:extLst>
              <a:ext uri="{FF2B5EF4-FFF2-40B4-BE49-F238E27FC236}">
                <a16:creationId xmlns:a16="http://schemas.microsoft.com/office/drawing/2014/main" id="{383FA41D-267C-B28B-F4DA-DBD6656ED8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4865" y="104733"/>
            <a:ext cx="1748550" cy="1585956"/>
          </a:xfrm>
          <a:prstGeom prst="rect">
            <a:avLst/>
          </a:prstGeom>
        </p:spPr>
      </p:pic>
      <p:graphicFrame>
        <p:nvGraphicFramePr>
          <p:cNvPr id="7" name="Table 6">
            <a:extLst>
              <a:ext uri="{FF2B5EF4-FFF2-40B4-BE49-F238E27FC236}">
                <a16:creationId xmlns:a16="http://schemas.microsoft.com/office/drawing/2014/main" id="{57C9981B-9573-B9B4-9A7F-D074EFB1A825}"/>
              </a:ext>
            </a:extLst>
          </p:cNvPr>
          <p:cNvGraphicFramePr>
            <a:graphicFrameLocks noGrp="1"/>
          </p:cNvGraphicFramePr>
          <p:nvPr>
            <p:extLst>
              <p:ext uri="{D42A27DB-BD31-4B8C-83A1-F6EECF244321}">
                <p14:modId xmlns:p14="http://schemas.microsoft.com/office/powerpoint/2010/main" val="2024250408"/>
              </p:ext>
            </p:extLst>
          </p:nvPr>
        </p:nvGraphicFramePr>
        <p:xfrm>
          <a:off x="5866408" y="1690690"/>
          <a:ext cx="6325592" cy="5254396"/>
        </p:xfrm>
        <a:graphic>
          <a:graphicData uri="http://schemas.openxmlformats.org/drawingml/2006/table">
            <a:tbl>
              <a:tblPr firstRow="1" bandRow="1">
                <a:tableStyleId>{9D7B26C5-4107-4FEC-AEDC-1716B250A1EF}</a:tableStyleId>
              </a:tblPr>
              <a:tblGrid>
                <a:gridCol w="3162796">
                  <a:extLst>
                    <a:ext uri="{9D8B030D-6E8A-4147-A177-3AD203B41FA5}">
                      <a16:colId xmlns:a16="http://schemas.microsoft.com/office/drawing/2014/main" val="856073155"/>
                    </a:ext>
                  </a:extLst>
                </a:gridCol>
                <a:gridCol w="3162796">
                  <a:extLst>
                    <a:ext uri="{9D8B030D-6E8A-4147-A177-3AD203B41FA5}">
                      <a16:colId xmlns:a16="http://schemas.microsoft.com/office/drawing/2014/main" val="3182821924"/>
                    </a:ext>
                  </a:extLst>
                </a:gridCol>
              </a:tblGrid>
              <a:tr h="980321">
                <a:tc>
                  <a:txBody>
                    <a:bodyPr/>
                    <a:lstStyle/>
                    <a:p>
                      <a:pPr algn="ctr"/>
                      <a:r>
                        <a:rPr lang="en-US" b="1" dirty="0"/>
                        <a:t>Market Cap:</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u="none" strike="noStrike" kern="1200" dirty="0">
                          <a:solidFill>
                            <a:schemeClr val="tx1"/>
                          </a:solidFill>
                          <a:effectLst/>
                        </a:rPr>
                        <a:t>171.482B</a:t>
                      </a:r>
                      <a:endParaRPr lang="en-US" b="1" dirty="0"/>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9612924"/>
                  </a:ext>
                </a:extLst>
              </a:tr>
              <a:tr h="725332">
                <a:tc>
                  <a:txBody>
                    <a:bodyPr/>
                    <a:lstStyle/>
                    <a:p>
                      <a:pPr algn="ctr"/>
                      <a:r>
                        <a:rPr lang="en-US" b="1" dirty="0"/>
                        <a:t>Diluted Shares Outstanding:</a:t>
                      </a: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800" b="1" u="none" strike="noStrike" kern="1200" dirty="0">
                          <a:solidFill>
                            <a:schemeClr val="tx1"/>
                          </a:solidFill>
                          <a:effectLst/>
                        </a:rPr>
                        <a:t>4.22B</a:t>
                      </a:r>
                      <a:endParaRPr lang="en-US" b="1" dirty="0"/>
                    </a:p>
                  </a:txBody>
                  <a:tcPr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9215030"/>
                  </a:ext>
                </a:extLst>
              </a:tr>
              <a:tr h="830772">
                <a:tc>
                  <a:txBody>
                    <a:bodyPr/>
                    <a:lstStyle/>
                    <a:p>
                      <a:pPr algn="ctr"/>
                      <a:r>
                        <a:rPr lang="en-US" b="1"/>
                        <a:t>Annual Dividend Yield:</a:t>
                      </a:r>
                    </a:p>
                  </a:txBody>
                  <a:tcPr anchor="ctr">
                    <a:lnT>
                      <a:noFill/>
                    </a:lnT>
                  </a:tcPr>
                </a:tc>
                <a:tc>
                  <a:txBody>
                    <a:bodyPr/>
                    <a:lstStyle/>
                    <a:p>
                      <a:pPr algn="ctr"/>
                      <a:r>
                        <a:rPr lang="en-US" sz="1800" b="1" u="none" strike="noStrike" kern="1200" dirty="0">
                          <a:solidFill>
                            <a:schemeClr val="tx1"/>
                          </a:solidFill>
                          <a:effectLst/>
                        </a:rPr>
                        <a:t>6.80%</a:t>
                      </a:r>
                      <a:endParaRPr lang="en-US" b="1" dirty="0"/>
                    </a:p>
                  </a:txBody>
                  <a:tcPr anchor="ctr">
                    <a:lnT>
                      <a:noFill/>
                    </a:lnT>
                  </a:tcPr>
                </a:tc>
                <a:extLst>
                  <a:ext uri="{0D108BD9-81ED-4DB2-BD59-A6C34878D82A}">
                    <a16:rowId xmlns:a16="http://schemas.microsoft.com/office/drawing/2014/main" val="3321288548"/>
                  </a:ext>
                </a:extLst>
              </a:tr>
              <a:tr h="830772">
                <a:tc>
                  <a:txBody>
                    <a:bodyPr/>
                    <a:lstStyle/>
                    <a:p>
                      <a:pPr algn="ctr"/>
                      <a:r>
                        <a:rPr lang="en-US" b="1" dirty="0"/>
                        <a:t>Industry:</a:t>
                      </a:r>
                    </a:p>
                  </a:txBody>
                  <a:tcPr anchor="ctr"/>
                </a:tc>
                <a:tc>
                  <a:txBody>
                    <a:bodyPr/>
                    <a:lstStyle/>
                    <a:p>
                      <a:pPr algn="ctr"/>
                      <a:r>
                        <a:rPr lang="en-US" b="1" dirty="0"/>
                        <a:t>Telecommunications Services</a:t>
                      </a:r>
                    </a:p>
                  </a:txBody>
                  <a:tcPr anchor="ctr"/>
                </a:tc>
                <a:extLst>
                  <a:ext uri="{0D108BD9-81ED-4DB2-BD59-A6C34878D82A}">
                    <a16:rowId xmlns:a16="http://schemas.microsoft.com/office/drawing/2014/main" val="2591627268"/>
                  </a:ext>
                </a:extLst>
              </a:tr>
              <a:tr h="830772">
                <a:tc>
                  <a:txBody>
                    <a:bodyPr/>
                    <a:lstStyle/>
                    <a:p>
                      <a:pPr algn="ctr"/>
                      <a:r>
                        <a:rPr lang="en-US" b="1"/>
                        <a:t>52-week range:</a:t>
                      </a:r>
                    </a:p>
                  </a:txBody>
                  <a:tcPr anchor="ctr"/>
                </a:tc>
                <a:tc>
                  <a:txBody>
                    <a:bodyPr/>
                    <a:lstStyle/>
                    <a:p>
                      <a:pPr algn="ctr"/>
                      <a:r>
                        <a:rPr lang="en-US" sz="1800" b="1" u="none" strike="noStrike" kern="1200" dirty="0">
                          <a:solidFill>
                            <a:schemeClr val="tx1"/>
                          </a:solidFill>
                          <a:effectLst/>
                        </a:rPr>
                        <a:t>37.59 - 47.36</a:t>
                      </a:r>
                      <a:endParaRPr lang="en-US" b="1" dirty="0"/>
                    </a:p>
                  </a:txBody>
                  <a:tcPr anchor="ctr"/>
                </a:tc>
                <a:extLst>
                  <a:ext uri="{0D108BD9-81ED-4DB2-BD59-A6C34878D82A}">
                    <a16:rowId xmlns:a16="http://schemas.microsoft.com/office/drawing/2014/main" val="568725107"/>
                  </a:ext>
                </a:extLst>
              </a:tr>
              <a:tr h="1056427">
                <a:tc>
                  <a:txBody>
                    <a:bodyPr/>
                    <a:lstStyle/>
                    <a:p>
                      <a:pPr algn="ctr"/>
                      <a:r>
                        <a:rPr lang="en-US" b="1"/>
                        <a:t>Beta:</a:t>
                      </a:r>
                    </a:p>
                  </a:txBody>
                  <a:tcPr anchor="ctr"/>
                </a:tc>
                <a:tc>
                  <a:txBody>
                    <a:bodyPr/>
                    <a:lstStyle/>
                    <a:p>
                      <a:pPr algn="ctr"/>
                      <a:r>
                        <a:rPr lang="en-US" sz="1800" b="1" u="none" strike="noStrike" kern="1200" dirty="0">
                          <a:solidFill>
                            <a:schemeClr val="tx1"/>
                          </a:solidFill>
                          <a:effectLst/>
                        </a:rPr>
                        <a:t>0.32</a:t>
                      </a:r>
                      <a:endParaRPr lang="en-US" b="1" dirty="0"/>
                    </a:p>
                  </a:txBody>
                  <a:tcPr anchor="ctr"/>
                </a:tc>
                <a:extLst>
                  <a:ext uri="{0D108BD9-81ED-4DB2-BD59-A6C34878D82A}">
                    <a16:rowId xmlns:a16="http://schemas.microsoft.com/office/drawing/2014/main" val="3368583208"/>
                  </a:ext>
                </a:extLst>
              </a:tr>
            </a:tbl>
          </a:graphicData>
        </a:graphic>
      </p:graphicFrame>
    </p:spTree>
    <p:extLst>
      <p:ext uri="{BB962C8B-B14F-4D97-AF65-F5344CB8AC3E}">
        <p14:creationId xmlns:p14="http://schemas.microsoft.com/office/powerpoint/2010/main" val="56988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DA37-6177-E681-C2F3-05BB12FEE9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CCD8-A8B3-195E-7FAC-7092F15DBE97}"/>
              </a:ext>
            </a:extLst>
          </p:cNvPr>
          <p:cNvSpPr>
            <a:spLocks noGrp="1"/>
          </p:cNvSpPr>
          <p:nvPr>
            <p:ph idx="1"/>
          </p:nvPr>
        </p:nvSpPr>
        <p:spPr>
          <a:xfrm>
            <a:off x="838200" y="1825625"/>
            <a:ext cx="5257800" cy="4351338"/>
          </a:xfrm>
        </p:spPr>
        <p:txBody>
          <a:bodyPr>
            <a:normAutofit fontScale="92500" lnSpcReduction="20000"/>
          </a:bodyPr>
          <a:lstStyle/>
          <a:p>
            <a:pPr marL="0" indent="0">
              <a:lnSpc>
                <a:spcPct val="150000"/>
              </a:lnSpc>
              <a:buNone/>
            </a:pPr>
            <a:r>
              <a:rPr lang="en-US" sz="2000" b="1" dirty="0">
                <a:latin typeface="Times New Roman" panose="02020603050405020304" pitchFamily="18" charset="0"/>
                <a:cs typeface="Times New Roman" panose="02020603050405020304" pitchFamily="18" charset="0"/>
              </a:rPr>
              <a:t>Segmentation</a:t>
            </a:r>
            <a:r>
              <a:rPr lang="en-US" sz="2000" dirty="0">
                <a:latin typeface="Times New Roman" panose="02020603050405020304" pitchFamily="18" charset="0"/>
                <a:cs typeface="Times New Roman" panose="02020603050405020304" pitchFamily="18" charset="0"/>
              </a:rPr>
              <a:t>:</a:t>
            </a:r>
          </a:p>
          <a:p>
            <a:pPr marL="457200" lvl="1" indent="0">
              <a:lnSpc>
                <a:spcPct val="150000"/>
              </a:lnSpc>
              <a:buNone/>
            </a:pPr>
            <a:r>
              <a:rPr lang="en-US" sz="1600" dirty="0">
                <a:latin typeface="Times New Roman" panose="02020603050405020304" pitchFamily="18" charset="0"/>
                <a:cs typeface="Times New Roman" panose="02020603050405020304" pitchFamily="18" charset="0"/>
              </a:rPr>
              <a:t>Verizon Consumer Group: </a:t>
            </a:r>
          </a:p>
          <a:p>
            <a:pPr lvl="1">
              <a:lnSpc>
                <a:spcPct val="150000"/>
              </a:lnSpc>
            </a:pPr>
            <a:r>
              <a:rPr lang="en-US" sz="1600" i="1" dirty="0">
                <a:latin typeface="Times New Roman" panose="02020603050405020304" pitchFamily="18" charset="0"/>
                <a:cs typeface="Times New Roman" panose="02020603050405020304" pitchFamily="18" charset="0"/>
              </a:rPr>
              <a:t>consumer-focused</a:t>
            </a:r>
            <a:r>
              <a:rPr lang="en-US" sz="1600" dirty="0">
                <a:latin typeface="Times New Roman" panose="02020603050405020304" pitchFamily="18" charset="0"/>
                <a:cs typeface="Times New Roman" panose="02020603050405020304" pitchFamily="18" charset="0"/>
              </a:rPr>
              <a:t> </a:t>
            </a:r>
          </a:p>
          <a:p>
            <a:pPr lvl="1">
              <a:lnSpc>
                <a:spcPct val="150000"/>
              </a:lnSpc>
            </a:pPr>
            <a:r>
              <a:rPr lang="en-US" sz="1600" dirty="0">
                <a:latin typeface="Times New Roman" panose="02020603050405020304" pitchFamily="18" charset="0"/>
                <a:cs typeface="Times New Roman" panose="02020603050405020304" pitchFamily="18" charset="0"/>
              </a:rPr>
              <a:t>76.2% of 2024 revenue</a:t>
            </a:r>
          </a:p>
          <a:p>
            <a:pPr marL="457200" lvl="1" indent="0">
              <a:lnSpc>
                <a:spcPct val="150000"/>
              </a:lnSpc>
              <a:buNone/>
            </a:pPr>
            <a:r>
              <a:rPr lang="en-US" sz="1600" dirty="0">
                <a:latin typeface="Times New Roman" panose="02020603050405020304" pitchFamily="18" charset="0"/>
                <a:cs typeface="Times New Roman" panose="02020603050405020304" pitchFamily="18" charset="0"/>
              </a:rPr>
              <a:t>Verizon Business Group:</a:t>
            </a:r>
          </a:p>
          <a:p>
            <a:pPr lvl="1">
              <a:lnSpc>
                <a:spcPct val="150000"/>
              </a:lnSpc>
            </a:pPr>
            <a:r>
              <a:rPr lang="en-US" sz="1600" dirty="0">
                <a:latin typeface="Times New Roman" panose="02020603050405020304" pitchFamily="18" charset="0"/>
                <a:cs typeface="Times New Roman" panose="02020603050405020304" pitchFamily="18" charset="0"/>
              </a:rPr>
              <a:t>Enterprise, government, business focused</a:t>
            </a:r>
          </a:p>
          <a:p>
            <a:pPr lvl="1">
              <a:lnSpc>
                <a:spcPct val="150000"/>
              </a:lnSpc>
            </a:pPr>
            <a:r>
              <a:rPr lang="en-US" sz="1600" dirty="0">
                <a:latin typeface="Times New Roman" panose="02020603050405020304" pitchFamily="18" charset="0"/>
                <a:cs typeface="Times New Roman" panose="02020603050405020304" pitchFamily="18" charset="0"/>
              </a:rPr>
              <a:t>21.9% of 2024 revenue</a:t>
            </a:r>
          </a:p>
          <a:p>
            <a:pPr marL="0" indent="0">
              <a:lnSpc>
                <a:spcPct val="150000"/>
              </a:lnSpc>
              <a:buNone/>
            </a:pPr>
            <a:r>
              <a:rPr lang="en-US" sz="2000" b="1" dirty="0">
                <a:latin typeface="Times New Roman" panose="02020603050405020304" pitchFamily="18" charset="0"/>
                <a:cs typeface="Times New Roman" panose="02020603050405020304" pitchFamily="18" charset="0"/>
              </a:rPr>
              <a:t>Competitive Advantages</a:t>
            </a:r>
            <a:r>
              <a:rPr lang="en-US" sz="2000" dirty="0">
                <a:latin typeface="Times New Roman" panose="02020603050405020304" pitchFamily="18" charset="0"/>
                <a:cs typeface="Times New Roman" panose="02020603050405020304" pitchFamily="18" charset="0"/>
              </a:rPr>
              <a:t>:</a:t>
            </a:r>
          </a:p>
          <a:p>
            <a:pPr lvl="1">
              <a:lnSpc>
                <a:spcPct val="150000"/>
              </a:lnSpc>
            </a:pPr>
            <a:r>
              <a:rPr lang="en-US" sz="1600" dirty="0">
                <a:latin typeface="Times New Roman" panose="02020603050405020304" pitchFamily="18" charset="0"/>
                <a:cs typeface="Times New Roman" panose="02020603050405020304" pitchFamily="18" charset="0"/>
              </a:rPr>
              <a:t>Rural Outreach</a:t>
            </a:r>
          </a:p>
          <a:p>
            <a:pPr lvl="1">
              <a:lnSpc>
                <a:spcPct val="150000"/>
              </a:lnSpc>
            </a:pPr>
            <a:r>
              <a:rPr lang="en-US" sz="1600" dirty="0">
                <a:latin typeface="Times New Roman" panose="02020603050405020304" pitchFamily="18" charset="0"/>
                <a:cs typeface="Times New Roman" panose="02020603050405020304" pitchFamily="18" charset="0"/>
              </a:rPr>
              <a:t>Dependability</a:t>
            </a:r>
          </a:p>
          <a:p>
            <a:pPr lvl="1">
              <a:lnSpc>
                <a:spcPct val="150000"/>
              </a:lnSpc>
            </a:pPr>
            <a:r>
              <a:rPr lang="en-US" sz="1600" dirty="0">
                <a:latin typeface="Times New Roman" panose="02020603050405020304" pitchFamily="18" charset="0"/>
                <a:cs typeface="Times New Roman" panose="02020603050405020304" pitchFamily="18" charset="0"/>
              </a:rPr>
              <a:t>Industry Presence</a:t>
            </a:r>
          </a:p>
          <a:p>
            <a:pPr marL="0" indent="0">
              <a:lnSpc>
                <a:spcPct val="150000"/>
              </a:lnSpc>
              <a:buNone/>
            </a:pP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descr="A close up of a sign&#10;&#10;AI-generated content may be incorrect.">
            <a:extLst>
              <a:ext uri="{FF2B5EF4-FFF2-40B4-BE49-F238E27FC236}">
                <a16:creationId xmlns:a16="http://schemas.microsoft.com/office/drawing/2014/main" id="{02785BB9-3330-33E8-D467-3BF942CD0D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6963"/>
            <a:ext cx="4769503" cy="681037"/>
          </a:xfrm>
          <a:prstGeom prst="rect">
            <a:avLst/>
          </a:prstGeom>
          <a:noFill/>
          <a:ln>
            <a:noFill/>
          </a:ln>
        </p:spPr>
      </p:pic>
      <p:pic>
        <p:nvPicPr>
          <p:cNvPr id="13" name="Picture 12">
            <a:extLst>
              <a:ext uri="{FF2B5EF4-FFF2-40B4-BE49-F238E27FC236}">
                <a16:creationId xmlns:a16="http://schemas.microsoft.com/office/drawing/2014/main" id="{193105BA-FA05-2979-F9A7-FD30B035D543}"/>
              </a:ext>
            </a:extLst>
          </p:cNvPr>
          <p:cNvPicPr>
            <a:picLocks noChangeAspect="1"/>
          </p:cNvPicPr>
          <p:nvPr/>
        </p:nvPicPr>
        <p:blipFill>
          <a:blip r:embed="rId3"/>
          <a:stretch>
            <a:fillRect/>
          </a:stretch>
        </p:blipFill>
        <p:spPr>
          <a:xfrm>
            <a:off x="6096000" y="1690687"/>
            <a:ext cx="6015084" cy="4351337"/>
          </a:xfrm>
          <a:prstGeom prst="rect">
            <a:avLst/>
          </a:prstGeom>
        </p:spPr>
      </p:pic>
      <p:sp>
        <p:nvSpPr>
          <p:cNvPr id="14" name="TextBox 13">
            <a:extLst>
              <a:ext uri="{FF2B5EF4-FFF2-40B4-BE49-F238E27FC236}">
                <a16:creationId xmlns:a16="http://schemas.microsoft.com/office/drawing/2014/main" id="{37792D86-9851-7E83-B808-C7BDEE9556AC}"/>
              </a:ext>
            </a:extLst>
          </p:cNvPr>
          <p:cNvSpPr txBox="1"/>
          <p:nvPr/>
        </p:nvSpPr>
        <p:spPr>
          <a:xfrm>
            <a:off x="7731942" y="1696953"/>
            <a:ext cx="274319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Revenues by Segment</a:t>
            </a:r>
          </a:p>
        </p:txBody>
      </p:sp>
      <p:sp>
        <p:nvSpPr>
          <p:cNvPr id="17" name="TextBox 16">
            <a:extLst>
              <a:ext uri="{FF2B5EF4-FFF2-40B4-BE49-F238E27FC236}">
                <a16:creationId xmlns:a16="http://schemas.microsoft.com/office/drawing/2014/main" id="{ADB13DC0-9108-C669-B596-31DEB2E7228E}"/>
              </a:ext>
            </a:extLst>
          </p:cNvPr>
          <p:cNvSpPr txBox="1"/>
          <p:nvPr/>
        </p:nvSpPr>
        <p:spPr>
          <a:xfrm>
            <a:off x="6055542" y="5914585"/>
            <a:ext cx="6096000" cy="305661"/>
          </a:xfrm>
          <a:prstGeom prst="rect">
            <a:avLst/>
          </a:prstGeom>
          <a:noFill/>
        </p:spPr>
        <p:txBody>
          <a:bodyPr wrap="square">
            <a:spAutoFit/>
          </a:bodyPr>
          <a:lstStyle/>
          <a:p>
            <a:pPr marL="0" marR="0" algn="ctr">
              <a:lnSpc>
                <a:spcPct val="150000"/>
              </a:lnSpc>
              <a:spcBef>
                <a:spcPts val="1200"/>
              </a:spcBef>
              <a:spcAft>
                <a:spcPts val="400"/>
              </a:spcAft>
              <a:buNone/>
            </a:pPr>
            <a:r>
              <a:rPr lang="en-US" sz="1050" u="sng">
                <a:solidFill>
                  <a:srgbClr val="000000"/>
                </a:solidFill>
                <a:effectLst/>
                <a:latin typeface="Times New Roman" panose="02020603050405020304" pitchFamily="18" charset="0"/>
                <a:ea typeface="Times New Roman" panose="02020603050405020304" pitchFamily="18" charset="0"/>
                <a:hlinkClick r:id="rId4"/>
              </a:rPr>
              <a:t>https://www.verizon.com/about/sites/default/files/2024-Annual-Report-on-Form-10k.pdf</a:t>
            </a:r>
            <a:endParaRPr lang="en-US" sz="4800">
              <a:effectLst/>
              <a:latin typeface="Times New Roman" panose="02020603050405020304" pitchFamily="18" charset="0"/>
              <a:ea typeface="Times New Roman" panose="02020603050405020304" pitchFamily="18" charset="0"/>
            </a:endParaRPr>
          </a:p>
        </p:txBody>
      </p:sp>
      <p:sp>
        <p:nvSpPr>
          <p:cNvPr id="18" name="Title 1">
            <a:extLst>
              <a:ext uri="{FF2B5EF4-FFF2-40B4-BE49-F238E27FC236}">
                <a16:creationId xmlns:a16="http://schemas.microsoft.com/office/drawing/2014/main" id="{FFC6187F-C566-4949-0F96-013B98CCD301}"/>
              </a:ext>
            </a:extLst>
          </p:cNvPr>
          <p:cNvSpPr txBox="1">
            <a:spLocks/>
          </p:cNvSpPr>
          <p:nvPr/>
        </p:nvSpPr>
        <p:spPr>
          <a:xfrm>
            <a:off x="-40458" y="0"/>
            <a:ext cx="12232458" cy="164740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		Business Analysis</a:t>
            </a:r>
          </a:p>
        </p:txBody>
      </p:sp>
      <p:pic>
        <p:nvPicPr>
          <p:cNvPr id="21" name="Graphic 3">
            <a:extLst>
              <a:ext uri="{FF2B5EF4-FFF2-40B4-BE49-F238E27FC236}">
                <a16:creationId xmlns:a16="http://schemas.microsoft.com/office/drawing/2014/main" id="{13F2146C-5A8D-770C-DEDB-8D3FF6C6A2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75141" y="104733"/>
            <a:ext cx="1718273" cy="1558494"/>
          </a:xfrm>
          <a:prstGeom prst="rect">
            <a:avLst/>
          </a:prstGeom>
        </p:spPr>
      </p:pic>
    </p:spTree>
    <p:extLst>
      <p:ext uri="{BB962C8B-B14F-4D97-AF65-F5344CB8AC3E}">
        <p14:creationId xmlns:p14="http://schemas.microsoft.com/office/powerpoint/2010/main" val="356081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2489</Words>
  <Application>Microsoft Macintosh PowerPoint</Application>
  <PresentationFormat>Widescreen</PresentationFormat>
  <Paragraphs>751</Paragraphs>
  <Slides>25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Aptos</vt:lpstr>
      <vt:lpstr>Aptos Display</vt:lpstr>
      <vt:lpstr>Aptos Narrow</vt:lpstr>
      <vt:lpstr>Arial</vt:lpstr>
      <vt:lpstr>Arial,Sans-Serif</vt:lpstr>
      <vt:lpstr>Calibri</vt:lpstr>
      <vt:lpstr>Courier New</vt:lpstr>
      <vt:lpstr>Courier New,monospace</vt:lpstr>
      <vt:lpstr>Lato</vt:lpstr>
      <vt:lpstr>Times New Roman</vt:lpstr>
      <vt:lpstr>Wingdings</vt:lpstr>
      <vt:lpstr>Wingdings,Sans-Serif</vt:lpstr>
      <vt:lpstr>office theme</vt:lpstr>
      <vt:lpstr>Communication Services </vt:lpstr>
      <vt:lpstr>PowerPoint Presentation</vt:lpstr>
      <vt:lpstr>PowerPoint Presentation</vt:lpstr>
      <vt:lpstr>PowerPoint Presentation</vt:lpstr>
      <vt:lpstr>Financials </vt:lpstr>
      <vt:lpstr>PowerPoint Presentation</vt:lpstr>
      <vt:lpstr>Valuation</vt:lpstr>
      <vt:lpstr>  Business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Roche, Kaiden A.</cp:lastModifiedBy>
  <cp:revision>1</cp:revision>
  <dcterms:created xsi:type="dcterms:W3CDTF">2025-12-02T23:07:12Z</dcterms:created>
  <dcterms:modified xsi:type="dcterms:W3CDTF">2025-12-09T22:00:30Z</dcterms:modified>
</cp:coreProperties>
</file>