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9"/>
  </p:notesMasterIdLst>
  <p:sldIdLst>
    <p:sldId id="256" r:id="rId5"/>
    <p:sldId id="257" r:id="rId6"/>
    <p:sldId id="284"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88" r:id="rId23"/>
    <p:sldId id="287" r:id="rId24"/>
    <p:sldId id="279" r:id="rId25"/>
    <p:sldId id="280" r:id="rId26"/>
    <p:sldId id="281" r:id="rId27"/>
    <p:sldId id="282" r:id="rId28"/>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B96A55-5E24-476C-B198-A6E06F2CCBC1}" v="659" dt="2025-04-15T18:34:51.819"/>
    <p1510:client id="{375840AF-84E9-6830-FB3A-3DF635D21D53}" v="751" dt="2025-04-14T21:20:17.339"/>
    <p1510:client id="{4BBC1846-024D-81B5-B786-09517A0F39F0}" v="1659" dt="2025-04-14T21:04:27.906"/>
    <p1510:client id="{5B724922-F518-C085-3E05-0CAB687B001C}" v="297" dt="2025-04-15T03:16:59.923"/>
    <p1510:client id="{696563AE-A61E-3A2D-BF76-EF3EE6D262D2}" v="12" dt="2025-04-15T15:51:46.693"/>
    <p1510:client id="{73510FB9-E53C-AB62-E6D1-BF390A58E2E7}" v="36" dt="2025-04-15T12:24:12.624"/>
    <p1510:client id="{774DE9E1-7012-4200-AEAE-17BEE05BAC73}" v="3136" dt="2025-04-14T22:36:17.364"/>
    <p1510:client id="{B292FF97-6ED6-B687-93D3-95DD47342BC4}" v="37" dt="2025-04-15T11:42:47.107"/>
    <p1510:client id="{B6D0CC15-7394-CB4E-B380-8485D4B2E29A}" v="118" dt="2025-04-15T13:42:23.727"/>
    <p1510:client id="{F51429D7-257C-2F58-79DA-A14628AC6B76}" v="10" dt="2025-04-15T17:43:33.01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6" d="100"/>
          <a:sy n="86" d="100"/>
        </p:scale>
        <p:origin x="548" y="60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BA51792-727D-425B-9674-2307FF093C2F}" type="datetimeFigureOut">
              <a:rPr lang="en-US" smtClean="0"/>
              <a:t>4/14/2025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005A5AF2-9533-4D59-91F4-08173A3601EB}" type="slidenum">
              <a:rPr lang="en-US" smtClean="0"/>
              <a:t>‹#›</a:t>
            </a:fld>
            <a:endParaRPr lang="en-US"/>
          </a:p>
        </p:txBody>
      </p:sp>
    </p:spTree>
    <p:extLst>
      <p:ext uri="{BB962C8B-B14F-4D97-AF65-F5344CB8AC3E}">
        <p14:creationId xmlns:p14="http://schemas.microsoft.com/office/powerpoint/2010/main" val="292678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The Chinese commerce ministry announced on Friday it was raising the 84% tariffs on all US imports to 125% in retaliation of Trump’s consecutive duties on Chinese imports, totaling 145%. Due to the forex market de-dollarizing, the US current account deficit is narrowing and investor sentiment is deteriorating. As such, inflation is expected to soar to 6.7% in the following 12-months. Consequently, companies—with less intellectual property than labor intensity—are facing more tariff exposure. These multinational corporations (MNCs), switching costs to diversify manufacturing, will have profit margins contracted. So, we’re recommending investment in companies that are being victimized by the rising VIX index.</a:t>
            </a:r>
          </a:p>
          <a:p>
            <a:endParaRPr lang="en-US"/>
          </a:p>
        </p:txBody>
      </p:sp>
      <p:sp>
        <p:nvSpPr>
          <p:cNvPr id="4" name="Slide Number Placeholder 3"/>
          <p:cNvSpPr>
            <a:spLocks noGrp="1"/>
          </p:cNvSpPr>
          <p:nvPr>
            <p:ph type="sldNum" sz="quarter" idx="5"/>
          </p:nvPr>
        </p:nvSpPr>
        <p:spPr/>
        <p:txBody>
          <a:bodyPr/>
          <a:lstStyle/>
          <a:p>
            <a:fld id="{005A5AF2-9533-4D59-91F4-08173A3601EB}" type="slidenum">
              <a:rPr lang="en-US" smtClean="0"/>
              <a:t>3</a:t>
            </a:fld>
            <a:endParaRPr lang="en-US"/>
          </a:p>
        </p:txBody>
      </p:sp>
    </p:spTree>
    <p:extLst>
      <p:ext uri="{BB962C8B-B14F-4D97-AF65-F5344CB8AC3E}">
        <p14:creationId xmlns:p14="http://schemas.microsoft.com/office/powerpoint/2010/main" val="236710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FTA </a:t>
            </a:r>
          </a:p>
          <a:p>
            <a:endParaRPr lang="en-US"/>
          </a:p>
          <a:p>
            <a:r>
              <a:rPr lang="en-US"/>
              <a:t>Europe’s potential to implement digital tariffs, Meta’s short-term revenues would become materially pressured, and we’d project 15% reduction in our target price. Even if this were to occur, Meta would still be undervalued as the US operations of TikTok remain uncertain, raking in additional revenue.  </a:t>
            </a:r>
          </a:p>
        </p:txBody>
      </p:sp>
      <p:sp>
        <p:nvSpPr>
          <p:cNvPr id="4" name="Slide Number Placeholder 3"/>
          <p:cNvSpPr>
            <a:spLocks noGrp="1"/>
          </p:cNvSpPr>
          <p:nvPr>
            <p:ph type="sldNum" sz="quarter" idx="5"/>
          </p:nvPr>
        </p:nvSpPr>
        <p:spPr/>
        <p:txBody>
          <a:bodyPr/>
          <a:lstStyle/>
          <a:p>
            <a:fld id="{005A5AF2-9533-4D59-91F4-08173A3601EB}" type="slidenum">
              <a:rPr lang="en-US" smtClean="0"/>
              <a:t>8</a:t>
            </a:fld>
            <a:endParaRPr lang="en-US"/>
          </a:p>
        </p:txBody>
      </p:sp>
    </p:spTree>
    <p:extLst>
      <p:ext uri="{BB962C8B-B14F-4D97-AF65-F5344CB8AC3E}">
        <p14:creationId xmlns:p14="http://schemas.microsoft.com/office/powerpoint/2010/main" val="3293840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Aptos" panose="020B0004020202020204" pitchFamily="34" charset="0"/>
              </a:rPr>
              <a:t>Meta’s network effect is illustrated through a 3-year trailing growth from 2.96-3.35 billion DAP on a </a:t>
            </a:r>
            <a:r>
              <a:rPr lang="en-US" sz="1800" err="1">
                <a:effectLst/>
                <a:latin typeface="Times New Roman" panose="02020603050405020304" pitchFamily="18" charset="0"/>
                <a:ea typeface="Aptos" panose="020B0004020202020204" pitchFamily="34" charset="0"/>
              </a:rPr>
              <a:t>FoA</a:t>
            </a:r>
            <a:r>
              <a:rPr lang="en-US" sz="1800">
                <a:effectLst/>
                <a:latin typeface="Times New Roman" panose="02020603050405020304" pitchFamily="18" charset="0"/>
                <a:ea typeface="Aptos" panose="020B0004020202020204" pitchFamily="34" charset="0"/>
              </a:rPr>
              <a:t>. With a premier reputation, Meta protects the intangible assets of RL with a wide economic moat.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30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The average price per advertisement is calculated as total advertising revenue divided by the number of ads delivered.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30000"/>
              </a:lnSpc>
              <a:spcAft>
                <a:spcPts val="800"/>
              </a:spcAft>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In Q4, the average price per ad increased 14%. Pricing growth benefited from increased demand from advertisers, in part driven by improved ad performance and anticipation for Llama 4, an open AI model.</a:t>
            </a:r>
          </a:p>
          <a:p>
            <a:pPr marL="0" marR="0">
              <a:lnSpc>
                <a:spcPct val="130000"/>
              </a:lnSpc>
              <a:spcAft>
                <a:spcPts val="800"/>
              </a:spcAft>
            </a:pP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30000"/>
              </a:lnSpc>
              <a:spcBef>
                <a:spcPts val="0"/>
              </a:spcBef>
              <a:spcAft>
                <a:spcPts val="800"/>
              </a:spcAft>
              <a:buClrTx/>
              <a:buSzTx/>
              <a:buFontTx/>
              <a:buNone/>
              <a:tabLst/>
              <a:defRPr/>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In 2024, revenue increased by 18% in United States &amp; Canada, 26% in Europe, 22% in Asia-Pacific, and 31% in Rest of World, in each case relative to 2023.</a:t>
            </a:r>
          </a:p>
          <a:p>
            <a:pPr marL="0" marR="0">
              <a:lnSpc>
                <a:spcPct val="130000"/>
              </a:lnSpc>
              <a:spcAft>
                <a:spcPts val="800"/>
              </a:spcAft>
            </a:pP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30000"/>
              </a:lnSpc>
              <a:spcAft>
                <a:spcPts val="800"/>
              </a:spcAft>
            </a:pP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30000"/>
              </a:lnSpc>
              <a:spcAft>
                <a:spcPts val="800"/>
              </a:spcAft>
            </a:pP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05A5AF2-9533-4D59-91F4-08173A3601EB}" type="slidenum">
              <a:rPr lang="en-US" smtClean="0"/>
              <a:t>9</a:t>
            </a:fld>
            <a:endParaRPr lang="en-US"/>
          </a:p>
        </p:txBody>
      </p:sp>
    </p:spTree>
    <p:extLst>
      <p:ext uri="{BB962C8B-B14F-4D97-AF65-F5344CB8AC3E}">
        <p14:creationId xmlns:p14="http://schemas.microsoft.com/office/powerpoint/2010/main" val="813475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 the end of 2024, the EBIDTA margin of Meta experienced a three-year trailing growth of 19.35%. In February of 2025, Meta increased its dividend by 5%; this was a month after announcing an expected $20 billion increase in </a:t>
            </a:r>
            <a:r>
              <a:rPr lang="en-US" sz="1800" kern="100" err="1">
                <a:effectLst/>
                <a:latin typeface="Aptos" panose="020B0004020202020204" pitchFamily="34" charset="0"/>
                <a:ea typeface="Aptos" panose="020B0004020202020204" pitchFamily="34" charset="0"/>
                <a:cs typeface="Times New Roman" panose="02020603050405020304" pitchFamily="18" charset="0"/>
              </a:rPr>
              <a:t>capex</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YOY. With a forward P/E of about 22, getting basically 44% of its revenues in the US is favorable.</a:t>
            </a:r>
            <a:r>
              <a:rPr lang="en-US" sz="1800" dirty="0">
                <a:effectLst/>
                <a:latin typeface="Times New Roman" panose="02020603050405020304" pitchFamily="18" charset="0"/>
                <a:ea typeface="Aptos" panose="020B0004020202020204" pitchFamily="34" charset="0"/>
              </a:rPr>
              <a:t> </a:t>
            </a:r>
            <a:r>
              <a:rPr lang="en-US" sz="1800" dirty="0">
                <a:effectLst/>
                <a:latin typeface="Aptos" panose="020B0004020202020204" pitchFamily="34" charset="0"/>
                <a:ea typeface="Aptos" panose="020B0004020202020204" pitchFamily="34" charset="0"/>
                <a:cs typeface="Times New Roman" panose="02020603050405020304" pitchFamily="18" charset="0"/>
              </a:rPr>
              <a:t>Due to the fear in markets, Meta’s overselling is result of recessive noise, so it is recommended that we capitalize on this volatility.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Additionally, hardware became reprieved from US tariffs, positioning the bottom line of META even higher.</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a:effectLst/>
                <a:latin typeface="Times New Roman" panose="02020603050405020304" pitchFamily="18" charset="0"/>
                <a:ea typeface="Aptos" panose="020B0004020202020204" pitchFamily="34" charset="0"/>
                <a:cs typeface="Times New Roman" panose="02020603050405020304" pitchFamily="18" charset="0"/>
              </a:rPr>
              <a:t>To manage </a:t>
            </a:r>
            <a:r>
              <a:rPr lang="en-US" sz="1800" dirty="0">
                <a:effectLst/>
                <a:latin typeface="Times New Roman" panose="02020603050405020304" pitchFamily="18" charset="0"/>
                <a:ea typeface="Aptos" panose="020B0004020202020204" pitchFamily="34" charset="0"/>
              </a:rPr>
              <a:t>the risk of absolute economic exposure, META has enhanced governance. Being the final mag 7 company to turn red this year, META’s substantial change in working capital has been strategic. Following operating expenses and depreciation, employee compensation is expected to be the second-largest investment of 2025; this includes technical talent in the priority areas of infrastructure, monetization, RL, generative AI, as well as regulation and compliance. </a:t>
            </a:r>
            <a:r>
              <a:rPr lang="en-US" sz="1800" dirty="0">
                <a:effectLst/>
                <a:latin typeface="Aptos" panose="020B0004020202020204" pitchFamily="34" charset="0"/>
                <a:ea typeface="Aptos" panose="020B0004020202020204" pitchFamily="34" charset="0"/>
                <a:cs typeface="Times New Roman" panose="02020603050405020304" pitchFamily="18" charset="0"/>
              </a:rPr>
              <a:t>Therefore, the price of META is low, all while key personnel additions expand opportunities</a:t>
            </a:r>
            <a:r>
              <a:rPr lang="en-US" sz="2800" dirty="0">
                <a:effectLst/>
              </a:rPr>
              <a:t> </a:t>
            </a:r>
            <a:endParaRPr lang="en-US" sz="1800" dirty="0">
              <a:effectLst/>
              <a:latin typeface="Times New Roman" panose="02020603050405020304" pitchFamily="18" charset="0"/>
              <a:ea typeface="Aptos" panose="020B0004020202020204" pitchFamily="34" charset="0"/>
            </a:endParaRPr>
          </a:p>
        </p:txBody>
      </p:sp>
      <p:sp>
        <p:nvSpPr>
          <p:cNvPr id="4" name="Slide Number Placeholder 3"/>
          <p:cNvSpPr>
            <a:spLocks noGrp="1"/>
          </p:cNvSpPr>
          <p:nvPr>
            <p:ph type="sldNum" sz="quarter" idx="5"/>
          </p:nvPr>
        </p:nvSpPr>
        <p:spPr/>
        <p:txBody>
          <a:bodyPr/>
          <a:lstStyle/>
          <a:p>
            <a:fld id="{005A5AF2-9533-4D59-91F4-08173A3601EB}" type="slidenum">
              <a:rPr lang="en-US" smtClean="0"/>
              <a:t>10</a:t>
            </a:fld>
            <a:endParaRPr lang="en-US"/>
          </a:p>
        </p:txBody>
      </p:sp>
    </p:spTree>
    <p:extLst>
      <p:ext uri="{BB962C8B-B14F-4D97-AF65-F5344CB8AC3E}">
        <p14:creationId xmlns:p14="http://schemas.microsoft.com/office/powerpoint/2010/main" val="190649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a:effectLst/>
                <a:latin typeface="Aptos" panose="020B0004020202020204" pitchFamily="34" charset="0"/>
                <a:ea typeface="Aptos" panose="020B0004020202020204" pitchFamily="34" charset="0"/>
                <a:cs typeface="Times New Roman" panose="02020603050405020304" pitchFamily="18" charset="0"/>
              </a:rPr>
              <a:t>META’s forward PE is $4 below the operational bottom line, adjusting eps at $26.33 for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a:effectLst/>
                <a:latin typeface="Aptos" panose="020B0004020202020204" pitchFamily="34" charset="0"/>
                <a:cs typeface="Times New Roman" panose="02020603050405020304" pitchFamily="18" charset="0"/>
              </a:rPr>
              <a:t>Moreover, the forward PE is less than the GAAP eps for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sz="1800">
                <a:effectLst/>
                <a:latin typeface="Times New Roman" panose="02020603050405020304" pitchFamily="18" charset="0"/>
                <a:ea typeface="Aptos" panose="020B0004020202020204" pitchFamily="34" charset="0"/>
              </a:rPr>
              <a:t>With robust financials at the end of Q4, META emphasized expectations for continued growth in revenues and RL investments. As such, the terminal FCF growth of 5.25% indicates trust in META’s family of data to innovate technology sustainably. In reducing economic uncertainty by leveraging ESG initiatives, the paramount demand for AI justifies the value delivered at a terminal discount rate of 8.7%. </a:t>
            </a:r>
          </a:p>
          <a:p>
            <a:endParaRPr lang="en-US" sz="1800">
              <a:effectLst/>
              <a:latin typeface="Times New Roman" panose="02020603050405020304" pitchFamily="18" charset="0"/>
            </a:endParaRPr>
          </a:p>
          <a:p>
            <a:r>
              <a:rPr lang="en-US" sz="1800">
                <a:effectLst/>
                <a:latin typeface="Times New Roman" panose="02020603050405020304" pitchFamily="18" charset="0"/>
              </a:rPr>
              <a:t>At an oversold price of $530.29, we recommend to buy Meta, targeting a return of 41.4%. </a:t>
            </a:r>
          </a:p>
        </p:txBody>
      </p:sp>
      <p:sp>
        <p:nvSpPr>
          <p:cNvPr id="4" name="Slide Number Placeholder 3"/>
          <p:cNvSpPr>
            <a:spLocks noGrp="1"/>
          </p:cNvSpPr>
          <p:nvPr>
            <p:ph type="sldNum" sz="quarter" idx="5"/>
          </p:nvPr>
        </p:nvSpPr>
        <p:spPr/>
        <p:txBody>
          <a:bodyPr/>
          <a:lstStyle/>
          <a:p>
            <a:fld id="{005A5AF2-9533-4D59-91F4-08173A3601EB}" type="slidenum">
              <a:rPr lang="en-US" smtClean="0"/>
              <a:t>11</a:t>
            </a:fld>
            <a:endParaRPr lang="en-US"/>
          </a:p>
        </p:txBody>
      </p:sp>
    </p:spTree>
    <p:extLst>
      <p:ext uri="{BB962C8B-B14F-4D97-AF65-F5344CB8AC3E}">
        <p14:creationId xmlns:p14="http://schemas.microsoft.com/office/powerpoint/2010/main" val="805850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8450" marR="5080" indent="-285750" algn="l">
              <a:lnSpc>
                <a:spcPts val="2110"/>
              </a:lnSpc>
              <a:spcBef>
                <a:spcPts val="210"/>
              </a:spcBef>
              <a:buFont typeface="Arial MT"/>
              <a:buChar char="•"/>
              <a:tabLst>
                <a:tab pos="298450" algn="l"/>
              </a:tabLst>
            </a:pPr>
            <a:r>
              <a:rPr lang="en-US" b="1" i="0" dirty="0">
                <a:solidFill>
                  <a:srgbClr val="111827"/>
                </a:solidFill>
                <a:effectLst/>
                <a:latin typeface="__Roboto_88ce71"/>
              </a:rPr>
              <a:t>Positives for Google:</a:t>
            </a:r>
          </a:p>
          <a:p>
            <a:pPr marL="12700" marR="5080" algn="l">
              <a:lnSpc>
                <a:spcPts val="2110"/>
              </a:lnSpc>
              <a:spcBef>
                <a:spcPts val="210"/>
              </a:spcBef>
              <a:tabLst>
                <a:tab pos="298450" algn="l"/>
              </a:tabLst>
            </a:pPr>
            <a:r>
              <a:rPr lang="en-US" b="1" dirty="0">
                <a:solidFill>
                  <a:srgbClr val="111827"/>
                </a:solidFill>
                <a:latin typeface="__Roboto_88ce71"/>
              </a:rPr>
              <a:t>		</a:t>
            </a:r>
            <a:r>
              <a:rPr lang="en-US" sz="1200" b="1" dirty="0">
                <a:solidFill>
                  <a:srgbClr val="111827"/>
                </a:solidFill>
                <a:latin typeface="__Roboto_88ce71"/>
              </a:rPr>
              <a:t>1. </a:t>
            </a:r>
            <a:r>
              <a:rPr lang="en-US" sz="1200" b="1" i="0" dirty="0">
                <a:solidFill>
                  <a:srgbClr val="0F172A"/>
                </a:solidFill>
                <a:effectLst/>
                <a:latin typeface="__Roboto_88ce71"/>
              </a:rPr>
              <a:t>Strong Cash Position</a:t>
            </a:r>
          </a:p>
          <a:p>
            <a:pPr marL="12700" marR="5080" algn="l">
              <a:lnSpc>
                <a:spcPts val="2110"/>
              </a:lnSpc>
              <a:spcBef>
                <a:spcPts val="210"/>
              </a:spcBef>
              <a:tabLst>
                <a:tab pos="298450" algn="l"/>
              </a:tabLst>
            </a:pPr>
            <a:r>
              <a:rPr lang="en-US" sz="1200" b="1" dirty="0">
                <a:solidFill>
                  <a:srgbClr val="0F172A"/>
                </a:solidFill>
                <a:latin typeface="__Roboto_88ce71"/>
              </a:rPr>
              <a:t>		2. </a:t>
            </a:r>
            <a:r>
              <a:rPr lang="en-US" sz="1200" b="1" i="0" dirty="0">
                <a:solidFill>
                  <a:srgbClr val="0F172A"/>
                </a:solidFill>
                <a:effectLst/>
                <a:latin typeface="__Roboto_88ce71"/>
              </a:rPr>
              <a:t>Steady Revenue Growth</a:t>
            </a:r>
          </a:p>
          <a:p>
            <a:pPr marL="12700" marR="5080" algn="l">
              <a:lnSpc>
                <a:spcPts val="2110"/>
              </a:lnSpc>
              <a:spcBef>
                <a:spcPts val="210"/>
              </a:spcBef>
              <a:tabLst>
                <a:tab pos="298450" algn="l"/>
              </a:tabLst>
            </a:pPr>
            <a:r>
              <a:rPr lang="en-US" sz="1200" b="1" dirty="0">
                <a:solidFill>
                  <a:srgbClr val="0F172A"/>
                </a:solidFill>
                <a:latin typeface="__Roboto_88ce71"/>
              </a:rPr>
              <a:t>		3. Competitive ROIC</a:t>
            </a:r>
          </a:p>
          <a:p>
            <a:pPr marL="298450" marR="5080" indent="-285750" algn="l">
              <a:lnSpc>
                <a:spcPts val="2110"/>
              </a:lnSpc>
              <a:spcBef>
                <a:spcPts val="210"/>
              </a:spcBef>
              <a:buFont typeface="Arial" panose="020B0604020202020204" pitchFamily="34" charset="0"/>
              <a:buChar char="•"/>
              <a:tabLst>
                <a:tab pos="298450" algn="l"/>
              </a:tabLst>
            </a:pPr>
            <a:r>
              <a:rPr lang="en-US" b="1" i="0" dirty="0">
                <a:solidFill>
                  <a:srgbClr val="111827"/>
                </a:solidFill>
                <a:effectLst/>
                <a:latin typeface="__Roboto_88ce71"/>
              </a:rPr>
              <a:t>Negatives for Google</a:t>
            </a:r>
          </a:p>
          <a:p>
            <a:pPr marL="12700" marR="5080" algn="l">
              <a:lnSpc>
                <a:spcPts val="2110"/>
              </a:lnSpc>
              <a:spcBef>
                <a:spcPts val="210"/>
              </a:spcBef>
              <a:tabLst>
                <a:tab pos="298450" algn="l"/>
              </a:tabLst>
            </a:pPr>
            <a:r>
              <a:rPr lang="en-US" sz="1200" b="1" dirty="0">
                <a:solidFill>
                  <a:srgbClr val="111827"/>
                </a:solidFill>
                <a:latin typeface="__Roboto_88ce71"/>
              </a:rPr>
              <a:t>		1. Slower Growth vs. Key Competitors</a:t>
            </a:r>
            <a:endParaRPr lang="en-US" sz="1200" b="1" i="0" dirty="0">
              <a:solidFill>
                <a:srgbClr val="111827"/>
              </a:solidFill>
              <a:effectLst/>
              <a:latin typeface="__Roboto_88ce71"/>
            </a:endParaRPr>
          </a:p>
          <a:p>
            <a:endParaRPr lang="en-US" dirty="0"/>
          </a:p>
        </p:txBody>
      </p:sp>
      <p:sp>
        <p:nvSpPr>
          <p:cNvPr id="4" name="Slide Number Placeholder 3"/>
          <p:cNvSpPr>
            <a:spLocks noGrp="1"/>
          </p:cNvSpPr>
          <p:nvPr>
            <p:ph type="sldNum" sz="quarter" idx="5"/>
          </p:nvPr>
        </p:nvSpPr>
        <p:spPr/>
        <p:txBody>
          <a:bodyPr/>
          <a:lstStyle/>
          <a:p>
            <a:fld id="{005A5AF2-9533-4D59-91F4-08173A3601EB}" type="slidenum">
              <a:rPr lang="en-US" smtClean="0"/>
              <a:t>18</a:t>
            </a:fld>
            <a:endParaRPr lang="en-US"/>
          </a:p>
        </p:txBody>
      </p:sp>
    </p:spTree>
    <p:extLst>
      <p:ext uri="{BB962C8B-B14F-4D97-AF65-F5344CB8AC3E}">
        <p14:creationId xmlns:p14="http://schemas.microsoft.com/office/powerpoint/2010/main" val="219827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5A5AF2-9533-4D59-91F4-08173A3601EB}" type="slidenum">
              <a:rPr lang="en-US" smtClean="0"/>
              <a:t>21</a:t>
            </a:fld>
            <a:endParaRPr lang="en-US"/>
          </a:p>
        </p:txBody>
      </p:sp>
    </p:spTree>
    <p:extLst>
      <p:ext uri="{BB962C8B-B14F-4D97-AF65-F5344CB8AC3E}">
        <p14:creationId xmlns:p14="http://schemas.microsoft.com/office/powerpoint/2010/main" val="3981289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5A5AF2-9533-4D59-91F4-08173A3601EB}" type="slidenum">
              <a:rPr lang="en-US" smtClean="0"/>
              <a:t>24</a:t>
            </a:fld>
            <a:endParaRPr lang="en-US"/>
          </a:p>
        </p:txBody>
      </p:sp>
    </p:spTree>
    <p:extLst>
      <p:ext uri="{BB962C8B-B14F-4D97-AF65-F5344CB8AC3E}">
        <p14:creationId xmlns:p14="http://schemas.microsoft.com/office/powerpoint/2010/main" val="2711399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3219259" y="1148588"/>
            <a:ext cx="5753480" cy="1945639"/>
          </a:xfrm>
          <a:prstGeom prst="rect">
            <a:avLst/>
          </a:prstGeom>
        </p:spPr>
        <p:txBody>
          <a:bodyPr wrap="square" lIns="0" tIns="0" rIns="0" bIns="0">
            <a:spAutoFit/>
          </a:bodyPr>
          <a:lstStyle>
            <a:lvl1pPr>
              <a:defRPr sz="3200" b="0" i="0">
                <a:solidFill>
                  <a:schemeClr val="tx1"/>
                </a:solidFill>
                <a:latin typeface="Tahoma"/>
                <a:cs typeface="Tahom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Tahoma"/>
                <a:cs typeface="Tahom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64699" y="6312295"/>
            <a:ext cx="2547482" cy="364308"/>
          </a:xfrm>
          <a:prstGeom prst="rect">
            <a:avLst/>
          </a:prstGeom>
        </p:spPr>
      </p:pic>
      <p:sp>
        <p:nvSpPr>
          <p:cNvPr id="17" name="bg object 17"/>
          <p:cNvSpPr/>
          <p:nvPr/>
        </p:nvSpPr>
        <p:spPr>
          <a:xfrm>
            <a:off x="0" y="163767"/>
            <a:ext cx="12192000" cy="263525"/>
          </a:xfrm>
          <a:custGeom>
            <a:avLst/>
            <a:gdLst/>
            <a:ahLst/>
            <a:cxnLst/>
            <a:rect l="l" t="t" r="r" b="b"/>
            <a:pathLst>
              <a:path w="12192000" h="263525">
                <a:moveTo>
                  <a:pt x="12192000" y="0"/>
                </a:moveTo>
                <a:lnTo>
                  <a:pt x="0" y="0"/>
                </a:lnTo>
                <a:lnTo>
                  <a:pt x="0" y="263491"/>
                </a:lnTo>
                <a:lnTo>
                  <a:pt x="12192000" y="263491"/>
                </a:lnTo>
                <a:lnTo>
                  <a:pt x="12192000" y="0"/>
                </a:lnTo>
                <a:close/>
              </a:path>
            </a:pathLst>
          </a:custGeom>
          <a:solidFill>
            <a:srgbClr val="CD1447"/>
          </a:solidFill>
        </p:spPr>
        <p:txBody>
          <a:bodyPr wrap="square" lIns="0" tIns="0" rIns="0" bIns="0" rtlCol="0"/>
          <a:lstStyle/>
          <a:p>
            <a:endParaRPr/>
          </a:p>
        </p:txBody>
      </p:sp>
      <p:sp>
        <p:nvSpPr>
          <p:cNvPr id="18" name="bg object 18"/>
          <p:cNvSpPr/>
          <p:nvPr/>
        </p:nvSpPr>
        <p:spPr>
          <a:xfrm>
            <a:off x="0" y="1277028"/>
            <a:ext cx="12192000" cy="0"/>
          </a:xfrm>
          <a:custGeom>
            <a:avLst/>
            <a:gdLst/>
            <a:ahLst/>
            <a:cxnLst/>
            <a:rect l="l" t="t" r="r" b="b"/>
            <a:pathLst>
              <a:path w="12192000">
                <a:moveTo>
                  <a:pt x="0" y="0"/>
                </a:moveTo>
                <a:lnTo>
                  <a:pt x="12192000" y="1"/>
                </a:lnTo>
              </a:path>
            </a:pathLst>
          </a:custGeom>
          <a:ln w="19050">
            <a:solidFill>
              <a:srgbClr val="000000"/>
            </a:solidFill>
          </a:ln>
        </p:spPr>
        <p:txBody>
          <a:bodyPr wrap="square" lIns="0" tIns="0" rIns="0" bIns="0" rtlCol="0"/>
          <a:lstStyle/>
          <a:p>
            <a:endParaRPr/>
          </a:p>
        </p:txBody>
      </p:sp>
      <p:sp>
        <p:nvSpPr>
          <p:cNvPr id="2" name="Holder 2"/>
          <p:cNvSpPr>
            <a:spLocks noGrp="1"/>
          </p:cNvSpPr>
          <p:nvPr>
            <p:ph type="title"/>
          </p:nvPr>
        </p:nvSpPr>
        <p:spPr>
          <a:xfrm>
            <a:off x="190305" y="553212"/>
            <a:ext cx="5062371" cy="528319"/>
          </a:xfrm>
          <a:prstGeom prst="rect">
            <a:avLst/>
          </a:prstGeom>
        </p:spPr>
        <p:txBody>
          <a:bodyPr wrap="square" lIns="0" tIns="0" rIns="0" bIns="0">
            <a:spAutoFit/>
          </a:bodyPr>
          <a:lstStyle>
            <a:lvl1pPr>
              <a:defRPr sz="3200" b="0" i="0">
                <a:solidFill>
                  <a:schemeClr val="tx1"/>
                </a:solidFill>
                <a:latin typeface="Tahoma"/>
                <a:cs typeface="Tahoma"/>
              </a:defRPr>
            </a:lvl1pPr>
          </a:lstStyle>
          <a:p>
            <a:endParaRPr/>
          </a:p>
        </p:txBody>
      </p:sp>
      <p:sp>
        <p:nvSpPr>
          <p:cNvPr id="3" name="Holder 3"/>
          <p:cNvSpPr>
            <a:spLocks noGrp="1"/>
          </p:cNvSpPr>
          <p:nvPr>
            <p:ph type="body" idx="1"/>
          </p:nvPr>
        </p:nvSpPr>
        <p:spPr>
          <a:xfrm>
            <a:off x="528364" y="1974730"/>
            <a:ext cx="11135360" cy="24942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4/14/2025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jpg"/><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51.emf"/><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55.emf"/></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3.jpg"/><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16840" rIns="0" bIns="0" rtlCol="0">
            <a:spAutoFit/>
          </a:bodyPr>
          <a:lstStyle/>
          <a:p>
            <a:pPr marL="1338580" marR="5080" indent="-1326515">
              <a:lnSpc>
                <a:spcPts val="7200"/>
              </a:lnSpc>
              <a:spcBef>
                <a:spcPts val="920"/>
              </a:spcBef>
            </a:pPr>
            <a:r>
              <a:rPr sz="6600" b="1" spc="-235">
                <a:solidFill>
                  <a:srgbClr val="CD1447"/>
                </a:solidFill>
                <a:latin typeface="Trebuchet MS"/>
                <a:cs typeface="Trebuchet MS"/>
              </a:rPr>
              <a:t>Communication </a:t>
            </a:r>
            <a:r>
              <a:rPr sz="6600" b="1" spc="-40">
                <a:solidFill>
                  <a:srgbClr val="CD1447"/>
                </a:solidFill>
                <a:latin typeface="Trebuchet MS"/>
                <a:cs typeface="Trebuchet MS"/>
              </a:rPr>
              <a:t>Services</a:t>
            </a:r>
            <a:endParaRPr sz="6600">
              <a:latin typeface="Trebuchet MS"/>
              <a:cs typeface="Trebuchet MS"/>
            </a:endParaRPr>
          </a:p>
        </p:txBody>
      </p:sp>
      <p:sp>
        <p:nvSpPr>
          <p:cNvPr id="3" name="object 3"/>
          <p:cNvSpPr txBox="1"/>
          <p:nvPr/>
        </p:nvSpPr>
        <p:spPr>
          <a:xfrm>
            <a:off x="2300762" y="4259579"/>
            <a:ext cx="7590155" cy="324448"/>
          </a:xfrm>
          <a:prstGeom prst="rect">
            <a:avLst/>
          </a:prstGeom>
        </p:spPr>
        <p:txBody>
          <a:bodyPr vert="horz" wrap="square" lIns="0" tIns="41910" rIns="0" bIns="0" rtlCol="0" anchor="t">
            <a:spAutoFit/>
          </a:bodyPr>
          <a:lstStyle/>
          <a:p>
            <a:pPr marL="3011805" marR="5080" indent="-2999740">
              <a:lnSpc>
                <a:spcPts val="2210"/>
              </a:lnSpc>
              <a:spcBef>
                <a:spcPts val="330"/>
              </a:spcBef>
            </a:pPr>
            <a:r>
              <a:rPr sz="2000" spc="-20">
                <a:latin typeface="Tahoma"/>
                <a:cs typeface="Tahoma"/>
              </a:rPr>
              <a:t>Analysts:</a:t>
            </a:r>
            <a:r>
              <a:rPr lang="en-US" sz="2000" spc="-20">
                <a:latin typeface="Tahoma"/>
                <a:cs typeface="Tahoma"/>
              </a:rPr>
              <a:t> Juliana Metz, </a:t>
            </a:r>
            <a:r>
              <a:rPr lang="en-US" sz="2000">
                <a:latin typeface="Tahoma"/>
                <a:cs typeface="Tahoma"/>
              </a:rPr>
              <a:t>Cai Marquez, </a:t>
            </a:r>
            <a:r>
              <a:rPr lang="en-US" sz="2000" err="1">
                <a:latin typeface="Tahoma"/>
                <a:cs typeface="Tahoma"/>
              </a:rPr>
              <a:t>Ruohan</a:t>
            </a:r>
            <a:r>
              <a:rPr lang="en-US" sz="2000">
                <a:latin typeface="Tahoma"/>
                <a:cs typeface="Tahoma"/>
              </a:rPr>
              <a:t> Ma, Jonny Musial</a:t>
            </a:r>
            <a:endParaRPr sz="2000">
              <a:latin typeface="Tahoma"/>
              <a:cs typeface="Tahoma"/>
            </a:endParaRPr>
          </a:p>
        </p:txBody>
      </p:sp>
      <p:pic>
        <p:nvPicPr>
          <p:cNvPr id="4" name="object 4"/>
          <p:cNvPicPr/>
          <p:nvPr/>
        </p:nvPicPr>
        <p:blipFill>
          <a:blip r:embed="rId2" cstate="print"/>
          <a:stretch>
            <a:fillRect/>
          </a:stretch>
        </p:blipFill>
        <p:spPr>
          <a:xfrm>
            <a:off x="164699" y="6312295"/>
            <a:ext cx="2547482" cy="364308"/>
          </a:xfrm>
          <a:prstGeom prst="rect">
            <a:avLst/>
          </a:prstGeom>
        </p:spPr>
      </p:pic>
      <p:sp>
        <p:nvSpPr>
          <p:cNvPr id="5" name="object 5"/>
          <p:cNvSpPr/>
          <p:nvPr/>
        </p:nvSpPr>
        <p:spPr>
          <a:xfrm>
            <a:off x="0" y="163767"/>
            <a:ext cx="12192000" cy="263525"/>
          </a:xfrm>
          <a:custGeom>
            <a:avLst/>
            <a:gdLst/>
            <a:ahLst/>
            <a:cxnLst/>
            <a:rect l="l" t="t" r="r" b="b"/>
            <a:pathLst>
              <a:path w="12192000" h="263525">
                <a:moveTo>
                  <a:pt x="12192000" y="0"/>
                </a:moveTo>
                <a:lnTo>
                  <a:pt x="0" y="0"/>
                </a:lnTo>
                <a:lnTo>
                  <a:pt x="0" y="263491"/>
                </a:lnTo>
                <a:lnTo>
                  <a:pt x="12192000" y="263491"/>
                </a:lnTo>
                <a:lnTo>
                  <a:pt x="12192000" y="0"/>
                </a:lnTo>
                <a:close/>
              </a:path>
            </a:pathLst>
          </a:custGeom>
          <a:solidFill>
            <a:srgbClr val="CD1447"/>
          </a:solidFill>
        </p:spPr>
        <p:txBody>
          <a:bodyPr wrap="square" lIns="0" tIns="0" rIns="0" bIns="0" rtlCol="0"/>
          <a:lstStyle/>
          <a:p>
            <a:endParaRPr/>
          </a:p>
        </p:txBody>
      </p:sp>
      <p:sp>
        <p:nvSpPr>
          <p:cNvPr id="6" name="object 6"/>
          <p:cNvSpPr/>
          <p:nvPr/>
        </p:nvSpPr>
        <p:spPr>
          <a:xfrm>
            <a:off x="0" y="1041400"/>
            <a:ext cx="12192000" cy="0"/>
          </a:xfrm>
          <a:custGeom>
            <a:avLst/>
            <a:gdLst/>
            <a:ahLst/>
            <a:cxnLst/>
            <a:rect l="l" t="t" r="r" b="b"/>
            <a:pathLst>
              <a:path w="12192000">
                <a:moveTo>
                  <a:pt x="0" y="0"/>
                </a:moveTo>
                <a:lnTo>
                  <a:pt x="12192000" y="1"/>
                </a:lnTo>
              </a:path>
            </a:pathLst>
          </a:custGeom>
          <a:ln w="19050">
            <a:solidFill>
              <a:srgbClr val="000000"/>
            </a:solidFill>
          </a:ln>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90170">
              <a:lnSpc>
                <a:spcPct val="100000"/>
              </a:lnSpc>
              <a:spcBef>
                <a:spcPts val="100"/>
              </a:spcBef>
            </a:pPr>
            <a:r>
              <a:t>Financial</a:t>
            </a:r>
            <a:r>
              <a:rPr spc="-135"/>
              <a:t> </a:t>
            </a:r>
            <a:r>
              <a:rPr spc="-10"/>
              <a:t>Analysis</a:t>
            </a:r>
          </a:p>
        </p:txBody>
      </p:sp>
      <p:pic>
        <p:nvPicPr>
          <p:cNvPr id="10" name="object 10"/>
          <p:cNvPicPr/>
          <p:nvPr/>
        </p:nvPicPr>
        <p:blipFill>
          <a:blip r:embed="rId3" cstate="print"/>
          <a:stretch>
            <a:fillRect/>
          </a:stretch>
        </p:blipFill>
        <p:spPr>
          <a:xfrm>
            <a:off x="9601042" y="151239"/>
            <a:ext cx="2333308" cy="1342139"/>
          </a:xfrm>
          <a:prstGeom prst="rect">
            <a:avLst/>
          </a:prstGeom>
        </p:spPr>
      </p:pic>
      <p:pic>
        <p:nvPicPr>
          <p:cNvPr id="12" name="Picture 11">
            <a:extLst>
              <a:ext uri="{FF2B5EF4-FFF2-40B4-BE49-F238E27FC236}">
                <a16:creationId xmlns:a16="http://schemas.microsoft.com/office/drawing/2014/main" id="{DF404410-B393-3F1B-CC45-A9FD2107E5B7}"/>
              </a:ext>
            </a:extLst>
          </p:cNvPr>
          <p:cNvPicPr>
            <a:picLocks noChangeAspect="1"/>
          </p:cNvPicPr>
          <p:nvPr/>
        </p:nvPicPr>
        <p:blipFill>
          <a:blip r:embed="rId4"/>
          <a:stretch>
            <a:fillRect/>
          </a:stretch>
        </p:blipFill>
        <p:spPr>
          <a:xfrm>
            <a:off x="2907885" y="1493378"/>
            <a:ext cx="6967469" cy="4010976"/>
          </a:xfrm>
          <a:prstGeom prst="rect">
            <a:avLst/>
          </a:prstGeom>
          <a:ln>
            <a:solidFill>
              <a:schemeClr val="accent1"/>
            </a:solidFill>
          </a:ln>
        </p:spPr>
      </p:pic>
      <p:pic>
        <p:nvPicPr>
          <p:cNvPr id="14" name="Picture 13">
            <a:extLst>
              <a:ext uri="{FF2B5EF4-FFF2-40B4-BE49-F238E27FC236}">
                <a16:creationId xmlns:a16="http://schemas.microsoft.com/office/drawing/2014/main" id="{89164009-B09E-235A-8BD0-9DFAE3924341}"/>
              </a:ext>
            </a:extLst>
          </p:cNvPr>
          <p:cNvPicPr>
            <a:picLocks noChangeAspect="1"/>
          </p:cNvPicPr>
          <p:nvPr/>
        </p:nvPicPr>
        <p:blipFill>
          <a:blip r:embed="rId5"/>
          <a:stretch>
            <a:fillRect/>
          </a:stretch>
        </p:blipFill>
        <p:spPr>
          <a:xfrm>
            <a:off x="3924730" y="5938995"/>
            <a:ext cx="1104996" cy="243861"/>
          </a:xfrm>
          <a:prstGeom prst="rect">
            <a:avLst/>
          </a:prstGeom>
        </p:spPr>
      </p:pic>
      <p:pic>
        <p:nvPicPr>
          <p:cNvPr id="16" name="Picture 15">
            <a:extLst>
              <a:ext uri="{FF2B5EF4-FFF2-40B4-BE49-F238E27FC236}">
                <a16:creationId xmlns:a16="http://schemas.microsoft.com/office/drawing/2014/main" id="{A5AB39B3-5D02-B8AF-120A-76705FE6047A}"/>
              </a:ext>
            </a:extLst>
          </p:cNvPr>
          <p:cNvPicPr>
            <a:picLocks noChangeAspect="1"/>
          </p:cNvPicPr>
          <p:nvPr/>
        </p:nvPicPr>
        <p:blipFill>
          <a:blip r:embed="rId6"/>
          <a:stretch>
            <a:fillRect/>
          </a:stretch>
        </p:blipFill>
        <p:spPr>
          <a:xfrm>
            <a:off x="5029726" y="5919944"/>
            <a:ext cx="3817951" cy="281964"/>
          </a:xfrm>
          <a:prstGeom prst="rect">
            <a:avLst/>
          </a:prstGeom>
          <a:ln>
            <a:solidFill>
              <a:schemeClr val="accent1"/>
            </a:solidFill>
          </a:ln>
        </p:spPr>
      </p:pic>
      <p:pic>
        <p:nvPicPr>
          <p:cNvPr id="18" name="Picture 17">
            <a:extLst>
              <a:ext uri="{FF2B5EF4-FFF2-40B4-BE49-F238E27FC236}">
                <a16:creationId xmlns:a16="http://schemas.microsoft.com/office/drawing/2014/main" id="{00A37100-D864-525A-E155-438EAD4BF57D}"/>
              </a:ext>
            </a:extLst>
          </p:cNvPr>
          <p:cNvPicPr>
            <a:picLocks noChangeAspect="1"/>
          </p:cNvPicPr>
          <p:nvPr/>
        </p:nvPicPr>
        <p:blipFill>
          <a:blip r:embed="rId7"/>
          <a:stretch>
            <a:fillRect/>
          </a:stretch>
        </p:blipFill>
        <p:spPr>
          <a:xfrm>
            <a:off x="5006866" y="5656087"/>
            <a:ext cx="3817950" cy="245330"/>
          </a:xfrm>
          <a:prstGeom prst="rect">
            <a:avLst/>
          </a:prstGeom>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90170">
              <a:lnSpc>
                <a:spcPct val="100000"/>
              </a:lnSpc>
              <a:spcBef>
                <a:spcPts val="100"/>
              </a:spcBef>
            </a:pPr>
            <a:r>
              <a:rPr spc="-10"/>
              <a:t>Valuation</a:t>
            </a:r>
          </a:p>
        </p:txBody>
      </p:sp>
      <p:pic>
        <p:nvPicPr>
          <p:cNvPr id="7" name="object 7"/>
          <p:cNvPicPr/>
          <p:nvPr/>
        </p:nvPicPr>
        <p:blipFill>
          <a:blip r:embed="rId3" cstate="print"/>
          <a:stretch>
            <a:fillRect/>
          </a:stretch>
        </p:blipFill>
        <p:spPr>
          <a:xfrm>
            <a:off x="9601042" y="151239"/>
            <a:ext cx="2333308" cy="1342139"/>
          </a:xfrm>
          <a:prstGeom prst="rect">
            <a:avLst/>
          </a:prstGeom>
        </p:spPr>
      </p:pic>
      <p:pic>
        <p:nvPicPr>
          <p:cNvPr id="14" name="Picture 13">
            <a:extLst>
              <a:ext uri="{FF2B5EF4-FFF2-40B4-BE49-F238E27FC236}">
                <a16:creationId xmlns:a16="http://schemas.microsoft.com/office/drawing/2014/main" id="{A9DF88DC-B266-1940-66EF-9FFD932D8CC3}"/>
              </a:ext>
            </a:extLst>
          </p:cNvPr>
          <p:cNvPicPr>
            <a:picLocks noChangeAspect="1"/>
          </p:cNvPicPr>
          <p:nvPr/>
        </p:nvPicPr>
        <p:blipFill>
          <a:blip r:embed="rId4"/>
          <a:stretch>
            <a:fillRect/>
          </a:stretch>
        </p:blipFill>
        <p:spPr>
          <a:xfrm>
            <a:off x="3337560" y="3227437"/>
            <a:ext cx="5516880" cy="1226820"/>
          </a:xfrm>
          <a:prstGeom prst="rect">
            <a:avLst/>
          </a:prstGeom>
          <a:ln>
            <a:solidFill>
              <a:schemeClr val="accent1"/>
            </a:solidFill>
          </a:ln>
        </p:spPr>
      </p:pic>
      <p:pic>
        <p:nvPicPr>
          <p:cNvPr id="16" name="Picture 15">
            <a:extLst>
              <a:ext uri="{FF2B5EF4-FFF2-40B4-BE49-F238E27FC236}">
                <a16:creationId xmlns:a16="http://schemas.microsoft.com/office/drawing/2014/main" id="{61CF1638-4303-CFFF-17EF-FB59CB64C533}"/>
              </a:ext>
            </a:extLst>
          </p:cNvPr>
          <p:cNvPicPr>
            <a:picLocks noChangeAspect="1"/>
          </p:cNvPicPr>
          <p:nvPr/>
        </p:nvPicPr>
        <p:blipFill>
          <a:blip r:embed="rId5"/>
          <a:stretch>
            <a:fillRect/>
          </a:stretch>
        </p:blipFill>
        <p:spPr>
          <a:xfrm>
            <a:off x="1287122" y="4594918"/>
            <a:ext cx="9880098" cy="1588496"/>
          </a:xfrm>
          <a:prstGeom prst="rect">
            <a:avLst/>
          </a:prstGeom>
          <a:ln>
            <a:solidFill>
              <a:schemeClr val="accent1"/>
            </a:solidFill>
          </a:ln>
        </p:spPr>
      </p:pic>
      <p:sp>
        <p:nvSpPr>
          <p:cNvPr id="18" name="TextBox 17">
            <a:extLst>
              <a:ext uri="{FF2B5EF4-FFF2-40B4-BE49-F238E27FC236}">
                <a16:creationId xmlns:a16="http://schemas.microsoft.com/office/drawing/2014/main" id="{FBF7197D-AE70-A05E-EA20-EF3D5733D924}"/>
              </a:ext>
            </a:extLst>
          </p:cNvPr>
          <p:cNvSpPr txBox="1"/>
          <p:nvPr/>
        </p:nvSpPr>
        <p:spPr>
          <a:xfrm>
            <a:off x="4651463" y="1441710"/>
            <a:ext cx="3151415" cy="1645066"/>
          </a:xfrm>
          <a:prstGeom prst="rect">
            <a:avLst/>
          </a:prstGeom>
          <a:noFill/>
          <a:ln>
            <a:solidFill>
              <a:schemeClr val="accent1"/>
            </a:solidFill>
          </a:ln>
        </p:spPr>
        <p:txBody>
          <a:bodyPr wrap="square">
            <a:spAutoFit/>
          </a:bodyPr>
          <a:lstStyle/>
          <a:p>
            <a:pPr marL="0" marR="0" algn="ctr">
              <a:lnSpc>
                <a:spcPct val="130000"/>
              </a:lnSpc>
              <a:buNone/>
            </a:pPr>
            <a:r>
              <a:rPr lang="en-US" sz="1300" b="1" u="sng" kern="100" dirty="0">
                <a:solidFill>
                  <a:srgbClr val="595959"/>
                </a:solidFill>
                <a:effectLst/>
                <a:latin typeface="Times New Roman" panose="02020603050405020304" pitchFamily="18" charset="0"/>
              </a:rPr>
              <a:t>Thesis</a:t>
            </a:r>
          </a:p>
          <a:p>
            <a:pPr>
              <a:buNone/>
            </a:pPr>
            <a:r>
              <a:rPr lang="en-US" sz="1200" dirty="0">
                <a:effectLst/>
                <a:latin typeface="Times New Roman" panose="02020603050405020304" pitchFamily="18" charset="0"/>
                <a:ea typeface="Aptos" panose="020B0004020202020204" pitchFamily="34" charset="0"/>
              </a:rPr>
              <a:t>Amid META’s oversell, </a:t>
            </a:r>
            <a:r>
              <a:rPr lang="en-US" sz="1200" b="1" dirty="0">
                <a:effectLst/>
                <a:latin typeface="Times New Roman" panose="02020603050405020304" pitchFamily="18" charset="0"/>
                <a:ea typeface="Aptos" panose="020B0004020202020204" pitchFamily="34" charset="0"/>
              </a:rPr>
              <a:t>it is recommended to </a:t>
            </a:r>
            <a:r>
              <a:rPr lang="en-US" sz="1200" b="1" u="sng" dirty="0">
                <a:effectLst/>
                <a:latin typeface="Times New Roman" panose="02020603050405020304" pitchFamily="18" charset="0"/>
                <a:ea typeface="Aptos" panose="020B0004020202020204" pitchFamily="34" charset="0"/>
              </a:rPr>
              <a:t>BUY</a:t>
            </a:r>
            <a:r>
              <a:rPr lang="en-US" sz="1200" b="1" dirty="0">
                <a:effectLst/>
                <a:latin typeface="Times New Roman" panose="02020603050405020304" pitchFamily="18" charset="0"/>
                <a:ea typeface="Aptos" panose="020B0004020202020204" pitchFamily="34" charset="0"/>
              </a:rPr>
              <a:t> META at the current price of $530.29. Selling at the target price of $749.69 will return </a:t>
            </a:r>
            <a:r>
              <a:rPr lang="en-US" sz="1200" b="1" u="sng" dirty="0">
                <a:effectLst/>
                <a:latin typeface="Times New Roman" panose="02020603050405020304" pitchFamily="18" charset="0"/>
                <a:ea typeface="Aptos" panose="020B0004020202020204" pitchFamily="34" charset="0"/>
              </a:rPr>
              <a:t>41.4%</a:t>
            </a:r>
            <a:r>
              <a:rPr lang="en-US" sz="1200" b="1" dirty="0">
                <a:effectLst/>
                <a:latin typeface="Times New Roman" panose="02020603050405020304" pitchFamily="18" charset="0"/>
                <a:ea typeface="Aptos" panose="020B0004020202020204" pitchFamily="34" charset="0"/>
              </a:rPr>
              <a:t>. </a:t>
            </a:r>
            <a:r>
              <a:rPr lang="en-US" sz="1200" dirty="0">
                <a:effectLst/>
                <a:latin typeface="Times New Roman" panose="02020603050405020304" pitchFamily="18" charset="0"/>
                <a:ea typeface="Aptos" panose="020B0004020202020204" pitchFamily="34" charset="0"/>
              </a:rPr>
              <a:t>This valuation is attributable to the qualitative impact of ESG management on market sentiment and quantitative analyses of adjusted EPS forecasts and a DCF model.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082210" y="449515"/>
            <a:ext cx="1766886" cy="779751"/>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90170">
              <a:lnSpc>
                <a:spcPct val="100000"/>
              </a:lnSpc>
              <a:spcBef>
                <a:spcPts val="100"/>
              </a:spcBef>
            </a:pPr>
            <a:r>
              <a:rPr spc="-40"/>
              <a:t>Overview</a:t>
            </a:r>
          </a:p>
        </p:txBody>
      </p:sp>
      <p:sp>
        <p:nvSpPr>
          <p:cNvPr id="7" name="object 7"/>
          <p:cNvSpPr txBox="1"/>
          <p:nvPr/>
        </p:nvSpPr>
        <p:spPr>
          <a:xfrm>
            <a:off x="5847100" y="4695554"/>
            <a:ext cx="5534660" cy="1490152"/>
          </a:xfrm>
          <a:prstGeom prst="rect">
            <a:avLst/>
          </a:prstGeom>
        </p:spPr>
        <p:txBody>
          <a:bodyPr vert="horz" wrap="square" lIns="0" tIns="12700" rIns="0" bIns="0" rtlCol="0" anchor="t">
            <a:spAutoFit/>
          </a:bodyPr>
          <a:lstStyle/>
          <a:p>
            <a:pPr algn="l">
              <a:tabLst>
                <a:tab pos="469265" algn="l"/>
              </a:tabLst>
            </a:pPr>
            <a:r>
              <a:rPr lang="en-US" sz="1600" b="1">
                <a:latin typeface="Times New Roman"/>
                <a:cs typeface="Times New Roman"/>
              </a:rPr>
              <a:t>Risks</a:t>
            </a:r>
          </a:p>
          <a:p>
            <a:pPr algn="l">
              <a:buFont typeface="Arial MT"/>
              <a:buChar char="•"/>
              <a:tabLst>
                <a:tab pos="469265" algn="l"/>
              </a:tabLst>
            </a:pPr>
            <a:r>
              <a:rPr lang="en-US" sz="1600">
                <a:latin typeface="Times New Roman"/>
                <a:cs typeface="Times New Roman"/>
              </a:rPr>
              <a:t>Continued decline in video subscribers due to industry-wide cord-cutting</a:t>
            </a:r>
          </a:p>
          <a:p>
            <a:pPr algn="l">
              <a:buFont typeface="Arial MT"/>
              <a:buChar char="•"/>
              <a:tabLst>
                <a:tab pos="469265" algn="l"/>
              </a:tabLst>
            </a:pPr>
            <a:r>
              <a:rPr lang="en-US" sz="1600">
                <a:latin typeface="Times New Roman"/>
                <a:cs typeface="Times New Roman"/>
              </a:rPr>
              <a:t>Intense competition in broadband and streaming markets from AT&amp;T, Verizon, Netflix, and Disney+</a:t>
            </a:r>
          </a:p>
          <a:p>
            <a:pPr algn="l">
              <a:buFont typeface="Arial MT"/>
              <a:buChar char="•"/>
              <a:tabLst>
                <a:tab pos="469265" algn="l"/>
              </a:tabLst>
            </a:pPr>
            <a:r>
              <a:rPr lang="en-US" sz="1600">
                <a:latin typeface="Times New Roman"/>
                <a:cs typeface="Times New Roman"/>
              </a:rPr>
              <a:t>Regulatory risks in media and telecommunications</a:t>
            </a:r>
          </a:p>
        </p:txBody>
      </p:sp>
      <p:pic>
        <p:nvPicPr>
          <p:cNvPr id="9" name="object 9"/>
          <p:cNvPicPr/>
          <p:nvPr/>
        </p:nvPicPr>
        <p:blipFill>
          <a:blip r:embed="rId3" cstate="print"/>
          <a:stretch>
            <a:fillRect/>
          </a:stretch>
        </p:blipFill>
        <p:spPr>
          <a:xfrm>
            <a:off x="4561574" y="4930951"/>
            <a:ext cx="957263" cy="499111"/>
          </a:xfrm>
          <a:prstGeom prst="rect">
            <a:avLst/>
          </a:prstGeom>
        </p:spPr>
      </p:pic>
      <p:pic>
        <p:nvPicPr>
          <p:cNvPr id="10" name="object 10"/>
          <p:cNvPicPr/>
          <p:nvPr/>
        </p:nvPicPr>
        <p:blipFill>
          <a:blip r:embed="rId4" cstate="print"/>
          <a:stretch>
            <a:fillRect/>
          </a:stretch>
        </p:blipFill>
        <p:spPr>
          <a:xfrm>
            <a:off x="4566079" y="5884941"/>
            <a:ext cx="665561" cy="615351"/>
          </a:xfrm>
          <a:prstGeom prst="rect">
            <a:avLst/>
          </a:prstGeom>
        </p:spPr>
      </p:pic>
      <p:pic>
        <p:nvPicPr>
          <p:cNvPr id="11" name="object 11"/>
          <p:cNvPicPr/>
          <p:nvPr/>
        </p:nvPicPr>
        <p:blipFill>
          <a:blip r:embed="rId5" cstate="print"/>
          <a:stretch>
            <a:fillRect/>
          </a:stretch>
        </p:blipFill>
        <p:spPr>
          <a:xfrm>
            <a:off x="3420916" y="5888876"/>
            <a:ext cx="772465" cy="721394"/>
          </a:xfrm>
          <a:prstGeom prst="rect">
            <a:avLst/>
          </a:prstGeom>
        </p:spPr>
      </p:pic>
      <p:pic>
        <p:nvPicPr>
          <p:cNvPr id="12" name="object 12"/>
          <p:cNvPicPr/>
          <p:nvPr/>
        </p:nvPicPr>
        <p:blipFill>
          <a:blip r:embed="rId6" cstate="print"/>
          <a:stretch>
            <a:fillRect/>
          </a:stretch>
        </p:blipFill>
        <p:spPr>
          <a:xfrm>
            <a:off x="2029084" y="5723284"/>
            <a:ext cx="987989" cy="482097"/>
          </a:xfrm>
          <a:prstGeom prst="rect">
            <a:avLst/>
          </a:prstGeom>
        </p:spPr>
      </p:pic>
      <p:pic>
        <p:nvPicPr>
          <p:cNvPr id="13" name="object 13"/>
          <p:cNvPicPr/>
          <p:nvPr/>
        </p:nvPicPr>
        <p:blipFill>
          <a:blip r:embed="rId7" cstate="print"/>
          <a:stretch>
            <a:fillRect/>
          </a:stretch>
        </p:blipFill>
        <p:spPr>
          <a:xfrm>
            <a:off x="2666449" y="897617"/>
            <a:ext cx="1147761" cy="371952"/>
          </a:xfrm>
          <a:prstGeom prst="rect">
            <a:avLst/>
          </a:prstGeom>
        </p:spPr>
      </p:pic>
      <p:pic>
        <p:nvPicPr>
          <p:cNvPr id="14" name="object 14"/>
          <p:cNvPicPr/>
          <p:nvPr/>
        </p:nvPicPr>
        <p:blipFill>
          <a:blip r:embed="rId8" cstate="print"/>
          <a:stretch>
            <a:fillRect/>
          </a:stretch>
        </p:blipFill>
        <p:spPr>
          <a:xfrm>
            <a:off x="4311609" y="725547"/>
            <a:ext cx="933450" cy="543164"/>
          </a:xfrm>
          <a:prstGeom prst="rect">
            <a:avLst/>
          </a:prstGeom>
        </p:spPr>
      </p:pic>
      <p:pic>
        <p:nvPicPr>
          <p:cNvPr id="8" name="Picture 7" descr="A graph of a stock market&#10;&#10;AI-generated content may be incorrect.">
            <a:extLst>
              <a:ext uri="{FF2B5EF4-FFF2-40B4-BE49-F238E27FC236}">
                <a16:creationId xmlns:a16="http://schemas.microsoft.com/office/drawing/2014/main" id="{A677546D-46B0-CC2F-B1B1-C08D1792611B}"/>
              </a:ext>
            </a:extLst>
          </p:cNvPr>
          <p:cNvPicPr>
            <a:picLocks noChangeAspect="1"/>
          </p:cNvPicPr>
          <p:nvPr/>
        </p:nvPicPr>
        <p:blipFill>
          <a:blip r:embed="rId9"/>
          <a:stretch>
            <a:fillRect/>
          </a:stretch>
        </p:blipFill>
        <p:spPr>
          <a:xfrm>
            <a:off x="5044587" y="1414096"/>
            <a:ext cx="7132026" cy="2845777"/>
          </a:xfrm>
          <a:prstGeom prst="rect">
            <a:avLst/>
          </a:prstGeom>
        </p:spPr>
      </p:pic>
      <p:sp>
        <p:nvSpPr>
          <p:cNvPr id="15" name="TextBox 14">
            <a:extLst>
              <a:ext uri="{FF2B5EF4-FFF2-40B4-BE49-F238E27FC236}">
                <a16:creationId xmlns:a16="http://schemas.microsoft.com/office/drawing/2014/main" id="{50FFCF2B-4330-FBFA-A6E1-0ECFE56FA647}"/>
              </a:ext>
            </a:extLst>
          </p:cNvPr>
          <p:cNvSpPr txBox="1"/>
          <p:nvPr/>
        </p:nvSpPr>
        <p:spPr>
          <a:xfrm>
            <a:off x="28833" y="1418967"/>
            <a:ext cx="508068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Times New Roman"/>
                <a:cs typeface="Times New Roman"/>
              </a:rPr>
              <a:t>Description</a:t>
            </a:r>
          </a:p>
          <a:p>
            <a:r>
              <a:rPr lang="en-US" sz="1600">
                <a:latin typeface="Times New Roman"/>
                <a:cs typeface="Times New Roman"/>
              </a:rPr>
              <a:t>Comcast is a global media and technology conglomerate with</a:t>
            </a:r>
            <a:r>
              <a:rPr lang="en-US" sz="1600">
                <a:latin typeface="Times New Roman"/>
                <a:ea typeface="宋体"/>
                <a:cs typeface="Times New Roman"/>
              </a:rPr>
              <a:t> </a:t>
            </a:r>
            <a:r>
              <a:rPr lang="en-US" sz="1600">
                <a:latin typeface="Times New Roman"/>
                <a:cs typeface="Times New Roman"/>
              </a:rPr>
              <a:t>two core business segments: Connectivity &amp; Platforms</a:t>
            </a:r>
            <a:r>
              <a:rPr lang="en-US" sz="1600">
                <a:latin typeface="Times New Roman"/>
                <a:ea typeface="宋体"/>
                <a:cs typeface="Times New Roman"/>
              </a:rPr>
              <a:t> </a:t>
            </a:r>
            <a:r>
              <a:rPr lang="en-US" sz="1600">
                <a:latin typeface="Times New Roman"/>
                <a:cs typeface="Times New Roman"/>
              </a:rPr>
              <a:t>and Content &amp; Experiences. The company provides broadband, wireless, video, voice, and home security services primarily under the Xfinity and Comcast Business brands. It owns NBCUniversal, which includes a wide portfolio of television networks, film studios, and theme parks. </a:t>
            </a:r>
          </a:p>
        </p:txBody>
      </p:sp>
      <p:pic>
        <p:nvPicPr>
          <p:cNvPr id="4" name="Picture 3" descr="A white background with black text&#10;&#10;AI-generated content may be incorrect.">
            <a:extLst>
              <a:ext uri="{FF2B5EF4-FFF2-40B4-BE49-F238E27FC236}">
                <a16:creationId xmlns:a16="http://schemas.microsoft.com/office/drawing/2014/main" id="{25FB512C-E6D3-11D7-47EA-48CA45D39148}"/>
              </a:ext>
            </a:extLst>
          </p:cNvPr>
          <p:cNvPicPr>
            <a:picLocks noChangeAspect="1"/>
          </p:cNvPicPr>
          <p:nvPr/>
        </p:nvPicPr>
        <p:blipFill>
          <a:blip r:embed="rId10"/>
          <a:stretch>
            <a:fillRect/>
          </a:stretch>
        </p:blipFill>
        <p:spPr>
          <a:xfrm>
            <a:off x="219719" y="3724918"/>
            <a:ext cx="3936914" cy="2023676"/>
          </a:xfrm>
          <a:prstGeom prst="rect">
            <a:avLst/>
          </a:prstGeom>
        </p:spPr>
      </p:pic>
      <p:sp>
        <p:nvSpPr>
          <p:cNvPr id="5" name="TextBox 4">
            <a:extLst>
              <a:ext uri="{FF2B5EF4-FFF2-40B4-BE49-F238E27FC236}">
                <a16:creationId xmlns:a16="http://schemas.microsoft.com/office/drawing/2014/main" id="{840AD007-2AF6-4A47-C018-E4667A28F4A8}"/>
              </a:ext>
            </a:extLst>
          </p:cNvPr>
          <p:cNvSpPr txBox="1"/>
          <p:nvPr/>
        </p:nvSpPr>
        <p:spPr>
          <a:xfrm>
            <a:off x="3525266" y="4456851"/>
            <a:ext cx="576479"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dirty="0">
                <a:latin typeface="Times New Roman"/>
                <a:cs typeface="Times New Roman"/>
              </a:rPr>
              <a:t>10.8</a:t>
            </a:r>
            <a:endParaRPr lang="en-US" sz="1200" b="1">
              <a:solidFill>
                <a:srgbClr val="000000"/>
              </a:solidFill>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478032" y="6439295"/>
            <a:ext cx="2547482" cy="364308"/>
          </a:xfrm>
          <a:prstGeom prst="rect">
            <a:avLst/>
          </a:prstGeom>
        </p:spPr>
      </p:pic>
      <p:sp>
        <p:nvSpPr>
          <p:cNvPr id="3" name="object 3"/>
          <p:cNvSpPr/>
          <p:nvPr/>
        </p:nvSpPr>
        <p:spPr>
          <a:xfrm>
            <a:off x="0" y="163767"/>
            <a:ext cx="12192000" cy="263525"/>
          </a:xfrm>
          <a:custGeom>
            <a:avLst/>
            <a:gdLst/>
            <a:ahLst/>
            <a:cxnLst/>
            <a:rect l="l" t="t" r="r" b="b"/>
            <a:pathLst>
              <a:path w="12192000" h="263525">
                <a:moveTo>
                  <a:pt x="12192000" y="0"/>
                </a:moveTo>
                <a:lnTo>
                  <a:pt x="0" y="0"/>
                </a:lnTo>
                <a:lnTo>
                  <a:pt x="0" y="263491"/>
                </a:lnTo>
                <a:lnTo>
                  <a:pt x="12192000" y="263491"/>
                </a:lnTo>
                <a:lnTo>
                  <a:pt x="12192000" y="0"/>
                </a:lnTo>
                <a:close/>
              </a:path>
            </a:pathLst>
          </a:custGeom>
          <a:solidFill>
            <a:srgbClr val="CD1447"/>
          </a:solidFill>
        </p:spPr>
        <p:txBody>
          <a:bodyPr wrap="square" lIns="0" tIns="0" rIns="0" bIns="0" rtlCol="0"/>
          <a:lstStyle/>
          <a:p>
            <a:endParaRPr/>
          </a:p>
        </p:txBody>
      </p:sp>
      <p:grpSp>
        <p:nvGrpSpPr>
          <p:cNvPr id="4" name="object 4"/>
          <p:cNvGrpSpPr/>
          <p:nvPr/>
        </p:nvGrpSpPr>
        <p:grpSpPr>
          <a:xfrm>
            <a:off x="-9525" y="428348"/>
            <a:ext cx="12211050" cy="815975"/>
            <a:chOff x="-9525" y="428348"/>
            <a:chExt cx="12211050" cy="815975"/>
          </a:xfrm>
        </p:grpSpPr>
        <p:sp>
          <p:nvSpPr>
            <p:cNvPr id="5" name="object 5"/>
            <p:cNvSpPr/>
            <p:nvPr/>
          </p:nvSpPr>
          <p:spPr>
            <a:xfrm>
              <a:off x="0" y="1234695"/>
              <a:ext cx="12192000" cy="0"/>
            </a:xfrm>
            <a:custGeom>
              <a:avLst/>
              <a:gdLst/>
              <a:ahLst/>
              <a:cxnLst/>
              <a:rect l="l" t="t" r="r" b="b"/>
              <a:pathLst>
                <a:path w="12192000">
                  <a:moveTo>
                    <a:pt x="0" y="0"/>
                  </a:moveTo>
                  <a:lnTo>
                    <a:pt x="12192000" y="1"/>
                  </a:lnTo>
                </a:path>
              </a:pathLst>
            </a:custGeom>
            <a:ln w="19050">
              <a:solidFill>
                <a:srgbClr val="000000"/>
              </a:solidFill>
            </a:ln>
          </p:spPr>
          <p:txBody>
            <a:bodyPr wrap="square" lIns="0" tIns="0" rIns="0" bIns="0" rtlCol="0"/>
            <a:lstStyle/>
            <a:p>
              <a:endParaRPr/>
            </a:p>
          </p:txBody>
        </p:sp>
        <p:pic>
          <p:nvPicPr>
            <p:cNvPr id="6" name="object 6"/>
            <p:cNvPicPr/>
            <p:nvPr/>
          </p:nvPicPr>
          <p:blipFill>
            <a:blip r:embed="rId3" cstate="print"/>
            <a:stretch>
              <a:fillRect/>
            </a:stretch>
          </p:blipFill>
          <p:spPr>
            <a:xfrm>
              <a:off x="10082210" y="428348"/>
              <a:ext cx="1766886" cy="779751"/>
            </a:xfrm>
            <a:prstGeom prst="rect">
              <a:avLst/>
            </a:prstGeom>
          </p:spPr>
        </p:pic>
      </p:grpSp>
      <p:sp>
        <p:nvSpPr>
          <p:cNvPr id="7" name="object 7"/>
          <p:cNvSpPr txBox="1">
            <a:spLocks noGrp="1"/>
          </p:cNvSpPr>
          <p:nvPr>
            <p:ph type="title"/>
          </p:nvPr>
        </p:nvSpPr>
        <p:spPr>
          <a:xfrm>
            <a:off x="190305" y="553212"/>
            <a:ext cx="5062371" cy="505267"/>
          </a:xfrm>
          <a:prstGeom prst="rect">
            <a:avLst/>
          </a:prstGeom>
        </p:spPr>
        <p:txBody>
          <a:bodyPr vert="horz" wrap="square" lIns="0" tIns="12700" rIns="0" bIns="0" rtlCol="0" anchor="t">
            <a:spAutoFit/>
          </a:bodyPr>
          <a:lstStyle/>
          <a:p>
            <a:pPr marL="90170">
              <a:spcBef>
                <a:spcPts val="100"/>
              </a:spcBef>
            </a:pPr>
            <a:r>
              <a:rPr lang="en-US"/>
              <a:t>Business </a:t>
            </a:r>
            <a:r>
              <a:rPr lang="en-US" spc="-10"/>
              <a:t>Analysis</a:t>
            </a:r>
          </a:p>
        </p:txBody>
      </p:sp>
      <p:sp>
        <p:nvSpPr>
          <p:cNvPr id="10" name="object 10"/>
          <p:cNvSpPr txBox="1"/>
          <p:nvPr/>
        </p:nvSpPr>
        <p:spPr>
          <a:xfrm>
            <a:off x="199911" y="3898821"/>
            <a:ext cx="6817115" cy="2752035"/>
          </a:xfrm>
          <a:prstGeom prst="rect">
            <a:avLst/>
          </a:prstGeom>
        </p:spPr>
        <p:txBody>
          <a:bodyPr vert="horz" wrap="square" lIns="0" tIns="12700" rIns="0" bIns="0" rtlCol="0" anchor="t">
            <a:spAutoFit/>
          </a:bodyPr>
          <a:lstStyle/>
          <a:p>
            <a:pPr marL="297180" indent="-284480">
              <a:spcBef>
                <a:spcPts val="100"/>
              </a:spcBef>
              <a:buFont typeface="Courier New"/>
              <a:buChar char="o"/>
              <a:tabLst>
                <a:tab pos="297180" algn="l"/>
              </a:tabLst>
            </a:pPr>
            <a:r>
              <a:rPr lang="en-US" b="1" spc="-10">
                <a:latin typeface="Times New Roman"/>
                <a:cs typeface="Times New Roman"/>
              </a:rPr>
              <a:t>Key Drivers</a:t>
            </a:r>
            <a:endParaRPr lang="en-US" b="1" spc="-10">
              <a:solidFill>
                <a:srgbClr val="000000"/>
              </a:solidFill>
              <a:latin typeface="Times New Roman"/>
              <a:cs typeface="Times New Roman"/>
            </a:endParaRPr>
          </a:p>
          <a:p>
            <a:pPr marL="298450" indent="-285750">
              <a:spcBef>
                <a:spcPts val="100"/>
              </a:spcBef>
              <a:buFont typeface="Courier New"/>
              <a:buChar char="o"/>
              <a:tabLst>
                <a:tab pos="297180" algn="l"/>
              </a:tabLst>
            </a:pPr>
            <a:r>
              <a:rPr lang="en-US" sz="1600" spc="-10">
                <a:latin typeface="Times New Roman"/>
                <a:ea typeface="Calibri"/>
                <a:cs typeface="Calibri"/>
              </a:rPr>
              <a:t>Broadband Growth: Comcast leads the U.S. broadband market with over 26% share.</a:t>
            </a:r>
            <a:endParaRPr lang="en-US" sz="1600" spc="-10">
              <a:latin typeface="Times New Roman"/>
              <a:cs typeface="Times New Roman"/>
            </a:endParaRPr>
          </a:p>
          <a:p>
            <a:pPr marL="298450" indent="-285750">
              <a:spcBef>
                <a:spcPts val="100"/>
              </a:spcBef>
              <a:buFont typeface="Courier New"/>
              <a:buChar char="o"/>
              <a:tabLst>
                <a:tab pos="297180" algn="l"/>
              </a:tabLst>
            </a:pPr>
            <a:r>
              <a:rPr lang="en-US" sz="1600" spc="-10">
                <a:latin typeface="Times New Roman"/>
                <a:ea typeface="Calibri"/>
                <a:cs typeface="Calibri"/>
              </a:rPr>
              <a:t>Wireless Expansion: Xfinity Mobile is rapidly growing, supported by bundling and new prepaid brand "NOW".</a:t>
            </a:r>
          </a:p>
          <a:p>
            <a:pPr marL="298450" indent="-285750">
              <a:spcBef>
                <a:spcPts val="100"/>
              </a:spcBef>
              <a:buFont typeface="Courier New"/>
              <a:buChar char="o"/>
              <a:tabLst>
                <a:tab pos="297180" algn="l"/>
              </a:tabLst>
            </a:pPr>
            <a:r>
              <a:rPr lang="en-US" sz="1600" spc="-10">
                <a:latin typeface="Times New Roman"/>
                <a:ea typeface="Calibri"/>
                <a:cs typeface="Calibri"/>
              </a:rPr>
              <a:t>Streaming Strategy: Peacock reached 36M paid subscribers (+46% YoY revenue growth in 2024). </a:t>
            </a:r>
          </a:p>
          <a:p>
            <a:pPr marL="298450" indent="-285750">
              <a:spcBef>
                <a:spcPts val="100"/>
              </a:spcBef>
              <a:buFont typeface="Courier New"/>
              <a:buChar char="o"/>
              <a:tabLst>
                <a:tab pos="297180" algn="l"/>
              </a:tabLst>
            </a:pPr>
            <a:r>
              <a:rPr lang="en-US" sz="1600" spc="-10">
                <a:latin typeface="Times New Roman"/>
                <a:ea typeface="Calibri"/>
                <a:cs typeface="Calibri"/>
              </a:rPr>
              <a:t>Theme Parks</a:t>
            </a:r>
          </a:p>
          <a:p>
            <a:pPr marL="298450" indent="-285750">
              <a:spcBef>
                <a:spcPts val="100"/>
              </a:spcBef>
              <a:buFont typeface="Courier New"/>
              <a:buChar char="o"/>
              <a:tabLst>
                <a:tab pos="297180" algn="l"/>
              </a:tabLst>
            </a:pPr>
            <a:r>
              <a:rPr lang="en-US" sz="1600" spc="-10">
                <a:latin typeface="Times New Roman"/>
                <a:ea typeface="Calibri"/>
                <a:cs typeface="Calibri"/>
              </a:rPr>
              <a:t>Spin-Off Strategy: Comcast plans to spin off non-core domestic cable networks by end of 2025 to focus capital on growth segments.</a:t>
            </a:r>
            <a:endParaRPr lang="en-US" sz="1600">
              <a:latin typeface="Times New Roman"/>
              <a:cs typeface="Times New Roman"/>
            </a:endParaRPr>
          </a:p>
          <a:p>
            <a:pPr marL="12700">
              <a:spcBef>
                <a:spcPts val="100"/>
              </a:spcBef>
              <a:tabLst>
                <a:tab pos="297180" algn="l"/>
              </a:tabLst>
            </a:pPr>
            <a:endParaRPr lang="en-US" sz="1100" spc="-10">
              <a:latin typeface="Calibri"/>
              <a:ea typeface="Calibri"/>
              <a:cs typeface="Calibri"/>
            </a:endParaRPr>
          </a:p>
        </p:txBody>
      </p:sp>
      <p:pic>
        <p:nvPicPr>
          <p:cNvPr id="18" name="Picture 17">
            <a:extLst>
              <a:ext uri="{FF2B5EF4-FFF2-40B4-BE49-F238E27FC236}">
                <a16:creationId xmlns:a16="http://schemas.microsoft.com/office/drawing/2014/main" id="{74D5EF08-1A2F-189E-C38D-2FFE111C7AD4}"/>
              </a:ext>
            </a:extLst>
          </p:cNvPr>
          <p:cNvPicPr>
            <a:picLocks noChangeAspect="1"/>
          </p:cNvPicPr>
          <p:nvPr/>
        </p:nvPicPr>
        <p:blipFill>
          <a:blip r:embed="rId4"/>
          <a:stretch>
            <a:fillRect/>
          </a:stretch>
        </p:blipFill>
        <p:spPr>
          <a:xfrm>
            <a:off x="194163" y="1346688"/>
            <a:ext cx="7102719" cy="2558561"/>
          </a:xfrm>
          <a:prstGeom prst="rect">
            <a:avLst/>
          </a:prstGeom>
        </p:spPr>
      </p:pic>
      <p:sp>
        <p:nvSpPr>
          <p:cNvPr id="8" name="object 4">
            <a:extLst>
              <a:ext uri="{FF2B5EF4-FFF2-40B4-BE49-F238E27FC236}">
                <a16:creationId xmlns:a16="http://schemas.microsoft.com/office/drawing/2014/main" id="{B48187A9-4A38-B46E-6DAC-C2E581A2C514}"/>
              </a:ext>
            </a:extLst>
          </p:cNvPr>
          <p:cNvSpPr txBox="1"/>
          <p:nvPr/>
        </p:nvSpPr>
        <p:spPr>
          <a:xfrm>
            <a:off x="7523469" y="1719141"/>
            <a:ext cx="3913504" cy="825482"/>
          </a:xfrm>
          <a:prstGeom prst="rect">
            <a:avLst/>
          </a:prstGeom>
        </p:spPr>
        <p:txBody>
          <a:bodyPr vert="horz" wrap="square" lIns="0" tIns="73660" rIns="0" bIns="0" rtlCol="0" anchor="t">
            <a:spAutoFit/>
          </a:bodyPr>
          <a:lstStyle>
            <a:defPPr>
              <a:defRPr kern="0"/>
            </a:defPPr>
          </a:lstStyle>
          <a:p>
            <a:pPr marL="354965" indent="-342265">
              <a:spcBef>
                <a:spcPts val="580"/>
              </a:spcBef>
              <a:buFont typeface="Arial MT"/>
              <a:buChar char="•"/>
              <a:tabLst>
                <a:tab pos="354965" algn="l"/>
              </a:tabLst>
            </a:pPr>
            <a:r>
              <a:rPr lang="en-US">
                <a:latin typeface="Times New Roman"/>
                <a:cs typeface="Times New Roman"/>
              </a:rPr>
              <a:t>Residential Connectivity</a:t>
            </a:r>
            <a:r>
              <a:rPr lang="en-US" spc="-20">
                <a:latin typeface="Times New Roman"/>
                <a:cs typeface="Times New Roman"/>
              </a:rPr>
              <a:t> </a:t>
            </a:r>
            <a:r>
              <a:rPr lang="en-US">
                <a:latin typeface="Times New Roman"/>
                <a:cs typeface="Times New Roman"/>
              </a:rPr>
              <a:t>&amp;</a:t>
            </a:r>
            <a:r>
              <a:rPr lang="en-US" spc="-20">
                <a:latin typeface="Times New Roman"/>
                <a:cs typeface="Times New Roman"/>
              </a:rPr>
              <a:t> </a:t>
            </a:r>
            <a:r>
              <a:rPr lang="en-US" spc="-10">
                <a:latin typeface="Times New Roman"/>
                <a:cs typeface="Times New Roman"/>
              </a:rPr>
              <a:t>Platforms</a:t>
            </a:r>
            <a:endParaRPr lang="en-US">
              <a:latin typeface="Times New Roman"/>
              <a:cs typeface="Times New Roman"/>
            </a:endParaRPr>
          </a:p>
          <a:p>
            <a:pPr marL="812800" marR="322580" lvl="1" indent="-342900">
              <a:lnSpc>
                <a:spcPts val="1800"/>
              </a:lnSpc>
              <a:spcBef>
                <a:spcPts val="480"/>
              </a:spcBef>
              <a:buFont typeface="Courier New"/>
              <a:buChar char="o"/>
              <a:tabLst>
                <a:tab pos="354965" algn="l"/>
              </a:tabLst>
            </a:pPr>
            <a:r>
              <a:rPr lang="en-US" i="1">
                <a:latin typeface="Times New Roman"/>
                <a:cs typeface="Times New Roman"/>
              </a:rPr>
              <a:t>Broadband,</a:t>
            </a:r>
            <a:r>
              <a:rPr lang="en-US" i="1" spc="-55">
                <a:latin typeface="Times New Roman"/>
                <a:cs typeface="Times New Roman"/>
              </a:rPr>
              <a:t> </a:t>
            </a:r>
            <a:r>
              <a:rPr lang="en-US" i="1" spc="-10">
                <a:latin typeface="Times New Roman"/>
                <a:cs typeface="Times New Roman"/>
              </a:rPr>
              <a:t>Wireless,</a:t>
            </a:r>
            <a:r>
              <a:rPr lang="en-US" i="1" spc="-55">
                <a:latin typeface="Times New Roman"/>
                <a:cs typeface="Times New Roman"/>
              </a:rPr>
              <a:t> </a:t>
            </a:r>
            <a:r>
              <a:rPr lang="en-US" i="1" spc="-10">
                <a:latin typeface="Times New Roman"/>
                <a:cs typeface="Times New Roman"/>
              </a:rPr>
              <a:t>Video,</a:t>
            </a:r>
            <a:endParaRPr lang="en-US">
              <a:latin typeface="Times New Roman"/>
              <a:cs typeface="Times New Roman"/>
            </a:endParaRPr>
          </a:p>
          <a:p>
            <a:pPr marL="812800">
              <a:lnSpc>
                <a:spcPts val="1315"/>
              </a:lnSpc>
              <a:tabLst>
                <a:tab pos="354965" algn="l"/>
              </a:tabLst>
            </a:pPr>
            <a:r>
              <a:rPr lang="en-US" i="1">
                <a:latin typeface="Times New Roman"/>
                <a:cs typeface="Times New Roman"/>
              </a:rPr>
              <a:t>Advertising,</a:t>
            </a:r>
            <a:r>
              <a:rPr lang="en-US" i="1" spc="-35">
                <a:latin typeface="Times New Roman"/>
                <a:cs typeface="Times New Roman"/>
              </a:rPr>
              <a:t> </a:t>
            </a:r>
            <a:r>
              <a:rPr lang="en-US" i="1" spc="-20">
                <a:latin typeface="Times New Roman"/>
                <a:cs typeface="Times New Roman"/>
              </a:rPr>
              <a:t>Other</a:t>
            </a:r>
            <a:endParaRPr lang="en-US">
              <a:latin typeface="Times New Roman"/>
              <a:cs typeface="Times New Roman"/>
            </a:endParaRPr>
          </a:p>
        </p:txBody>
      </p:sp>
      <p:sp>
        <p:nvSpPr>
          <p:cNvPr id="9" name="object 5">
            <a:extLst>
              <a:ext uri="{FF2B5EF4-FFF2-40B4-BE49-F238E27FC236}">
                <a16:creationId xmlns:a16="http://schemas.microsoft.com/office/drawing/2014/main" id="{AD1D57C5-6551-5BBD-06B6-917330C6FA2C}"/>
              </a:ext>
            </a:extLst>
          </p:cNvPr>
          <p:cNvSpPr txBox="1"/>
          <p:nvPr/>
        </p:nvSpPr>
        <p:spPr>
          <a:xfrm>
            <a:off x="7545489" y="2739231"/>
            <a:ext cx="3895090" cy="2244204"/>
          </a:xfrm>
          <a:prstGeom prst="rect">
            <a:avLst/>
          </a:prstGeom>
        </p:spPr>
        <p:txBody>
          <a:bodyPr vert="horz" wrap="square" lIns="0" tIns="73660" rIns="0" bIns="0" rtlCol="0" anchor="t">
            <a:spAutoFit/>
          </a:bodyPr>
          <a:lstStyle>
            <a:defPPr>
              <a:defRPr kern="0"/>
            </a:defPPr>
          </a:lstStyle>
          <a:p>
            <a:pPr marL="354965" indent="-342265">
              <a:spcBef>
                <a:spcPts val="580"/>
              </a:spcBef>
              <a:buFont typeface="Arial MT"/>
              <a:buChar char="•"/>
              <a:tabLst>
                <a:tab pos="354965" algn="l"/>
              </a:tabLst>
            </a:pPr>
            <a:r>
              <a:rPr lang="en-US">
                <a:latin typeface="Times New Roman"/>
                <a:cs typeface="Times New Roman"/>
              </a:rPr>
              <a:t>Business Services Connectivity </a:t>
            </a:r>
            <a:endParaRPr lang="en-US">
              <a:solidFill>
                <a:srgbClr val="000000"/>
              </a:solidFill>
              <a:latin typeface="Times New Roman"/>
              <a:cs typeface="Times New Roman"/>
            </a:endParaRPr>
          </a:p>
          <a:p>
            <a:pPr marL="354965" indent="-342265">
              <a:spcBef>
                <a:spcPts val="580"/>
              </a:spcBef>
              <a:buFont typeface="Arial MT"/>
              <a:buChar char="•"/>
              <a:tabLst>
                <a:tab pos="354965" algn="l"/>
              </a:tabLst>
            </a:pPr>
            <a:r>
              <a:rPr lang="en-US">
                <a:latin typeface="Times New Roman"/>
                <a:cs typeface="Times New Roman"/>
              </a:rPr>
              <a:t>Media:</a:t>
            </a:r>
            <a:r>
              <a:rPr lang="en-US" spc="-60">
                <a:latin typeface="Times New Roman"/>
                <a:cs typeface="Times New Roman"/>
              </a:rPr>
              <a:t> </a:t>
            </a:r>
            <a:r>
              <a:rPr lang="en-US" i="1">
                <a:latin typeface="Times New Roman"/>
                <a:cs typeface="Times New Roman"/>
              </a:rPr>
              <a:t>Broadcast</a:t>
            </a:r>
            <a:r>
              <a:rPr lang="en-US" i="1" spc="-50">
                <a:latin typeface="Times New Roman"/>
                <a:cs typeface="Times New Roman"/>
              </a:rPr>
              <a:t> </a:t>
            </a:r>
            <a:r>
              <a:rPr lang="en-US" i="1">
                <a:latin typeface="Times New Roman"/>
                <a:cs typeface="Times New Roman"/>
              </a:rPr>
              <a:t>Networks,</a:t>
            </a:r>
            <a:r>
              <a:rPr lang="en-US" i="1" spc="-55">
                <a:latin typeface="Times New Roman"/>
                <a:cs typeface="Times New Roman"/>
              </a:rPr>
              <a:t> </a:t>
            </a:r>
            <a:r>
              <a:rPr lang="en-US" i="1" spc="-10">
                <a:latin typeface="Times New Roman"/>
                <a:cs typeface="Times New Roman"/>
              </a:rPr>
              <a:t>Streaming Platforms</a:t>
            </a:r>
            <a:endParaRPr lang="en-US">
              <a:latin typeface="Times New Roman"/>
              <a:cs typeface="Times New Roman"/>
            </a:endParaRPr>
          </a:p>
          <a:p>
            <a:pPr marL="354965" indent="-342265">
              <a:spcBef>
                <a:spcPts val="580"/>
              </a:spcBef>
              <a:buFont typeface="Arial MT"/>
              <a:buChar char="•"/>
              <a:tabLst>
                <a:tab pos="354965" algn="l"/>
              </a:tabLst>
            </a:pPr>
            <a:r>
              <a:rPr lang="en-US">
                <a:latin typeface="Times New Roman"/>
                <a:cs typeface="Times New Roman"/>
              </a:rPr>
              <a:t>Studios:</a:t>
            </a:r>
            <a:r>
              <a:rPr lang="en-US" spc="-40">
                <a:latin typeface="Times New Roman"/>
                <a:cs typeface="Times New Roman"/>
              </a:rPr>
              <a:t> </a:t>
            </a:r>
            <a:r>
              <a:rPr lang="en-US" i="1">
                <a:latin typeface="Times New Roman"/>
                <a:cs typeface="Times New Roman"/>
              </a:rPr>
              <a:t>Comcast</a:t>
            </a:r>
            <a:r>
              <a:rPr lang="en-US" i="1" spc="-35">
                <a:latin typeface="Times New Roman"/>
                <a:cs typeface="Times New Roman"/>
              </a:rPr>
              <a:t> </a:t>
            </a:r>
            <a:r>
              <a:rPr lang="en-US" i="1">
                <a:latin typeface="Times New Roman"/>
                <a:cs typeface="Times New Roman"/>
              </a:rPr>
              <a:t>Film</a:t>
            </a:r>
            <a:r>
              <a:rPr lang="en-US" i="1" spc="-40">
                <a:latin typeface="Times New Roman"/>
                <a:cs typeface="Times New Roman"/>
              </a:rPr>
              <a:t> </a:t>
            </a:r>
            <a:r>
              <a:rPr lang="en-US" i="1">
                <a:latin typeface="Times New Roman"/>
                <a:cs typeface="Times New Roman"/>
              </a:rPr>
              <a:t>Studios,</a:t>
            </a:r>
            <a:r>
              <a:rPr lang="en-US" i="1" spc="-35">
                <a:latin typeface="Times New Roman"/>
                <a:cs typeface="Times New Roman"/>
              </a:rPr>
              <a:t> </a:t>
            </a:r>
            <a:r>
              <a:rPr lang="en-US" i="1">
                <a:latin typeface="Times New Roman"/>
                <a:cs typeface="Times New Roman"/>
              </a:rPr>
              <a:t>Comcast</a:t>
            </a:r>
            <a:r>
              <a:rPr lang="en-US" i="1" spc="-35">
                <a:latin typeface="Times New Roman"/>
                <a:cs typeface="Times New Roman"/>
              </a:rPr>
              <a:t> </a:t>
            </a:r>
            <a:r>
              <a:rPr lang="en-US" i="1" spc="-25">
                <a:latin typeface="Times New Roman"/>
                <a:cs typeface="Times New Roman"/>
              </a:rPr>
              <a:t>TV </a:t>
            </a:r>
            <a:r>
              <a:rPr lang="en-US" i="1" spc="-10">
                <a:latin typeface="Times New Roman"/>
                <a:cs typeface="Times New Roman"/>
              </a:rPr>
              <a:t>Studios</a:t>
            </a:r>
            <a:endParaRPr lang="en-US">
              <a:latin typeface="Times New Roman"/>
              <a:cs typeface="Times New Roman"/>
            </a:endParaRPr>
          </a:p>
          <a:p>
            <a:pPr marL="354965" indent="-342265">
              <a:spcBef>
                <a:spcPts val="580"/>
              </a:spcBef>
              <a:buFont typeface="Arial MT"/>
              <a:buChar char="•"/>
              <a:tabLst>
                <a:tab pos="354965" algn="l"/>
              </a:tabLst>
            </a:pPr>
            <a:r>
              <a:rPr lang="en-US">
                <a:latin typeface="Times New Roman"/>
                <a:cs typeface="Times New Roman"/>
              </a:rPr>
              <a:t>Theme</a:t>
            </a:r>
            <a:r>
              <a:rPr lang="en-US" spc="-35">
                <a:latin typeface="Times New Roman"/>
                <a:cs typeface="Times New Roman"/>
              </a:rPr>
              <a:t> </a:t>
            </a:r>
            <a:r>
              <a:rPr lang="en-US">
                <a:latin typeface="Times New Roman"/>
                <a:cs typeface="Times New Roman"/>
              </a:rPr>
              <a:t>Parks:</a:t>
            </a:r>
            <a:r>
              <a:rPr lang="en-US" spc="-30">
                <a:latin typeface="Times New Roman"/>
                <a:cs typeface="Times New Roman"/>
              </a:rPr>
              <a:t> </a:t>
            </a:r>
            <a:r>
              <a:rPr lang="en-US" i="1">
                <a:latin typeface="Times New Roman"/>
                <a:cs typeface="Times New Roman"/>
              </a:rPr>
              <a:t>Orlando,</a:t>
            </a:r>
            <a:r>
              <a:rPr lang="en-US" i="1" spc="-30">
                <a:latin typeface="Times New Roman"/>
                <a:cs typeface="Times New Roman"/>
              </a:rPr>
              <a:t> </a:t>
            </a:r>
            <a:r>
              <a:rPr lang="en-US" i="1">
                <a:latin typeface="Times New Roman"/>
                <a:cs typeface="Times New Roman"/>
              </a:rPr>
              <a:t>Hollywood,</a:t>
            </a:r>
            <a:r>
              <a:rPr lang="en-US" i="1" spc="-25">
                <a:latin typeface="Times New Roman"/>
                <a:cs typeface="Times New Roman"/>
              </a:rPr>
              <a:t> </a:t>
            </a:r>
            <a:r>
              <a:rPr lang="en-US" i="1" spc="-10">
                <a:latin typeface="Times New Roman"/>
                <a:cs typeface="Times New Roman"/>
              </a:rPr>
              <a:t>Japan, Beijing</a:t>
            </a:r>
            <a:endParaRPr lang="en-US">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082210" y="449515"/>
            <a:ext cx="1766886" cy="779751"/>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90170">
              <a:lnSpc>
                <a:spcPct val="100000"/>
              </a:lnSpc>
              <a:spcBef>
                <a:spcPts val="100"/>
              </a:spcBef>
            </a:pPr>
            <a:r>
              <a:t>Financial</a:t>
            </a:r>
            <a:r>
              <a:rPr spc="-135"/>
              <a:t> </a:t>
            </a:r>
            <a:r>
              <a:rPr spc="-10"/>
              <a:t>Analysis</a:t>
            </a:r>
          </a:p>
        </p:txBody>
      </p:sp>
      <p:pic>
        <p:nvPicPr>
          <p:cNvPr id="4" name="Picture 3" descr="A close-up of a graph&#10;&#10;AI-generated content may be incorrect.">
            <a:extLst>
              <a:ext uri="{FF2B5EF4-FFF2-40B4-BE49-F238E27FC236}">
                <a16:creationId xmlns:a16="http://schemas.microsoft.com/office/drawing/2014/main" id="{016C53F6-E360-DB73-2DE3-D5015AC37BB9}"/>
              </a:ext>
            </a:extLst>
          </p:cNvPr>
          <p:cNvPicPr>
            <a:picLocks noChangeAspect="1"/>
          </p:cNvPicPr>
          <p:nvPr/>
        </p:nvPicPr>
        <p:blipFill>
          <a:blip r:embed="rId3"/>
          <a:stretch>
            <a:fillRect/>
          </a:stretch>
        </p:blipFill>
        <p:spPr>
          <a:xfrm>
            <a:off x="194896" y="1528763"/>
            <a:ext cx="8191500" cy="1057275"/>
          </a:xfrm>
          <a:prstGeom prst="rect">
            <a:avLst/>
          </a:prstGeom>
        </p:spPr>
      </p:pic>
      <p:pic>
        <p:nvPicPr>
          <p:cNvPr id="6" name="Picture 5" descr="A screenshot of a graph&#10;&#10;AI-generated content may be incorrect.">
            <a:extLst>
              <a:ext uri="{FF2B5EF4-FFF2-40B4-BE49-F238E27FC236}">
                <a16:creationId xmlns:a16="http://schemas.microsoft.com/office/drawing/2014/main" id="{39E07883-FFE0-F6B3-B99F-894006444655}"/>
              </a:ext>
            </a:extLst>
          </p:cNvPr>
          <p:cNvPicPr>
            <a:picLocks noChangeAspect="1"/>
          </p:cNvPicPr>
          <p:nvPr/>
        </p:nvPicPr>
        <p:blipFill>
          <a:blip r:embed="rId4"/>
          <a:stretch>
            <a:fillRect/>
          </a:stretch>
        </p:blipFill>
        <p:spPr>
          <a:xfrm>
            <a:off x="175846" y="2714625"/>
            <a:ext cx="8229600" cy="1428750"/>
          </a:xfrm>
          <a:prstGeom prst="rect">
            <a:avLst/>
          </a:prstGeom>
        </p:spPr>
      </p:pic>
      <p:pic>
        <p:nvPicPr>
          <p:cNvPr id="7" name="Picture 6" descr="A table with text and numbers&#10;&#10;AI-generated content may be incorrect.">
            <a:extLst>
              <a:ext uri="{FF2B5EF4-FFF2-40B4-BE49-F238E27FC236}">
                <a16:creationId xmlns:a16="http://schemas.microsoft.com/office/drawing/2014/main" id="{DF53D970-C952-67FF-820F-AE821856FFDC}"/>
              </a:ext>
            </a:extLst>
          </p:cNvPr>
          <p:cNvPicPr>
            <a:picLocks noChangeAspect="1"/>
          </p:cNvPicPr>
          <p:nvPr/>
        </p:nvPicPr>
        <p:blipFill>
          <a:blip r:embed="rId5"/>
          <a:stretch>
            <a:fillRect/>
          </a:stretch>
        </p:blipFill>
        <p:spPr>
          <a:xfrm>
            <a:off x="3764207" y="4371242"/>
            <a:ext cx="8086725" cy="1866900"/>
          </a:xfrm>
          <a:prstGeom prst="rect">
            <a:avLst/>
          </a:prstGeom>
        </p:spPr>
      </p:pic>
      <p:sp>
        <p:nvSpPr>
          <p:cNvPr id="8" name="TextBox 7">
            <a:extLst>
              <a:ext uri="{FF2B5EF4-FFF2-40B4-BE49-F238E27FC236}">
                <a16:creationId xmlns:a16="http://schemas.microsoft.com/office/drawing/2014/main" id="{760B096E-F2DB-F851-FD1D-174CA0DBC338}"/>
              </a:ext>
            </a:extLst>
          </p:cNvPr>
          <p:cNvSpPr txBox="1"/>
          <p:nvPr/>
        </p:nvSpPr>
        <p:spPr>
          <a:xfrm>
            <a:off x="1022748" y="5155921"/>
            <a:ext cx="252260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200" dirty="0">
                <a:latin typeface="Times New Roman"/>
                <a:cs typeface="Times New Roman"/>
              </a:rPr>
              <a:t>Financial Ratios and Comparisons</a:t>
            </a:r>
            <a:endParaRPr lang="ja-JP" altLang="en-US" sz="2200" dirty="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082210" y="449515"/>
            <a:ext cx="1766886" cy="779751"/>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90170">
              <a:lnSpc>
                <a:spcPct val="100000"/>
              </a:lnSpc>
              <a:spcBef>
                <a:spcPts val="100"/>
              </a:spcBef>
            </a:pPr>
            <a:r>
              <a:rPr spc="-10"/>
              <a:t>Valuation</a:t>
            </a:r>
          </a:p>
        </p:txBody>
      </p:sp>
      <p:pic>
        <p:nvPicPr>
          <p:cNvPr id="7" name="Picture 6" descr="A table with numbers and text&#10;&#10;AI-generated content may be incorrect.">
            <a:extLst>
              <a:ext uri="{FF2B5EF4-FFF2-40B4-BE49-F238E27FC236}">
                <a16:creationId xmlns:a16="http://schemas.microsoft.com/office/drawing/2014/main" id="{D70CC44A-3EF5-023F-18CD-F0DE717C9D4B}"/>
              </a:ext>
            </a:extLst>
          </p:cNvPr>
          <p:cNvPicPr>
            <a:picLocks noChangeAspect="1"/>
          </p:cNvPicPr>
          <p:nvPr/>
        </p:nvPicPr>
        <p:blipFill>
          <a:blip r:embed="rId3"/>
          <a:stretch>
            <a:fillRect/>
          </a:stretch>
        </p:blipFill>
        <p:spPr>
          <a:xfrm>
            <a:off x="4626586" y="1574556"/>
            <a:ext cx="7229475" cy="1200150"/>
          </a:xfrm>
          <a:prstGeom prst="rect">
            <a:avLst/>
          </a:prstGeom>
        </p:spPr>
      </p:pic>
      <p:pic>
        <p:nvPicPr>
          <p:cNvPr id="5" name="Picture 4">
            <a:extLst>
              <a:ext uri="{FF2B5EF4-FFF2-40B4-BE49-F238E27FC236}">
                <a16:creationId xmlns:a16="http://schemas.microsoft.com/office/drawing/2014/main" id="{4411EF87-C987-80A0-0783-CD4BF567FF4F}"/>
              </a:ext>
            </a:extLst>
          </p:cNvPr>
          <p:cNvPicPr>
            <a:picLocks noChangeAspect="1"/>
          </p:cNvPicPr>
          <p:nvPr/>
        </p:nvPicPr>
        <p:blipFill>
          <a:blip r:embed="rId4"/>
          <a:stretch>
            <a:fillRect/>
          </a:stretch>
        </p:blipFill>
        <p:spPr>
          <a:xfrm>
            <a:off x="1793630" y="3290886"/>
            <a:ext cx="5673968" cy="2527055"/>
          </a:xfrm>
          <a:prstGeom prst="rect">
            <a:avLst/>
          </a:prstGeom>
        </p:spPr>
      </p:pic>
      <p:pic>
        <p:nvPicPr>
          <p:cNvPr id="6" name="Picture 5">
            <a:extLst>
              <a:ext uri="{FF2B5EF4-FFF2-40B4-BE49-F238E27FC236}">
                <a16:creationId xmlns:a16="http://schemas.microsoft.com/office/drawing/2014/main" id="{67378E33-619E-A471-FC78-FCF48CF17FB4}"/>
              </a:ext>
            </a:extLst>
          </p:cNvPr>
          <p:cNvPicPr>
            <a:picLocks noChangeAspect="1"/>
          </p:cNvPicPr>
          <p:nvPr/>
        </p:nvPicPr>
        <p:blipFill>
          <a:blip r:embed="rId5"/>
          <a:stretch>
            <a:fillRect/>
          </a:stretch>
        </p:blipFill>
        <p:spPr>
          <a:xfrm>
            <a:off x="485408" y="1824037"/>
            <a:ext cx="2768845" cy="71291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715318" y="367884"/>
            <a:ext cx="948765" cy="980391"/>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90170">
              <a:lnSpc>
                <a:spcPct val="100000"/>
              </a:lnSpc>
              <a:spcBef>
                <a:spcPts val="100"/>
              </a:spcBef>
            </a:pPr>
            <a:r>
              <a:rPr dirty="0"/>
              <a:t>Alphabet</a:t>
            </a:r>
            <a:r>
              <a:rPr spc="-340" dirty="0"/>
              <a:t> </a:t>
            </a:r>
            <a:r>
              <a:rPr spc="-105" dirty="0"/>
              <a:t>Inc,</a:t>
            </a:r>
            <a:r>
              <a:rPr spc="-340" dirty="0"/>
              <a:t> </a:t>
            </a:r>
            <a:r>
              <a:rPr spc="125" dirty="0"/>
              <a:t>Class</a:t>
            </a:r>
            <a:r>
              <a:rPr spc="-340" dirty="0"/>
              <a:t> </a:t>
            </a:r>
            <a:r>
              <a:rPr spc="-50" dirty="0"/>
              <a:t>A</a:t>
            </a:r>
          </a:p>
        </p:txBody>
      </p:sp>
      <p:graphicFrame>
        <p:nvGraphicFramePr>
          <p:cNvPr id="4" name="object 4"/>
          <p:cNvGraphicFramePr>
            <a:graphicFrameLocks noGrp="1"/>
          </p:cNvGraphicFramePr>
          <p:nvPr>
            <p:extLst>
              <p:ext uri="{D42A27DB-BD31-4B8C-83A1-F6EECF244321}">
                <p14:modId xmlns:p14="http://schemas.microsoft.com/office/powerpoint/2010/main" val="1301132348"/>
              </p:ext>
            </p:extLst>
          </p:nvPr>
        </p:nvGraphicFramePr>
        <p:xfrm>
          <a:off x="7592141" y="1836209"/>
          <a:ext cx="4247515" cy="1931035"/>
        </p:xfrm>
        <a:graphic>
          <a:graphicData uri="http://schemas.openxmlformats.org/drawingml/2006/table">
            <a:tbl>
              <a:tblPr firstRow="1" bandRow="1">
                <a:tableStyleId>{2D5ABB26-0587-4C30-8999-92F81FD0307C}</a:tableStyleId>
              </a:tblPr>
              <a:tblGrid>
                <a:gridCol w="1896110">
                  <a:extLst>
                    <a:ext uri="{9D8B030D-6E8A-4147-A177-3AD203B41FA5}">
                      <a16:colId xmlns:a16="http://schemas.microsoft.com/office/drawing/2014/main" val="20000"/>
                    </a:ext>
                  </a:extLst>
                </a:gridCol>
                <a:gridCol w="2351405">
                  <a:extLst>
                    <a:ext uri="{9D8B030D-6E8A-4147-A177-3AD203B41FA5}">
                      <a16:colId xmlns:a16="http://schemas.microsoft.com/office/drawing/2014/main" val="20001"/>
                    </a:ext>
                  </a:extLst>
                </a:gridCol>
              </a:tblGrid>
              <a:tr h="285115">
                <a:tc>
                  <a:txBody>
                    <a:bodyPr/>
                    <a:lstStyle/>
                    <a:p>
                      <a:pPr marL="67945">
                        <a:lnSpc>
                          <a:spcPts val="1820"/>
                        </a:lnSpc>
                      </a:pPr>
                      <a:r>
                        <a:rPr sz="1600" spc="-10">
                          <a:latin typeface="Tahoma"/>
                          <a:cs typeface="Tahoma"/>
                        </a:rPr>
                        <a:t>Sector</a:t>
                      </a:r>
                      <a:endParaRPr sz="1600">
                        <a:latin typeface="Tahoma"/>
                        <a:cs typeface="Tahom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solidFill>
                      <a:srgbClr val="A6CAEC"/>
                    </a:solidFill>
                  </a:tcPr>
                </a:tc>
                <a:tc>
                  <a:txBody>
                    <a:bodyPr/>
                    <a:lstStyle/>
                    <a:p>
                      <a:pPr marL="67945">
                        <a:lnSpc>
                          <a:spcPts val="1820"/>
                        </a:lnSpc>
                      </a:pPr>
                      <a:r>
                        <a:rPr sz="1600" spc="50">
                          <a:latin typeface="Tahoma"/>
                          <a:cs typeface="Tahoma"/>
                        </a:rPr>
                        <a:t>COMM</a:t>
                      </a:r>
                      <a:r>
                        <a:rPr sz="1600" spc="-175">
                          <a:latin typeface="Tahoma"/>
                          <a:cs typeface="Tahoma"/>
                        </a:rPr>
                        <a:t> </a:t>
                      </a:r>
                      <a:r>
                        <a:rPr sz="1600" spc="-20">
                          <a:latin typeface="Tahoma"/>
                          <a:cs typeface="Tahoma"/>
                        </a:rPr>
                        <a:t>SRVCS</a:t>
                      </a:r>
                      <a:endParaRPr sz="1600">
                        <a:latin typeface="Tahoma"/>
                        <a:cs typeface="Tahom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solidFill>
                      <a:srgbClr val="D9D9D9"/>
                    </a:solidFill>
                  </a:tcPr>
                </a:tc>
                <a:extLst>
                  <a:ext uri="{0D108BD9-81ED-4DB2-BD59-A6C34878D82A}">
                    <a16:rowId xmlns:a16="http://schemas.microsoft.com/office/drawing/2014/main" val="10000"/>
                  </a:ext>
                </a:extLst>
              </a:tr>
              <a:tr h="321310">
                <a:tc>
                  <a:txBody>
                    <a:bodyPr/>
                    <a:lstStyle/>
                    <a:p>
                      <a:pPr marL="67945">
                        <a:lnSpc>
                          <a:spcPct val="100000"/>
                        </a:lnSpc>
                        <a:spcBef>
                          <a:spcPts val="195"/>
                        </a:spcBef>
                      </a:pPr>
                      <a:r>
                        <a:rPr sz="1600" spc="-10">
                          <a:latin typeface="Tahoma"/>
                          <a:cs typeface="Tahoma"/>
                        </a:rPr>
                        <a:t>Industry</a:t>
                      </a:r>
                      <a:endParaRPr sz="1600">
                        <a:latin typeface="Tahoma"/>
                        <a:cs typeface="Tahoma"/>
                      </a:endParaRPr>
                    </a:p>
                  </a:txBody>
                  <a:tcPr marL="0" marR="0" marT="24765" marB="0">
                    <a:lnL w="12700">
                      <a:solidFill>
                        <a:srgbClr val="000000"/>
                      </a:solidFill>
                      <a:prstDash val="solid"/>
                    </a:lnL>
                    <a:lnR w="12700">
                      <a:solidFill>
                        <a:srgbClr val="000000"/>
                      </a:solidFill>
                      <a:prstDash val="solid"/>
                    </a:lnR>
                    <a:solidFill>
                      <a:srgbClr val="A6CAEC"/>
                    </a:solidFill>
                  </a:tcPr>
                </a:tc>
                <a:tc>
                  <a:txBody>
                    <a:bodyPr/>
                    <a:lstStyle/>
                    <a:p>
                      <a:pPr marL="67945">
                        <a:lnSpc>
                          <a:spcPct val="100000"/>
                        </a:lnSpc>
                        <a:spcBef>
                          <a:spcPts val="195"/>
                        </a:spcBef>
                      </a:pPr>
                      <a:r>
                        <a:rPr sz="1600" spc="-45">
                          <a:latin typeface="Tahoma"/>
                          <a:cs typeface="Tahoma"/>
                        </a:rPr>
                        <a:t>Internet</a:t>
                      </a:r>
                      <a:r>
                        <a:rPr sz="1600" spc="-140">
                          <a:latin typeface="Tahoma"/>
                          <a:cs typeface="Tahoma"/>
                        </a:rPr>
                        <a:t> </a:t>
                      </a:r>
                      <a:r>
                        <a:rPr sz="1600">
                          <a:latin typeface="Tahoma"/>
                          <a:cs typeface="Tahoma"/>
                        </a:rPr>
                        <a:t>Content</a:t>
                      </a:r>
                      <a:r>
                        <a:rPr sz="1600" spc="-135">
                          <a:latin typeface="Tahoma"/>
                          <a:cs typeface="Tahoma"/>
                        </a:rPr>
                        <a:t> </a:t>
                      </a:r>
                      <a:r>
                        <a:rPr sz="1600">
                          <a:latin typeface="Tahoma"/>
                          <a:cs typeface="Tahoma"/>
                        </a:rPr>
                        <a:t>and</a:t>
                      </a:r>
                      <a:r>
                        <a:rPr sz="1600" spc="-125">
                          <a:latin typeface="Tahoma"/>
                          <a:cs typeface="Tahoma"/>
                        </a:rPr>
                        <a:t> </a:t>
                      </a:r>
                      <a:r>
                        <a:rPr sz="1600" spc="-20">
                          <a:latin typeface="Tahoma"/>
                          <a:cs typeface="Tahoma"/>
                        </a:rPr>
                        <a:t>Info</a:t>
                      </a:r>
                      <a:endParaRPr sz="1600">
                        <a:latin typeface="Tahoma"/>
                        <a:cs typeface="Tahoma"/>
                      </a:endParaRPr>
                    </a:p>
                  </a:txBody>
                  <a:tcPr marL="0" marR="0" marT="24765" marB="0">
                    <a:lnL w="12700">
                      <a:solidFill>
                        <a:srgbClr val="000000"/>
                      </a:solidFill>
                      <a:prstDash val="solid"/>
                    </a:lnL>
                    <a:lnR w="12700">
                      <a:solidFill>
                        <a:srgbClr val="000000"/>
                      </a:solidFill>
                      <a:prstDash val="solid"/>
                    </a:lnR>
                    <a:solidFill>
                      <a:srgbClr val="D9D9D9"/>
                    </a:solidFill>
                  </a:tcPr>
                </a:tc>
                <a:extLst>
                  <a:ext uri="{0D108BD9-81ED-4DB2-BD59-A6C34878D82A}">
                    <a16:rowId xmlns:a16="http://schemas.microsoft.com/office/drawing/2014/main" val="10001"/>
                  </a:ext>
                </a:extLst>
              </a:tr>
              <a:tr h="321310">
                <a:tc>
                  <a:txBody>
                    <a:bodyPr/>
                    <a:lstStyle/>
                    <a:p>
                      <a:pPr marL="67945">
                        <a:lnSpc>
                          <a:spcPct val="100000"/>
                        </a:lnSpc>
                        <a:spcBef>
                          <a:spcPts val="185"/>
                        </a:spcBef>
                      </a:pPr>
                      <a:r>
                        <a:rPr sz="1600" spc="-10">
                          <a:latin typeface="Tahoma"/>
                          <a:cs typeface="Tahoma"/>
                        </a:rPr>
                        <a:t>Price</a:t>
                      </a:r>
                      <a:endParaRPr sz="1600">
                        <a:latin typeface="Tahoma"/>
                        <a:cs typeface="Tahoma"/>
                      </a:endParaRPr>
                    </a:p>
                  </a:txBody>
                  <a:tcPr marL="0" marR="0" marT="23495" marB="0">
                    <a:lnL w="12700">
                      <a:solidFill>
                        <a:srgbClr val="000000"/>
                      </a:solidFill>
                      <a:prstDash val="solid"/>
                    </a:lnL>
                    <a:lnR w="12700">
                      <a:solidFill>
                        <a:srgbClr val="000000"/>
                      </a:solidFill>
                      <a:prstDash val="solid"/>
                    </a:lnR>
                    <a:solidFill>
                      <a:srgbClr val="A6CAEC"/>
                    </a:solidFill>
                  </a:tcPr>
                </a:tc>
                <a:tc>
                  <a:txBody>
                    <a:bodyPr/>
                    <a:lstStyle/>
                    <a:p>
                      <a:pPr marL="67945">
                        <a:lnSpc>
                          <a:spcPct val="100000"/>
                        </a:lnSpc>
                        <a:spcBef>
                          <a:spcPts val="185"/>
                        </a:spcBef>
                      </a:pPr>
                      <a:r>
                        <a:rPr lang="en-US" sz="1600" spc="-10">
                          <a:latin typeface="Tahoma"/>
                          <a:cs typeface="Tahoma"/>
                        </a:rPr>
                        <a:t>$161.96</a:t>
                      </a:r>
                      <a:endParaRPr lang="en-US" sz="1600">
                        <a:latin typeface="Tahoma"/>
                        <a:cs typeface="Tahoma"/>
                      </a:endParaRPr>
                    </a:p>
                  </a:txBody>
                  <a:tcPr marL="0" marR="0" marT="23495" marB="0">
                    <a:lnL w="12700">
                      <a:solidFill>
                        <a:srgbClr val="000000"/>
                      </a:solidFill>
                      <a:prstDash val="solid"/>
                    </a:lnL>
                    <a:lnR w="12700">
                      <a:solidFill>
                        <a:srgbClr val="000000"/>
                      </a:solidFill>
                      <a:prstDash val="solid"/>
                    </a:lnR>
                    <a:solidFill>
                      <a:srgbClr val="D9D9D9"/>
                    </a:solidFill>
                  </a:tcPr>
                </a:tc>
                <a:extLst>
                  <a:ext uri="{0D108BD9-81ED-4DB2-BD59-A6C34878D82A}">
                    <a16:rowId xmlns:a16="http://schemas.microsoft.com/office/drawing/2014/main" val="10002"/>
                  </a:ext>
                </a:extLst>
              </a:tr>
              <a:tr h="322580">
                <a:tc>
                  <a:txBody>
                    <a:bodyPr/>
                    <a:lstStyle/>
                    <a:p>
                      <a:pPr marL="67945">
                        <a:lnSpc>
                          <a:spcPct val="100000"/>
                        </a:lnSpc>
                        <a:spcBef>
                          <a:spcPts val="195"/>
                        </a:spcBef>
                      </a:pPr>
                      <a:r>
                        <a:rPr sz="1600" spc="-20">
                          <a:latin typeface="Tahoma"/>
                          <a:cs typeface="Tahoma"/>
                        </a:rPr>
                        <a:t>Beta</a:t>
                      </a:r>
                      <a:endParaRPr sz="1600">
                        <a:latin typeface="Tahoma"/>
                        <a:cs typeface="Tahoma"/>
                      </a:endParaRPr>
                    </a:p>
                  </a:txBody>
                  <a:tcPr marL="0" marR="0" marT="24765" marB="0">
                    <a:lnL w="12700">
                      <a:solidFill>
                        <a:srgbClr val="000000"/>
                      </a:solidFill>
                      <a:prstDash val="solid"/>
                    </a:lnL>
                    <a:lnR w="12700">
                      <a:solidFill>
                        <a:srgbClr val="000000"/>
                      </a:solidFill>
                      <a:prstDash val="solid"/>
                    </a:lnR>
                    <a:solidFill>
                      <a:srgbClr val="A6CAEC"/>
                    </a:solidFill>
                  </a:tcPr>
                </a:tc>
                <a:tc>
                  <a:txBody>
                    <a:bodyPr/>
                    <a:lstStyle/>
                    <a:p>
                      <a:pPr marL="67945">
                        <a:lnSpc>
                          <a:spcPct val="100000"/>
                        </a:lnSpc>
                        <a:spcBef>
                          <a:spcPts val="195"/>
                        </a:spcBef>
                      </a:pPr>
                      <a:r>
                        <a:rPr sz="1600" spc="-20">
                          <a:latin typeface="Tahoma"/>
                          <a:cs typeface="Tahoma"/>
                        </a:rPr>
                        <a:t>1.</a:t>
                      </a:r>
                      <a:r>
                        <a:rPr lang="en-US" sz="1600" spc="-20">
                          <a:latin typeface="Tahoma"/>
                          <a:cs typeface="Tahoma"/>
                        </a:rPr>
                        <a:t>03</a:t>
                      </a:r>
                      <a:endParaRPr sz="1600">
                        <a:latin typeface="Tahoma"/>
                        <a:cs typeface="Tahoma"/>
                      </a:endParaRPr>
                    </a:p>
                  </a:txBody>
                  <a:tcPr marL="0" marR="0" marT="24765" marB="0">
                    <a:lnL w="12700">
                      <a:solidFill>
                        <a:srgbClr val="000000"/>
                      </a:solidFill>
                      <a:prstDash val="solid"/>
                    </a:lnL>
                    <a:lnR w="12700">
                      <a:solidFill>
                        <a:srgbClr val="000000"/>
                      </a:solidFill>
                      <a:prstDash val="solid"/>
                    </a:lnR>
                    <a:solidFill>
                      <a:srgbClr val="D9D9D9"/>
                    </a:solidFill>
                  </a:tcPr>
                </a:tc>
                <a:extLst>
                  <a:ext uri="{0D108BD9-81ED-4DB2-BD59-A6C34878D82A}">
                    <a16:rowId xmlns:a16="http://schemas.microsoft.com/office/drawing/2014/main" val="10003"/>
                  </a:ext>
                </a:extLst>
              </a:tr>
              <a:tr h="321310">
                <a:tc>
                  <a:txBody>
                    <a:bodyPr/>
                    <a:lstStyle/>
                    <a:p>
                      <a:pPr marL="67945">
                        <a:lnSpc>
                          <a:spcPct val="100000"/>
                        </a:lnSpc>
                        <a:spcBef>
                          <a:spcPts val="195"/>
                        </a:spcBef>
                      </a:pPr>
                      <a:r>
                        <a:rPr sz="1600" spc="-30">
                          <a:latin typeface="Tahoma"/>
                          <a:cs typeface="Tahoma"/>
                        </a:rPr>
                        <a:t>Market</a:t>
                      </a:r>
                      <a:r>
                        <a:rPr sz="1600" spc="-135">
                          <a:latin typeface="Tahoma"/>
                          <a:cs typeface="Tahoma"/>
                        </a:rPr>
                        <a:t> </a:t>
                      </a:r>
                      <a:r>
                        <a:rPr sz="1600" spc="25">
                          <a:latin typeface="Tahoma"/>
                          <a:cs typeface="Tahoma"/>
                        </a:rPr>
                        <a:t>Cap</a:t>
                      </a:r>
                      <a:endParaRPr sz="1600">
                        <a:latin typeface="Tahoma"/>
                        <a:cs typeface="Tahoma"/>
                      </a:endParaRPr>
                    </a:p>
                  </a:txBody>
                  <a:tcPr marL="0" marR="0" marT="24765" marB="0">
                    <a:lnL w="12700">
                      <a:solidFill>
                        <a:srgbClr val="000000"/>
                      </a:solidFill>
                      <a:prstDash val="solid"/>
                    </a:lnL>
                    <a:lnR w="12700">
                      <a:solidFill>
                        <a:srgbClr val="000000"/>
                      </a:solidFill>
                      <a:prstDash val="solid"/>
                    </a:lnR>
                    <a:solidFill>
                      <a:srgbClr val="A6CAEC"/>
                    </a:solidFill>
                  </a:tcPr>
                </a:tc>
                <a:tc>
                  <a:txBody>
                    <a:bodyPr/>
                    <a:lstStyle/>
                    <a:p>
                      <a:pPr marL="67945">
                        <a:lnSpc>
                          <a:spcPct val="100000"/>
                        </a:lnSpc>
                        <a:spcBef>
                          <a:spcPts val="195"/>
                        </a:spcBef>
                      </a:pPr>
                      <a:r>
                        <a:rPr sz="1600" spc="-10">
                          <a:latin typeface="Tahoma"/>
                          <a:cs typeface="Tahoma"/>
                        </a:rPr>
                        <a:t>$1.</a:t>
                      </a:r>
                      <a:r>
                        <a:rPr lang="en-US" sz="1600" spc="-10">
                          <a:latin typeface="Tahoma"/>
                          <a:cs typeface="Tahoma"/>
                        </a:rPr>
                        <a:t>796</a:t>
                      </a:r>
                      <a:r>
                        <a:rPr sz="1600" spc="-10">
                          <a:latin typeface="Tahoma"/>
                          <a:cs typeface="Tahoma"/>
                        </a:rPr>
                        <a:t>T</a:t>
                      </a:r>
                      <a:endParaRPr sz="1600">
                        <a:latin typeface="Tahoma"/>
                        <a:cs typeface="Tahoma"/>
                      </a:endParaRPr>
                    </a:p>
                  </a:txBody>
                  <a:tcPr marL="0" marR="0" marT="24765" marB="0">
                    <a:lnL w="12700">
                      <a:solidFill>
                        <a:srgbClr val="000000"/>
                      </a:solidFill>
                      <a:prstDash val="solid"/>
                    </a:lnL>
                    <a:lnR w="12700">
                      <a:solidFill>
                        <a:srgbClr val="000000"/>
                      </a:solidFill>
                      <a:prstDash val="solid"/>
                    </a:lnR>
                    <a:solidFill>
                      <a:srgbClr val="D9D9D9"/>
                    </a:solidFill>
                  </a:tcPr>
                </a:tc>
                <a:extLst>
                  <a:ext uri="{0D108BD9-81ED-4DB2-BD59-A6C34878D82A}">
                    <a16:rowId xmlns:a16="http://schemas.microsoft.com/office/drawing/2014/main" val="10004"/>
                  </a:ext>
                </a:extLst>
              </a:tr>
              <a:tr h="359410">
                <a:tc>
                  <a:txBody>
                    <a:bodyPr/>
                    <a:lstStyle/>
                    <a:p>
                      <a:pPr marL="67945">
                        <a:lnSpc>
                          <a:spcPct val="100000"/>
                        </a:lnSpc>
                        <a:spcBef>
                          <a:spcPts val="185"/>
                        </a:spcBef>
                      </a:pPr>
                      <a:r>
                        <a:rPr sz="1600">
                          <a:latin typeface="Tahoma"/>
                          <a:cs typeface="Tahoma"/>
                        </a:rPr>
                        <a:t>Dil.</a:t>
                      </a:r>
                      <a:r>
                        <a:rPr sz="1600" spc="-145">
                          <a:latin typeface="Tahoma"/>
                          <a:cs typeface="Tahoma"/>
                        </a:rPr>
                        <a:t> </a:t>
                      </a:r>
                      <a:r>
                        <a:rPr sz="1600">
                          <a:latin typeface="Tahoma"/>
                          <a:cs typeface="Tahoma"/>
                        </a:rPr>
                        <a:t>Shares</a:t>
                      </a:r>
                      <a:r>
                        <a:rPr sz="1600" spc="-155">
                          <a:latin typeface="Tahoma"/>
                          <a:cs typeface="Tahoma"/>
                        </a:rPr>
                        <a:t> </a:t>
                      </a:r>
                      <a:r>
                        <a:rPr sz="1600" spc="-20">
                          <a:latin typeface="Tahoma"/>
                          <a:cs typeface="Tahoma"/>
                        </a:rPr>
                        <a:t>Outs.</a:t>
                      </a:r>
                      <a:endParaRPr sz="1600">
                        <a:latin typeface="Tahoma"/>
                        <a:cs typeface="Tahoma"/>
                      </a:endParaRPr>
                    </a:p>
                  </a:txBody>
                  <a:tcPr marL="0" marR="0" marT="23495" marB="0">
                    <a:lnL w="12700">
                      <a:solidFill>
                        <a:srgbClr val="000000"/>
                      </a:solidFill>
                      <a:prstDash val="solid"/>
                    </a:lnL>
                    <a:lnR w="12700">
                      <a:solidFill>
                        <a:srgbClr val="000000"/>
                      </a:solidFill>
                      <a:prstDash val="solid"/>
                    </a:lnR>
                    <a:lnB w="12700">
                      <a:solidFill>
                        <a:srgbClr val="000000"/>
                      </a:solidFill>
                      <a:prstDash val="solid"/>
                    </a:lnB>
                    <a:solidFill>
                      <a:srgbClr val="A6CAEC"/>
                    </a:solidFill>
                  </a:tcPr>
                </a:tc>
                <a:tc>
                  <a:txBody>
                    <a:bodyPr/>
                    <a:lstStyle/>
                    <a:p>
                      <a:pPr marL="67945">
                        <a:lnSpc>
                          <a:spcPct val="100000"/>
                        </a:lnSpc>
                        <a:spcBef>
                          <a:spcPts val="185"/>
                        </a:spcBef>
                      </a:pPr>
                      <a:r>
                        <a:rPr sz="1600" spc="-10" dirty="0">
                          <a:latin typeface="Tahoma"/>
                          <a:cs typeface="Tahoma"/>
                        </a:rPr>
                        <a:t>13.</a:t>
                      </a:r>
                      <a:r>
                        <a:rPr lang="en-US" sz="1600" spc="-10" dirty="0">
                          <a:latin typeface="Tahoma"/>
                          <a:cs typeface="Tahoma"/>
                        </a:rPr>
                        <a:t>31</a:t>
                      </a:r>
                      <a:r>
                        <a:rPr sz="1600" spc="-10" dirty="0">
                          <a:latin typeface="Tahoma"/>
                          <a:cs typeface="Tahoma"/>
                        </a:rPr>
                        <a:t>B</a:t>
                      </a:r>
                      <a:endParaRPr sz="1600" dirty="0">
                        <a:latin typeface="Tahoma"/>
                        <a:cs typeface="Tahoma"/>
                      </a:endParaRPr>
                    </a:p>
                  </a:txBody>
                  <a:tcPr marL="0" marR="0" marT="23495" marB="0">
                    <a:lnL w="12700">
                      <a:solidFill>
                        <a:srgbClr val="000000"/>
                      </a:solidFill>
                      <a:prstDash val="solid"/>
                    </a:lnL>
                    <a:lnR w="12700">
                      <a:solidFill>
                        <a:srgbClr val="000000"/>
                      </a:solidFill>
                      <a:prstDash val="solid"/>
                    </a:lnR>
                    <a:lnB w="12700">
                      <a:solidFill>
                        <a:srgbClr val="000000"/>
                      </a:solidFill>
                      <a:prstDash val="solid"/>
                    </a:lnB>
                    <a:solidFill>
                      <a:srgbClr val="D9D9D9"/>
                    </a:solidFill>
                  </a:tcPr>
                </a:tc>
                <a:extLst>
                  <a:ext uri="{0D108BD9-81ED-4DB2-BD59-A6C34878D82A}">
                    <a16:rowId xmlns:a16="http://schemas.microsoft.com/office/drawing/2014/main" val="10005"/>
                  </a:ext>
                </a:extLst>
              </a:tr>
            </a:tbl>
          </a:graphicData>
        </a:graphic>
      </p:graphicFrame>
      <p:sp>
        <p:nvSpPr>
          <p:cNvPr id="5" name="object 5"/>
          <p:cNvSpPr txBox="1"/>
          <p:nvPr/>
        </p:nvSpPr>
        <p:spPr>
          <a:xfrm>
            <a:off x="8218823" y="1508252"/>
            <a:ext cx="2804795" cy="299720"/>
          </a:xfrm>
          <a:prstGeom prst="rect">
            <a:avLst/>
          </a:prstGeom>
        </p:spPr>
        <p:txBody>
          <a:bodyPr vert="horz" wrap="square" lIns="0" tIns="12700" rIns="0" bIns="0" rtlCol="0">
            <a:spAutoFit/>
          </a:bodyPr>
          <a:lstStyle/>
          <a:p>
            <a:pPr marL="12700">
              <a:lnSpc>
                <a:spcPct val="100000"/>
              </a:lnSpc>
              <a:spcBef>
                <a:spcPts val="100"/>
              </a:spcBef>
            </a:pPr>
            <a:r>
              <a:rPr sz="1800" spc="-10">
                <a:latin typeface="Tahoma"/>
                <a:cs typeface="Tahoma"/>
              </a:rPr>
              <a:t>General</a:t>
            </a:r>
            <a:r>
              <a:rPr sz="1800" spc="-180">
                <a:latin typeface="Tahoma"/>
                <a:cs typeface="Tahoma"/>
              </a:rPr>
              <a:t> </a:t>
            </a:r>
            <a:r>
              <a:rPr sz="1800" spc="-20">
                <a:latin typeface="Tahoma"/>
                <a:cs typeface="Tahoma"/>
              </a:rPr>
              <a:t>Data</a:t>
            </a:r>
            <a:r>
              <a:rPr sz="1800" spc="-165">
                <a:latin typeface="Tahoma"/>
                <a:cs typeface="Tahoma"/>
              </a:rPr>
              <a:t> </a:t>
            </a:r>
            <a:r>
              <a:rPr sz="1800" spc="-40">
                <a:latin typeface="Tahoma"/>
                <a:cs typeface="Tahoma"/>
              </a:rPr>
              <a:t>(As</a:t>
            </a:r>
            <a:r>
              <a:rPr sz="1800" spc="-165">
                <a:latin typeface="Tahoma"/>
                <a:cs typeface="Tahoma"/>
              </a:rPr>
              <a:t> </a:t>
            </a:r>
            <a:r>
              <a:rPr sz="1800" spc="-25">
                <a:latin typeface="Tahoma"/>
                <a:cs typeface="Tahoma"/>
              </a:rPr>
              <a:t>of</a:t>
            </a:r>
            <a:r>
              <a:rPr sz="1800" spc="-180">
                <a:latin typeface="Tahoma"/>
                <a:cs typeface="Tahoma"/>
              </a:rPr>
              <a:t> </a:t>
            </a:r>
            <a:r>
              <a:rPr sz="1800" spc="-40">
                <a:latin typeface="Tahoma"/>
                <a:cs typeface="Tahoma"/>
              </a:rPr>
              <a:t>4/</a:t>
            </a:r>
            <a:r>
              <a:rPr lang="en-US" sz="1800" spc="-40">
                <a:latin typeface="Tahoma"/>
                <a:cs typeface="Tahoma"/>
              </a:rPr>
              <a:t>8</a:t>
            </a:r>
            <a:r>
              <a:rPr sz="1800" spc="-40">
                <a:latin typeface="Tahoma"/>
                <a:cs typeface="Tahoma"/>
              </a:rPr>
              <a:t>/2</a:t>
            </a:r>
            <a:r>
              <a:rPr lang="en-US" sz="1800" spc="-40">
                <a:latin typeface="Tahoma"/>
                <a:cs typeface="Tahoma"/>
              </a:rPr>
              <a:t>5</a:t>
            </a:r>
            <a:r>
              <a:rPr sz="1800" spc="-40">
                <a:latin typeface="Tahoma"/>
                <a:cs typeface="Tahoma"/>
              </a:rPr>
              <a:t>)</a:t>
            </a:r>
            <a:endParaRPr sz="1800">
              <a:latin typeface="Tahoma"/>
              <a:cs typeface="Tahoma"/>
            </a:endParaRPr>
          </a:p>
        </p:txBody>
      </p:sp>
      <p:sp>
        <p:nvSpPr>
          <p:cNvPr id="6" name="object 6"/>
          <p:cNvSpPr txBox="1"/>
          <p:nvPr/>
        </p:nvSpPr>
        <p:spPr>
          <a:xfrm>
            <a:off x="526039" y="1543811"/>
            <a:ext cx="1109345" cy="330200"/>
          </a:xfrm>
          <a:prstGeom prst="rect">
            <a:avLst/>
          </a:prstGeom>
        </p:spPr>
        <p:txBody>
          <a:bodyPr vert="horz" wrap="square" lIns="0" tIns="12700" rIns="0" bIns="0" rtlCol="0">
            <a:spAutoFit/>
          </a:bodyPr>
          <a:lstStyle/>
          <a:p>
            <a:pPr marL="12700">
              <a:lnSpc>
                <a:spcPct val="100000"/>
              </a:lnSpc>
              <a:spcBef>
                <a:spcPts val="100"/>
              </a:spcBef>
            </a:pPr>
            <a:r>
              <a:rPr sz="2000" spc="-45">
                <a:latin typeface="Tahoma"/>
                <a:cs typeface="Tahoma"/>
              </a:rPr>
              <a:t>Overview:</a:t>
            </a:r>
            <a:endParaRPr sz="2000">
              <a:latin typeface="Tahoma"/>
              <a:cs typeface="Tahoma"/>
            </a:endParaRPr>
          </a:p>
        </p:txBody>
      </p:sp>
      <p:sp>
        <p:nvSpPr>
          <p:cNvPr id="7" name="object 7"/>
          <p:cNvSpPr txBox="1"/>
          <p:nvPr/>
        </p:nvSpPr>
        <p:spPr>
          <a:xfrm>
            <a:off x="457035" y="1848611"/>
            <a:ext cx="6916420" cy="4116512"/>
          </a:xfrm>
          <a:prstGeom prst="rect">
            <a:avLst/>
          </a:prstGeom>
        </p:spPr>
        <p:txBody>
          <a:bodyPr vert="horz" wrap="square" lIns="0" tIns="12700" rIns="0" bIns="0" rtlCol="0">
            <a:spAutoFit/>
          </a:bodyPr>
          <a:lstStyle/>
          <a:p>
            <a:pPr marL="81280" marR="311785">
              <a:lnSpc>
                <a:spcPct val="100000"/>
              </a:lnSpc>
              <a:spcBef>
                <a:spcPts val="100"/>
              </a:spcBef>
              <a:tabLst>
                <a:tab pos="367030" algn="l"/>
              </a:tabLst>
            </a:pPr>
            <a:r>
              <a:rPr lang="en-US" sz="1400" dirty="0">
                <a:latin typeface="Tahoma"/>
                <a:cs typeface="Tahoma"/>
              </a:rPr>
              <a:t>Alphabet Inc. (Google's parent company) is a global technology conglomerate specializing in internet services, software, consumer electronics, and innovative ventures like AI and autonomous vehicles. In 2024, Alphabet reported $350 billion in revenue and $100 billion in net income, with Google Services contributing 92.4% of total revenue. Key businesses include Google Search, YouTube, Android, Google Cloud, and experimental projects under "Other Bets" like Waymo and Verily.</a:t>
            </a:r>
            <a:endParaRPr sz="1400" dirty="0">
              <a:latin typeface="Tahoma"/>
              <a:cs typeface="Tahoma"/>
            </a:endParaRPr>
          </a:p>
          <a:p>
            <a:pPr marL="12700">
              <a:lnSpc>
                <a:spcPct val="100000"/>
              </a:lnSpc>
              <a:spcBef>
                <a:spcPts val="2039"/>
              </a:spcBef>
            </a:pPr>
            <a:r>
              <a:rPr sz="2000" spc="-10" dirty="0">
                <a:latin typeface="Tahoma"/>
                <a:cs typeface="Tahoma"/>
              </a:rPr>
              <a:t>Risks:</a:t>
            </a:r>
            <a:endParaRPr sz="2000" dirty="0">
              <a:latin typeface="Tahoma"/>
              <a:cs typeface="Tahoma"/>
            </a:endParaRPr>
          </a:p>
          <a:p>
            <a:pPr marL="355600" marR="419100" indent="-342900">
              <a:lnSpc>
                <a:spcPct val="100000"/>
              </a:lnSpc>
              <a:buFont typeface="Arial MT"/>
              <a:buChar char="•"/>
              <a:tabLst>
                <a:tab pos="355600" algn="l"/>
              </a:tabLst>
            </a:pPr>
            <a:r>
              <a:rPr lang="en-US" sz="1200" b="1" dirty="0">
                <a:latin typeface="Tahoma"/>
                <a:cs typeface="Tahoma"/>
              </a:rPr>
              <a:t>Regulatory Scrutiny: </a:t>
            </a:r>
            <a:r>
              <a:rPr lang="en-US" sz="1200" dirty="0">
                <a:latin typeface="Tahoma"/>
                <a:cs typeface="Tahoma"/>
              </a:rPr>
              <a:t>Alphabet faces antitrust investigations and privacy-related challenges globally, which could impact its advertising dominance.</a:t>
            </a:r>
          </a:p>
          <a:p>
            <a:pPr marL="355600" marR="419100" indent="-342900">
              <a:lnSpc>
                <a:spcPct val="100000"/>
              </a:lnSpc>
              <a:buFont typeface="Arial MT"/>
              <a:buChar char="•"/>
              <a:tabLst>
                <a:tab pos="355600" algn="l"/>
              </a:tabLst>
            </a:pPr>
            <a:endParaRPr lang="en-US" sz="1200" dirty="0">
              <a:latin typeface="Tahoma"/>
              <a:cs typeface="Tahoma"/>
            </a:endParaRPr>
          </a:p>
          <a:p>
            <a:pPr marL="355600" marR="419100" indent="-342900">
              <a:lnSpc>
                <a:spcPct val="100000"/>
              </a:lnSpc>
              <a:buFont typeface="Arial MT"/>
              <a:buChar char="•"/>
              <a:tabLst>
                <a:tab pos="355600" algn="l"/>
              </a:tabLst>
            </a:pPr>
            <a:r>
              <a:rPr lang="en-US" sz="1200" b="1" dirty="0">
                <a:latin typeface="Tahoma"/>
                <a:cs typeface="Tahoma"/>
              </a:rPr>
              <a:t>Competition: </a:t>
            </a:r>
            <a:r>
              <a:rPr lang="en-US" sz="1200" dirty="0">
                <a:latin typeface="Tahoma"/>
                <a:cs typeface="Tahoma"/>
              </a:rPr>
              <a:t>Intense rivalry from Microsoft (Azure), Amazon (AWS), and Meta in AI, cloud computing, and digital advertising markets.</a:t>
            </a:r>
          </a:p>
          <a:p>
            <a:pPr marL="355600" marR="419100" indent="-342900">
              <a:lnSpc>
                <a:spcPct val="100000"/>
              </a:lnSpc>
              <a:buFont typeface="Arial MT"/>
              <a:buChar char="•"/>
              <a:tabLst>
                <a:tab pos="355600" algn="l"/>
              </a:tabLst>
            </a:pPr>
            <a:endParaRPr lang="en-US" sz="1200" dirty="0">
              <a:latin typeface="Tahoma"/>
              <a:cs typeface="Tahoma"/>
            </a:endParaRPr>
          </a:p>
          <a:p>
            <a:pPr marL="355600" marR="419100" indent="-342900">
              <a:lnSpc>
                <a:spcPct val="100000"/>
              </a:lnSpc>
              <a:buFont typeface="Arial MT"/>
              <a:buChar char="•"/>
              <a:tabLst>
                <a:tab pos="355600" algn="l"/>
              </a:tabLst>
            </a:pPr>
            <a:r>
              <a:rPr lang="en-US" sz="1200" b="1" dirty="0">
                <a:latin typeface="Tahoma"/>
                <a:cs typeface="Tahoma"/>
              </a:rPr>
              <a:t>Revenue Dependence: </a:t>
            </a:r>
            <a:r>
              <a:rPr lang="en-US" sz="1200" dirty="0">
                <a:latin typeface="Tahoma"/>
                <a:cs typeface="Tahoma"/>
              </a:rPr>
              <a:t>Over-reliance on advertising (80.5% of revenue) makes Alphabet vulnerable to shifts in ad spending and adoption of ad-blocking software.</a:t>
            </a:r>
          </a:p>
          <a:p>
            <a:pPr marL="355600" marR="419100" indent="-342900">
              <a:lnSpc>
                <a:spcPct val="100000"/>
              </a:lnSpc>
              <a:buFont typeface="Arial MT"/>
              <a:buChar char="•"/>
              <a:tabLst>
                <a:tab pos="355600" algn="l"/>
              </a:tabLst>
            </a:pPr>
            <a:endParaRPr lang="en-US" sz="1200" dirty="0">
              <a:latin typeface="Tahoma"/>
              <a:cs typeface="Tahoma"/>
            </a:endParaRPr>
          </a:p>
          <a:p>
            <a:pPr marL="355600" marR="419100" indent="-342900">
              <a:lnSpc>
                <a:spcPct val="100000"/>
              </a:lnSpc>
              <a:buFont typeface="Arial MT"/>
              <a:buChar char="•"/>
              <a:tabLst>
                <a:tab pos="355600" algn="l"/>
              </a:tabLst>
            </a:pPr>
            <a:r>
              <a:rPr lang="en-US" sz="1200" b="1" dirty="0">
                <a:latin typeface="Tahoma"/>
                <a:cs typeface="Tahoma"/>
              </a:rPr>
              <a:t>Market Volatility: </a:t>
            </a:r>
            <a:r>
              <a:rPr lang="en-US" sz="1200" dirty="0">
                <a:latin typeface="Tahoma"/>
                <a:cs typeface="Tahoma"/>
              </a:rPr>
              <a:t>Recent stock declines reflect investor concerns over missed earnings expectations and high capital expenditures on AI infrastructure</a:t>
            </a:r>
            <a:endParaRPr sz="1200" dirty="0">
              <a:latin typeface="Tahoma"/>
              <a:cs typeface="Tahoma"/>
            </a:endParaRPr>
          </a:p>
        </p:txBody>
      </p:sp>
      <p:pic>
        <p:nvPicPr>
          <p:cNvPr id="10" name="Picture 9">
            <a:extLst>
              <a:ext uri="{FF2B5EF4-FFF2-40B4-BE49-F238E27FC236}">
                <a16:creationId xmlns:a16="http://schemas.microsoft.com/office/drawing/2014/main" id="{7695CC98-FBFC-B661-9161-B26024477E0B}"/>
              </a:ext>
            </a:extLst>
          </p:cNvPr>
          <p:cNvPicPr>
            <a:picLocks noChangeAspect="1"/>
          </p:cNvPicPr>
          <p:nvPr/>
        </p:nvPicPr>
        <p:blipFill>
          <a:blip r:embed="rId3"/>
          <a:stretch>
            <a:fillRect/>
          </a:stretch>
        </p:blipFill>
        <p:spPr>
          <a:xfrm>
            <a:off x="7622522" y="4323944"/>
            <a:ext cx="4186751" cy="175447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715318" y="367884"/>
            <a:ext cx="948765" cy="980391"/>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90170">
              <a:lnSpc>
                <a:spcPct val="100000"/>
              </a:lnSpc>
              <a:spcBef>
                <a:spcPts val="100"/>
              </a:spcBef>
            </a:pPr>
            <a:r>
              <a:rPr spc="45"/>
              <a:t>Business</a:t>
            </a:r>
            <a:r>
              <a:rPr spc="-345"/>
              <a:t> </a:t>
            </a:r>
            <a:r>
              <a:rPr spc="-10"/>
              <a:t>Analysis</a:t>
            </a:r>
          </a:p>
        </p:txBody>
      </p:sp>
      <p:sp>
        <p:nvSpPr>
          <p:cNvPr id="4" name="object 4"/>
          <p:cNvSpPr txBox="1"/>
          <p:nvPr/>
        </p:nvSpPr>
        <p:spPr>
          <a:xfrm>
            <a:off x="4669478" y="1262127"/>
            <a:ext cx="3719829" cy="4117602"/>
          </a:xfrm>
          <a:prstGeom prst="rect">
            <a:avLst/>
          </a:prstGeom>
        </p:spPr>
        <p:txBody>
          <a:bodyPr vert="horz" wrap="square" lIns="0" tIns="12700" rIns="0" bIns="0" rtlCol="0">
            <a:spAutoFit/>
          </a:bodyPr>
          <a:lstStyle/>
          <a:p>
            <a:pPr marL="833119" marR="291465" indent="-784225">
              <a:lnSpc>
                <a:spcPct val="130000"/>
              </a:lnSpc>
              <a:spcBef>
                <a:spcPts val="100"/>
              </a:spcBef>
            </a:pPr>
            <a:r>
              <a:rPr sz="2400" u="sng" spc="-85" dirty="0">
                <a:uFill>
                  <a:solidFill>
                    <a:srgbClr val="000000"/>
                  </a:solidFill>
                </a:uFill>
                <a:latin typeface="Tahoma"/>
                <a:cs typeface="Tahoma"/>
              </a:rPr>
              <a:t>Three</a:t>
            </a:r>
            <a:r>
              <a:rPr sz="2400" u="sng" spc="-114" dirty="0">
                <a:uFill>
                  <a:solidFill>
                    <a:srgbClr val="000000"/>
                  </a:solidFill>
                </a:uFill>
                <a:latin typeface="Tahoma"/>
                <a:cs typeface="Tahoma"/>
              </a:rPr>
              <a:t> </a:t>
            </a:r>
            <a:r>
              <a:rPr sz="2400" u="sng" dirty="0">
                <a:uFill>
                  <a:solidFill>
                    <a:srgbClr val="000000"/>
                  </a:solidFill>
                </a:uFill>
                <a:latin typeface="Tahoma"/>
                <a:cs typeface="Tahoma"/>
              </a:rPr>
              <a:t>Business</a:t>
            </a:r>
            <a:r>
              <a:rPr sz="2400" u="sng" spc="-120" dirty="0">
                <a:uFill>
                  <a:solidFill>
                    <a:srgbClr val="000000"/>
                  </a:solidFill>
                </a:uFill>
                <a:latin typeface="Tahoma"/>
                <a:cs typeface="Tahoma"/>
              </a:rPr>
              <a:t> </a:t>
            </a:r>
            <a:r>
              <a:rPr sz="2400" u="sng" spc="-10" dirty="0">
                <a:uFill>
                  <a:solidFill>
                    <a:srgbClr val="000000"/>
                  </a:solidFill>
                </a:uFill>
                <a:latin typeface="Tahoma"/>
                <a:cs typeface="Tahoma"/>
              </a:rPr>
              <a:t>Segments</a:t>
            </a:r>
            <a:r>
              <a:rPr sz="2400" spc="-10" dirty="0">
                <a:latin typeface="Tahoma"/>
                <a:cs typeface="Tahoma"/>
              </a:rPr>
              <a:t> </a:t>
            </a:r>
            <a:r>
              <a:rPr sz="2400" dirty="0">
                <a:latin typeface="Tahoma"/>
                <a:cs typeface="Tahoma"/>
              </a:rPr>
              <a:t>Google</a:t>
            </a:r>
            <a:r>
              <a:rPr sz="2400" spc="-265" dirty="0">
                <a:latin typeface="Tahoma"/>
                <a:cs typeface="Tahoma"/>
              </a:rPr>
              <a:t> </a:t>
            </a:r>
            <a:r>
              <a:rPr sz="2400" spc="45" dirty="0">
                <a:latin typeface="Tahoma"/>
                <a:cs typeface="Tahoma"/>
              </a:rPr>
              <a:t>Cloud</a:t>
            </a:r>
            <a:endParaRPr lang="en-US" sz="2400" spc="45" dirty="0">
              <a:latin typeface="Tahoma"/>
              <a:cs typeface="Tahoma"/>
            </a:endParaRPr>
          </a:p>
          <a:p>
            <a:pPr algn="l"/>
            <a:r>
              <a:rPr lang="en-US" sz="1600" b="0" i="0" dirty="0">
                <a:effectLst/>
                <a:latin typeface="fkGroteskNeue"/>
              </a:rPr>
              <a:t>The second-largest segment focuses on enterprise solutions:</a:t>
            </a:r>
          </a:p>
          <a:p>
            <a:pPr algn="l">
              <a:buFont typeface="Arial" panose="020B0604020202020204" pitchFamily="34" charset="0"/>
              <a:buChar char="•"/>
            </a:pPr>
            <a:r>
              <a:rPr lang="en-US" sz="1600" b="0" i="0" dirty="0">
                <a:effectLst/>
                <a:latin typeface="fkGroteskNeue"/>
              </a:rPr>
              <a:t>Google Cloud Platform (GCP): Provides infrastructure-as-a-service (IaaS) and platform-as-a-service (PaaS) offerings.</a:t>
            </a:r>
          </a:p>
          <a:p>
            <a:pPr algn="l">
              <a:buFont typeface="Arial" panose="020B0604020202020204" pitchFamily="34" charset="0"/>
              <a:buChar char="•"/>
            </a:pPr>
            <a:r>
              <a:rPr lang="en-US" sz="1600" b="0" i="0" dirty="0">
                <a:effectLst/>
                <a:latin typeface="fkGroteskNeue"/>
              </a:rPr>
              <a:t>Google Workspace: A suite of productivity tools competing with Microsoft Office 365.</a:t>
            </a:r>
          </a:p>
          <a:p>
            <a:pPr algn="l">
              <a:buFont typeface="Arial" panose="020B0604020202020204" pitchFamily="34" charset="0"/>
              <a:buChar char="•"/>
            </a:pPr>
            <a:r>
              <a:rPr lang="en-US" sz="1600" b="0" i="0" dirty="0">
                <a:effectLst/>
                <a:latin typeface="fkGroteskNeue"/>
              </a:rPr>
              <a:t>In 2024, this segment generated $31.3 billion in revenue (12% of total revenue) and turned profitable with over $4 billion in operating income</a:t>
            </a:r>
          </a:p>
          <a:p>
            <a:pPr marL="833119" marR="291465" indent="-784225">
              <a:lnSpc>
                <a:spcPct val="130000"/>
              </a:lnSpc>
              <a:spcBef>
                <a:spcPts val="100"/>
              </a:spcBef>
            </a:pPr>
            <a:endParaRPr sz="2400" dirty="0">
              <a:latin typeface="Tahoma"/>
              <a:cs typeface="Tahoma"/>
            </a:endParaRPr>
          </a:p>
        </p:txBody>
      </p:sp>
      <p:sp>
        <p:nvSpPr>
          <p:cNvPr id="5" name="object 5"/>
          <p:cNvSpPr txBox="1"/>
          <p:nvPr/>
        </p:nvSpPr>
        <p:spPr>
          <a:xfrm>
            <a:off x="-369799" y="1704461"/>
            <a:ext cx="4098692" cy="2412199"/>
          </a:xfrm>
          <a:prstGeom prst="rect">
            <a:avLst/>
          </a:prstGeom>
        </p:spPr>
        <p:txBody>
          <a:bodyPr vert="horz" wrap="square" lIns="0" tIns="173990" rIns="0" bIns="0" rtlCol="0">
            <a:spAutoFit/>
          </a:bodyPr>
          <a:lstStyle/>
          <a:p>
            <a:pPr marL="768985">
              <a:lnSpc>
                <a:spcPct val="100000"/>
              </a:lnSpc>
              <a:spcBef>
                <a:spcPts val="1370"/>
              </a:spcBef>
            </a:pPr>
            <a:r>
              <a:rPr sz="2400" dirty="0">
                <a:latin typeface="Tahoma"/>
                <a:cs typeface="Tahoma"/>
              </a:rPr>
              <a:t>Google</a:t>
            </a:r>
            <a:r>
              <a:rPr sz="2400" spc="-265" dirty="0">
                <a:latin typeface="Tahoma"/>
                <a:cs typeface="Tahoma"/>
              </a:rPr>
              <a:t> </a:t>
            </a:r>
            <a:r>
              <a:rPr sz="2400" spc="-10" dirty="0">
                <a:latin typeface="Tahoma"/>
                <a:cs typeface="Tahoma"/>
              </a:rPr>
              <a:t>Service</a:t>
            </a:r>
            <a:r>
              <a:rPr lang="en-US" sz="2400" spc="-10" dirty="0">
                <a:latin typeface="Tahoma"/>
                <a:cs typeface="Tahoma"/>
              </a:rPr>
              <a:t>s</a:t>
            </a:r>
          </a:p>
          <a:p>
            <a:pPr marL="768985">
              <a:lnSpc>
                <a:spcPct val="100000"/>
              </a:lnSpc>
              <a:spcBef>
                <a:spcPts val="1370"/>
              </a:spcBef>
            </a:pPr>
            <a:r>
              <a:rPr lang="en-US" sz="1400" dirty="0">
                <a:latin typeface="Tahoma"/>
                <a:cs typeface="Tahoma"/>
              </a:rPr>
              <a:t>This is Google's largest and most profitable segment, contributing approximately 87% of Alphabet's total revenue in 2024:</a:t>
            </a:r>
          </a:p>
          <a:p>
            <a:pPr marL="768985">
              <a:lnSpc>
                <a:spcPct val="100000"/>
              </a:lnSpc>
              <a:spcBef>
                <a:spcPts val="1370"/>
              </a:spcBef>
            </a:pPr>
            <a:r>
              <a:rPr lang="en-US" sz="1400" b="1" dirty="0">
                <a:latin typeface="Tahoma"/>
                <a:cs typeface="Tahoma"/>
              </a:rPr>
              <a:t>Advertising</a:t>
            </a:r>
            <a:r>
              <a:rPr lang="en-US" sz="1400" dirty="0">
                <a:latin typeface="Tahoma"/>
                <a:cs typeface="Tahoma"/>
              </a:rPr>
              <a:t>, </a:t>
            </a:r>
            <a:r>
              <a:rPr lang="en-US" sz="1400" b="1" dirty="0">
                <a:latin typeface="Tahoma"/>
                <a:cs typeface="Tahoma"/>
              </a:rPr>
              <a:t>Platforms &amp; Applications, Hardware and Subscriptions</a:t>
            </a:r>
          </a:p>
        </p:txBody>
      </p:sp>
      <p:sp>
        <p:nvSpPr>
          <p:cNvPr id="6" name="object 6"/>
          <p:cNvSpPr txBox="1"/>
          <p:nvPr/>
        </p:nvSpPr>
        <p:spPr>
          <a:xfrm>
            <a:off x="8774776" y="1649230"/>
            <a:ext cx="3150235" cy="3064300"/>
          </a:xfrm>
          <a:prstGeom prst="rect">
            <a:avLst/>
          </a:prstGeom>
        </p:spPr>
        <p:txBody>
          <a:bodyPr vert="horz" wrap="square" lIns="0" tIns="192405" rIns="0" bIns="0" rtlCol="0">
            <a:spAutoFit/>
          </a:bodyPr>
          <a:lstStyle/>
          <a:p>
            <a:pPr marL="905510">
              <a:lnSpc>
                <a:spcPct val="100000"/>
              </a:lnSpc>
              <a:spcBef>
                <a:spcPts val="1515"/>
              </a:spcBef>
            </a:pPr>
            <a:r>
              <a:rPr sz="2400" spc="-20" dirty="0">
                <a:latin typeface="Tahoma"/>
                <a:cs typeface="Tahoma"/>
              </a:rPr>
              <a:t>Other</a:t>
            </a:r>
            <a:r>
              <a:rPr sz="2400" spc="-235" dirty="0">
                <a:latin typeface="Tahoma"/>
                <a:cs typeface="Tahoma"/>
              </a:rPr>
              <a:t> </a:t>
            </a:r>
            <a:r>
              <a:rPr sz="2400" spc="-20" dirty="0">
                <a:latin typeface="Tahoma"/>
                <a:cs typeface="Tahoma"/>
              </a:rPr>
              <a:t>Bets</a:t>
            </a:r>
            <a:endParaRPr lang="en-US" sz="2400" spc="-20" dirty="0">
              <a:latin typeface="Tahoma"/>
              <a:cs typeface="Tahoma"/>
            </a:endParaRPr>
          </a:p>
          <a:p>
            <a:pPr marL="12700" marR="5080">
              <a:lnSpc>
                <a:spcPts val="1900"/>
              </a:lnSpc>
              <a:spcBef>
                <a:spcPts val="65"/>
              </a:spcBef>
              <a:tabLst>
                <a:tab pos="298450" algn="l"/>
              </a:tabLst>
            </a:pPr>
            <a:r>
              <a:rPr lang="en-US" sz="1600" dirty="0">
                <a:latin typeface="Tahoma"/>
                <a:cs typeface="Tahoma"/>
              </a:rPr>
              <a:t>- Waymo: Autonomous vehicles.</a:t>
            </a:r>
          </a:p>
          <a:p>
            <a:pPr marL="12700" marR="5080">
              <a:lnSpc>
                <a:spcPts val="1900"/>
              </a:lnSpc>
              <a:spcBef>
                <a:spcPts val="65"/>
              </a:spcBef>
              <a:tabLst>
                <a:tab pos="298450" algn="l"/>
              </a:tabLst>
            </a:pPr>
            <a:r>
              <a:rPr lang="en-US" sz="1600" dirty="0">
                <a:latin typeface="Tahoma"/>
                <a:cs typeface="Tahoma"/>
              </a:rPr>
              <a:t>- Verily: Life sciences.</a:t>
            </a:r>
          </a:p>
          <a:p>
            <a:pPr marL="12700" marR="5080">
              <a:lnSpc>
                <a:spcPts val="1900"/>
              </a:lnSpc>
              <a:spcBef>
                <a:spcPts val="65"/>
              </a:spcBef>
              <a:tabLst>
                <a:tab pos="298450" algn="l"/>
              </a:tabLst>
            </a:pPr>
            <a:r>
              <a:rPr lang="en-US" sz="1600" dirty="0">
                <a:latin typeface="Tahoma"/>
                <a:cs typeface="Tahoma"/>
              </a:rPr>
              <a:t>- DeepMind: Artificial intelligence research.</a:t>
            </a:r>
          </a:p>
          <a:p>
            <a:pPr marL="298450" marR="5080" indent="-285750">
              <a:lnSpc>
                <a:spcPts val="1900"/>
              </a:lnSpc>
              <a:spcBef>
                <a:spcPts val="65"/>
              </a:spcBef>
              <a:buFont typeface="Arial MT"/>
              <a:buChar char="•"/>
              <a:tabLst>
                <a:tab pos="298450" algn="l"/>
              </a:tabLst>
            </a:pPr>
            <a:endParaRPr lang="en-US" sz="1600" dirty="0">
              <a:latin typeface="Tahoma"/>
              <a:cs typeface="Tahoma"/>
            </a:endParaRPr>
          </a:p>
          <a:p>
            <a:pPr marL="298450" marR="5080" indent="-285750">
              <a:lnSpc>
                <a:spcPts val="1900"/>
              </a:lnSpc>
              <a:spcBef>
                <a:spcPts val="65"/>
              </a:spcBef>
              <a:buFont typeface="Arial MT"/>
              <a:buChar char="•"/>
              <a:tabLst>
                <a:tab pos="298450" algn="l"/>
              </a:tabLst>
            </a:pPr>
            <a:r>
              <a:rPr lang="en-US" sz="1600" dirty="0">
                <a:latin typeface="Tahoma"/>
                <a:cs typeface="Tahoma"/>
              </a:rPr>
              <a:t>Despite generating $1.2 billion in revenue in 2024, this segment recorded an operating loss of $3.3 billion due to its high-risk, long-term projects</a:t>
            </a:r>
          </a:p>
        </p:txBody>
      </p:sp>
      <p:pic>
        <p:nvPicPr>
          <p:cNvPr id="8" name="object 8"/>
          <p:cNvPicPr/>
          <p:nvPr/>
        </p:nvPicPr>
        <p:blipFill>
          <a:blip r:embed="rId3" cstate="print"/>
          <a:stretch>
            <a:fillRect/>
          </a:stretch>
        </p:blipFill>
        <p:spPr>
          <a:xfrm>
            <a:off x="4298762" y="4917841"/>
            <a:ext cx="4461259" cy="1665699"/>
          </a:xfrm>
          <a:prstGeom prst="rect">
            <a:avLst/>
          </a:prstGeom>
        </p:spPr>
      </p:pic>
      <p:pic>
        <p:nvPicPr>
          <p:cNvPr id="10" name="Picture 9">
            <a:extLst>
              <a:ext uri="{FF2B5EF4-FFF2-40B4-BE49-F238E27FC236}">
                <a16:creationId xmlns:a16="http://schemas.microsoft.com/office/drawing/2014/main" id="{E745330A-7B1B-D86B-387A-F48077CEADBE}"/>
              </a:ext>
            </a:extLst>
          </p:cNvPr>
          <p:cNvPicPr>
            <a:picLocks noChangeAspect="1"/>
          </p:cNvPicPr>
          <p:nvPr/>
        </p:nvPicPr>
        <p:blipFill>
          <a:blip r:embed="rId4"/>
          <a:stretch>
            <a:fillRect/>
          </a:stretch>
        </p:blipFill>
        <p:spPr>
          <a:xfrm>
            <a:off x="266989" y="4116660"/>
            <a:ext cx="3121897" cy="181114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0715318" y="367884"/>
            <a:ext cx="948765" cy="980391"/>
          </a:xfrm>
          <a:prstGeom prst="rect">
            <a:avLst/>
          </a:prstGeom>
        </p:spPr>
      </p:pic>
      <p:sp>
        <p:nvSpPr>
          <p:cNvPr id="3" name="object 3"/>
          <p:cNvSpPr txBox="1">
            <a:spLocks noGrp="1"/>
          </p:cNvSpPr>
          <p:nvPr>
            <p:ph type="title"/>
          </p:nvPr>
        </p:nvSpPr>
        <p:spPr>
          <a:xfrm>
            <a:off x="190305" y="553212"/>
            <a:ext cx="8039295" cy="505267"/>
          </a:xfrm>
          <a:prstGeom prst="rect">
            <a:avLst/>
          </a:prstGeom>
        </p:spPr>
        <p:txBody>
          <a:bodyPr vert="horz" wrap="square" lIns="0" tIns="12700" rIns="0" bIns="0" rtlCol="0">
            <a:spAutoFit/>
          </a:bodyPr>
          <a:lstStyle/>
          <a:p>
            <a:pPr marL="90170">
              <a:lnSpc>
                <a:spcPct val="100000"/>
              </a:lnSpc>
              <a:spcBef>
                <a:spcPts val="100"/>
              </a:spcBef>
            </a:pPr>
            <a:r>
              <a:rPr dirty="0"/>
              <a:t>Financial</a:t>
            </a:r>
            <a:r>
              <a:rPr spc="-135" dirty="0"/>
              <a:t> </a:t>
            </a:r>
            <a:r>
              <a:rPr spc="-10" dirty="0"/>
              <a:t>Analysis</a:t>
            </a:r>
          </a:p>
        </p:txBody>
      </p:sp>
      <p:pic>
        <p:nvPicPr>
          <p:cNvPr id="12" name="Picture 11">
            <a:extLst>
              <a:ext uri="{FF2B5EF4-FFF2-40B4-BE49-F238E27FC236}">
                <a16:creationId xmlns:a16="http://schemas.microsoft.com/office/drawing/2014/main" id="{A5FADD77-D646-FA60-094E-430E18C429FF}"/>
              </a:ext>
            </a:extLst>
          </p:cNvPr>
          <p:cNvPicPr>
            <a:picLocks noChangeAspect="1"/>
          </p:cNvPicPr>
          <p:nvPr/>
        </p:nvPicPr>
        <p:blipFill>
          <a:blip r:embed="rId4"/>
          <a:stretch>
            <a:fillRect/>
          </a:stretch>
        </p:blipFill>
        <p:spPr>
          <a:xfrm>
            <a:off x="1640322" y="1348275"/>
            <a:ext cx="8911356" cy="2958735"/>
          </a:xfrm>
          <a:prstGeom prst="rect">
            <a:avLst/>
          </a:prstGeom>
        </p:spPr>
      </p:pic>
      <p:graphicFrame>
        <p:nvGraphicFramePr>
          <p:cNvPr id="4" name="Table 3">
            <a:extLst>
              <a:ext uri="{FF2B5EF4-FFF2-40B4-BE49-F238E27FC236}">
                <a16:creationId xmlns:a16="http://schemas.microsoft.com/office/drawing/2014/main" id="{349C30DD-D8F1-7703-2C9B-766050EC51EE}"/>
              </a:ext>
            </a:extLst>
          </p:cNvPr>
          <p:cNvGraphicFramePr>
            <a:graphicFrameLocks noGrp="1"/>
          </p:cNvGraphicFramePr>
          <p:nvPr>
            <p:extLst>
              <p:ext uri="{D42A27DB-BD31-4B8C-83A1-F6EECF244321}">
                <p14:modId xmlns:p14="http://schemas.microsoft.com/office/powerpoint/2010/main" val="4059645359"/>
              </p:ext>
            </p:extLst>
          </p:nvPr>
        </p:nvGraphicFramePr>
        <p:xfrm>
          <a:off x="3699535" y="4507663"/>
          <a:ext cx="4792930" cy="1671321"/>
        </p:xfrm>
        <a:graphic>
          <a:graphicData uri="http://schemas.openxmlformats.org/drawingml/2006/table">
            <a:tbl>
              <a:tblPr/>
              <a:tblGrid>
                <a:gridCol w="958586">
                  <a:extLst>
                    <a:ext uri="{9D8B030D-6E8A-4147-A177-3AD203B41FA5}">
                      <a16:colId xmlns:a16="http://schemas.microsoft.com/office/drawing/2014/main" val="2598951662"/>
                    </a:ext>
                  </a:extLst>
                </a:gridCol>
                <a:gridCol w="958586">
                  <a:extLst>
                    <a:ext uri="{9D8B030D-6E8A-4147-A177-3AD203B41FA5}">
                      <a16:colId xmlns:a16="http://schemas.microsoft.com/office/drawing/2014/main" val="2785343649"/>
                    </a:ext>
                  </a:extLst>
                </a:gridCol>
                <a:gridCol w="958586">
                  <a:extLst>
                    <a:ext uri="{9D8B030D-6E8A-4147-A177-3AD203B41FA5}">
                      <a16:colId xmlns:a16="http://schemas.microsoft.com/office/drawing/2014/main" val="1930362975"/>
                    </a:ext>
                  </a:extLst>
                </a:gridCol>
                <a:gridCol w="958586">
                  <a:extLst>
                    <a:ext uri="{9D8B030D-6E8A-4147-A177-3AD203B41FA5}">
                      <a16:colId xmlns:a16="http://schemas.microsoft.com/office/drawing/2014/main" val="2320593086"/>
                    </a:ext>
                  </a:extLst>
                </a:gridCol>
                <a:gridCol w="958586">
                  <a:extLst>
                    <a:ext uri="{9D8B030D-6E8A-4147-A177-3AD203B41FA5}">
                      <a16:colId xmlns:a16="http://schemas.microsoft.com/office/drawing/2014/main" val="903823193"/>
                    </a:ext>
                  </a:extLst>
                </a:gridCol>
              </a:tblGrid>
              <a:tr h="395245">
                <a:tc>
                  <a:txBody>
                    <a:bodyPr/>
                    <a:lstStyle/>
                    <a:p>
                      <a:r>
                        <a:rPr lang="en-US" sz="700" b="1" dirty="0">
                          <a:solidFill>
                            <a:srgbClr val="0F172A"/>
                          </a:solidFill>
                          <a:effectLst/>
                          <a:latin typeface="__Roboto_88ce71"/>
                        </a:rPr>
                        <a:t>Metric</a:t>
                      </a:r>
                      <a:endParaRPr lang="en-US" sz="700" dirty="0">
                        <a:solidFill>
                          <a:srgbClr val="111827"/>
                        </a:solidFill>
                        <a:effectLst/>
                        <a:latin typeface="__Roboto_88ce71"/>
                      </a:endParaRPr>
                    </a:p>
                  </a:txBody>
                  <a:tcPr marL="31596" marR="31596" marT="10532" marB="10532" anchor="ctr">
                    <a:lnL w="6350" cap="flat" cmpd="sng" algn="ctr">
                      <a:solidFill>
                        <a:srgbClr val="D1D5DB"/>
                      </a:solidFill>
                      <a:prstDash val="solid"/>
                      <a:round/>
                      <a:headEnd type="none" w="med" len="med"/>
                      <a:tailEnd type="none" w="med" len="med"/>
                    </a:lnL>
                    <a:lnR w="6350" cap="flat" cmpd="sng" algn="ctr">
                      <a:solidFill>
                        <a:srgbClr val="D1D5DB"/>
                      </a:solidFill>
                      <a:prstDash val="solid"/>
                      <a:round/>
                      <a:headEnd type="none" w="med" len="med"/>
                      <a:tailEnd type="none" w="med" len="med"/>
                    </a:lnR>
                    <a:lnT w="6350" cap="flat" cmpd="sng" algn="ctr">
                      <a:solidFill>
                        <a:srgbClr val="D1D5DB"/>
                      </a:solidFill>
                      <a:prstDash val="solid"/>
                      <a:round/>
                      <a:headEnd type="none" w="med" len="med"/>
                      <a:tailEnd type="none" w="med" len="med"/>
                    </a:lnT>
                    <a:lnB w="12700" cap="flat" cmpd="sng" algn="ctr">
                      <a:solidFill>
                        <a:srgbClr val="D1D5DB"/>
                      </a:solidFill>
                      <a:prstDash val="solid"/>
                      <a:round/>
                      <a:headEnd type="none" w="med" len="med"/>
                      <a:tailEnd type="none" w="med" len="med"/>
                    </a:lnB>
                    <a:solidFill>
                      <a:schemeClr val="bg1">
                        <a:lumMod val="85000"/>
                      </a:schemeClr>
                    </a:solidFill>
                  </a:tcPr>
                </a:tc>
                <a:tc>
                  <a:txBody>
                    <a:bodyPr/>
                    <a:lstStyle/>
                    <a:p>
                      <a:r>
                        <a:rPr lang="en-US" sz="700" b="1" dirty="0">
                          <a:solidFill>
                            <a:srgbClr val="0F172A"/>
                          </a:solidFill>
                          <a:effectLst/>
                          <a:latin typeface="__Roboto_88ce71"/>
                        </a:rPr>
                        <a:t>Google</a:t>
                      </a:r>
                      <a:r>
                        <a:rPr lang="en-US" sz="700" dirty="0">
                          <a:solidFill>
                            <a:srgbClr val="111827"/>
                          </a:solidFill>
                          <a:effectLst/>
                          <a:latin typeface="__Roboto_88ce71"/>
                        </a:rPr>
                        <a:t> (2024)</a:t>
                      </a:r>
                    </a:p>
                  </a:txBody>
                  <a:tcPr marL="31596" marR="31596" marT="10532" marB="10532" anchor="ctr">
                    <a:lnL w="6350" cap="flat" cmpd="sng" algn="ctr">
                      <a:solidFill>
                        <a:srgbClr val="D1D5DB"/>
                      </a:solidFill>
                      <a:prstDash val="solid"/>
                      <a:round/>
                      <a:headEnd type="none" w="med" len="med"/>
                      <a:tailEnd type="none" w="med" len="med"/>
                    </a:lnL>
                    <a:lnR w="6350" cap="flat" cmpd="sng" algn="ctr">
                      <a:solidFill>
                        <a:srgbClr val="D1D5DB"/>
                      </a:solidFill>
                      <a:prstDash val="solid"/>
                      <a:round/>
                      <a:headEnd type="none" w="med" len="med"/>
                      <a:tailEnd type="none" w="med" len="med"/>
                    </a:lnR>
                    <a:lnT w="6350" cap="flat" cmpd="sng" algn="ctr">
                      <a:solidFill>
                        <a:srgbClr val="D1D5DB"/>
                      </a:solidFill>
                      <a:prstDash val="solid"/>
                      <a:round/>
                      <a:headEnd type="none" w="med" len="med"/>
                      <a:tailEnd type="none" w="med" len="med"/>
                    </a:lnT>
                    <a:lnB w="12700" cap="flat" cmpd="sng" algn="ctr">
                      <a:solidFill>
                        <a:srgbClr val="D1D5DB"/>
                      </a:solidFill>
                      <a:prstDash val="solid"/>
                      <a:round/>
                      <a:headEnd type="none" w="med" len="med"/>
                      <a:tailEnd type="none" w="med" len="med"/>
                    </a:lnB>
                    <a:solidFill>
                      <a:schemeClr val="bg1">
                        <a:lumMod val="85000"/>
                      </a:schemeClr>
                    </a:solidFill>
                  </a:tcPr>
                </a:tc>
                <a:tc>
                  <a:txBody>
                    <a:bodyPr/>
                    <a:lstStyle/>
                    <a:p>
                      <a:r>
                        <a:rPr lang="en-US" sz="700" b="1">
                          <a:solidFill>
                            <a:srgbClr val="0F172A"/>
                          </a:solidFill>
                          <a:effectLst/>
                          <a:latin typeface="__Roboto_88ce71"/>
                        </a:rPr>
                        <a:t>Microsoft</a:t>
                      </a:r>
                      <a:r>
                        <a:rPr lang="en-US" sz="700">
                          <a:solidFill>
                            <a:srgbClr val="111827"/>
                          </a:solidFill>
                          <a:effectLst/>
                          <a:latin typeface="__Roboto_88ce71"/>
                        </a:rPr>
                        <a:t> (2024)</a:t>
                      </a:r>
                    </a:p>
                  </a:txBody>
                  <a:tcPr marL="31596" marR="31596" marT="10532" marB="10532" anchor="ctr">
                    <a:lnL w="6350" cap="flat" cmpd="sng" algn="ctr">
                      <a:solidFill>
                        <a:srgbClr val="D1D5DB"/>
                      </a:solidFill>
                      <a:prstDash val="solid"/>
                      <a:round/>
                      <a:headEnd type="none" w="med" len="med"/>
                      <a:tailEnd type="none" w="med" len="med"/>
                    </a:lnL>
                    <a:lnR w="6350" cap="flat" cmpd="sng" algn="ctr">
                      <a:solidFill>
                        <a:srgbClr val="D1D5DB"/>
                      </a:solidFill>
                      <a:prstDash val="solid"/>
                      <a:round/>
                      <a:headEnd type="none" w="med" len="med"/>
                      <a:tailEnd type="none" w="med" len="med"/>
                    </a:lnR>
                    <a:lnT w="6350" cap="flat" cmpd="sng" algn="ctr">
                      <a:solidFill>
                        <a:srgbClr val="D1D5DB"/>
                      </a:solidFill>
                      <a:prstDash val="solid"/>
                      <a:round/>
                      <a:headEnd type="none" w="med" len="med"/>
                      <a:tailEnd type="none" w="med" len="med"/>
                    </a:lnT>
                    <a:lnB w="12700" cap="flat" cmpd="sng" algn="ctr">
                      <a:solidFill>
                        <a:srgbClr val="D1D5DB"/>
                      </a:solidFill>
                      <a:prstDash val="solid"/>
                      <a:round/>
                      <a:headEnd type="none" w="med" len="med"/>
                      <a:tailEnd type="none" w="med" len="med"/>
                    </a:lnB>
                    <a:solidFill>
                      <a:schemeClr val="bg1">
                        <a:lumMod val="85000"/>
                      </a:schemeClr>
                    </a:solidFill>
                  </a:tcPr>
                </a:tc>
                <a:tc>
                  <a:txBody>
                    <a:bodyPr/>
                    <a:lstStyle/>
                    <a:p>
                      <a:r>
                        <a:rPr lang="en-US" sz="700" b="1">
                          <a:solidFill>
                            <a:srgbClr val="0F172A"/>
                          </a:solidFill>
                          <a:effectLst/>
                          <a:latin typeface="__Roboto_88ce71"/>
                        </a:rPr>
                        <a:t>Amazon</a:t>
                      </a:r>
                      <a:r>
                        <a:rPr lang="en-US" sz="700">
                          <a:solidFill>
                            <a:srgbClr val="111827"/>
                          </a:solidFill>
                          <a:effectLst/>
                          <a:latin typeface="__Roboto_88ce71"/>
                        </a:rPr>
                        <a:t> (2024)</a:t>
                      </a:r>
                    </a:p>
                  </a:txBody>
                  <a:tcPr marL="31596" marR="31596" marT="10532" marB="10532" anchor="ctr">
                    <a:lnL w="6350" cap="flat" cmpd="sng" algn="ctr">
                      <a:solidFill>
                        <a:srgbClr val="D1D5DB"/>
                      </a:solidFill>
                      <a:prstDash val="solid"/>
                      <a:round/>
                      <a:headEnd type="none" w="med" len="med"/>
                      <a:tailEnd type="none" w="med" len="med"/>
                    </a:lnL>
                    <a:lnR w="6350" cap="flat" cmpd="sng" algn="ctr">
                      <a:solidFill>
                        <a:srgbClr val="D1D5DB"/>
                      </a:solidFill>
                      <a:prstDash val="solid"/>
                      <a:round/>
                      <a:headEnd type="none" w="med" len="med"/>
                      <a:tailEnd type="none" w="med" len="med"/>
                    </a:lnR>
                    <a:lnT w="6350" cap="flat" cmpd="sng" algn="ctr">
                      <a:solidFill>
                        <a:srgbClr val="D1D5DB"/>
                      </a:solidFill>
                      <a:prstDash val="solid"/>
                      <a:round/>
                      <a:headEnd type="none" w="med" len="med"/>
                      <a:tailEnd type="none" w="med" len="med"/>
                    </a:lnT>
                    <a:lnB w="12700" cap="flat" cmpd="sng" algn="ctr">
                      <a:solidFill>
                        <a:srgbClr val="D1D5DB"/>
                      </a:solidFill>
                      <a:prstDash val="solid"/>
                      <a:round/>
                      <a:headEnd type="none" w="med" len="med"/>
                      <a:tailEnd type="none" w="med" len="med"/>
                    </a:lnB>
                    <a:solidFill>
                      <a:schemeClr val="bg1">
                        <a:lumMod val="85000"/>
                      </a:schemeClr>
                    </a:solidFill>
                  </a:tcPr>
                </a:tc>
                <a:tc>
                  <a:txBody>
                    <a:bodyPr/>
                    <a:lstStyle/>
                    <a:p>
                      <a:r>
                        <a:rPr lang="en-US" sz="700" b="1" dirty="0">
                          <a:solidFill>
                            <a:srgbClr val="0F172A"/>
                          </a:solidFill>
                          <a:effectLst/>
                          <a:latin typeface="__Roboto_88ce71"/>
                        </a:rPr>
                        <a:t>Meta Platforms</a:t>
                      </a:r>
                      <a:r>
                        <a:rPr lang="en-US" sz="700" dirty="0">
                          <a:solidFill>
                            <a:srgbClr val="111827"/>
                          </a:solidFill>
                          <a:effectLst/>
                          <a:latin typeface="__Roboto_88ce71"/>
                        </a:rPr>
                        <a:t> (2024)</a:t>
                      </a:r>
                    </a:p>
                  </a:txBody>
                  <a:tcPr marL="31596" marR="31596" marT="10532" marB="10532" anchor="ctr">
                    <a:lnL w="6350" cap="flat" cmpd="sng" algn="ctr">
                      <a:solidFill>
                        <a:srgbClr val="D1D5DB"/>
                      </a:solidFill>
                      <a:prstDash val="solid"/>
                      <a:round/>
                      <a:headEnd type="none" w="med" len="med"/>
                      <a:tailEnd type="none" w="med" len="med"/>
                    </a:lnL>
                    <a:lnR w="6350" cap="flat" cmpd="sng" algn="ctr">
                      <a:solidFill>
                        <a:srgbClr val="D1D5DB"/>
                      </a:solidFill>
                      <a:prstDash val="solid"/>
                      <a:round/>
                      <a:headEnd type="none" w="med" len="med"/>
                      <a:tailEnd type="none" w="med" len="med"/>
                    </a:lnR>
                    <a:lnT w="6350" cap="flat" cmpd="sng" algn="ctr">
                      <a:solidFill>
                        <a:srgbClr val="D1D5DB"/>
                      </a:solidFill>
                      <a:prstDash val="solid"/>
                      <a:round/>
                      <a:headEnd type="none" w="med" len="med"/>
                      <a:tailEnd type="none" w="med" len="med"/>
                    </a:lnT>
                    <a:lnB w="12700" cap="flat" cmpd="sng" algn="ctr">
                      <a:solidFill>
                        <a:srgbClr val="D1D5DB"/>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40851892"/>
                  </a:ext>
                </a:extLst>
              </a:tr>
              <a:tr h="319019">
                <a:tc>
                  <a:txBody>
                    <a:bodyPr/>
                    <a:lstStyle/>
                    <a:p>
                      <a:r>
                        <a:rPr lang="en-US" sz="700" b="1">
                          <a:solidFill>
                            <a:srgbClr val="0F172A"/>
                          </a:solidFill>
                          <a:effectLst/>
                          <a:latin typeface="__Roboto_88ce71"/>
                        </a:rPr>
                        <a:t>EBITDA Margin</a:t>
                      </a:r>
                      <a:endParaRPr lang="en-US" sz="700">
                        <a:effectLst/>
                        <a:latin typeface="__Roboto_88ce71"/>
                      </a:endParaRPr>
                    </a:p>
                  </a:txBody>
                  <a:tcPr marL="31596" marR="31596" marT="10532" marB="10532" anchor="ctr">
                    <a:lnL w="6350" cap="flat" cmpd="sng" algn="ctr">
                      <a:solidFill>
                        <a:srgbClr val="D1D5DB"/>
                      </a:solidFill>
                      <a:prstDash val="solid"/>
                      <a:round/>
                      <a:headEnd type="none" w="med" len="med"/>
                      <a:tailEnd type="none" w="med" len="med"/>
                    </a:lnL>
                    <a:lnR w="6350" cap="flat" cmpd="sng" algn="ctr">
                      <a:solidFill>
                        <a:srgbClr val="D1D5DB"/>
                      </a:solidFill>
                      <a:prstDash val="solid"/>
                      <a:round/>
                      <a:headEnd type="none" w="med" len="med"/>
                      <a:tailEnd type="none" w="med" len="med"/>
                    </a:lnR>
                    <a:lnT w="12700" cap="flat" cmpd="sng" algn="ctr">
                      <a:solidFill>
                        <a:srgbClr val="D1D5DB"/>
                      </a:solidFill>
                      <a:prstDash val="solid"/>
                      <a:round/>
                      <a:headEnd type="none" w="med" len="med"/>
                      <a:tailEnd type="none" w="med" len="med"/>
                    </a:lnT>
                    <a:lnB w="12700" cap="flat" cmpd="sng" algn="ctr">
                      <a:solidFill>
                        <a:srgbClr val="D1D5DB"/>
                      </a:solidFill>
                      <a:prstDash val="solid"/>
                      <a:round/>
                      <a:headEnd type="none" w="med" len="med"/>
                      <a:tailEnd type="none" w="med" len="med"/>
                    </a:lnB>
                    <a:solidFill>
                      <a:srgbClr val="FFFFFF"/>
                    </a:solidFill>
                  </a:tcPr>
                </a:tc>
                <a:tc>
                  <a:txBody>
                    <a:bodyPr/>
                    <a:lstStyle/>
                    <a:p>
                      <a:r>
                        <a:rPr lang="en-US" sz="700" dirty="0">
                          <a:effectLst/>
                          <a:latin typeface="__Roboto_88ce71"/>
                        </a:rPr>
                        <a:t>33.5%</a:t>
                      </a:r>
                    </a:p>
                  </a:txBody>
                  <a:tcPr marL="31596" marR="31596" marT="10532" marB="10532" anchor="ctr">
                    <a:lnL w="6350" cap="flat" cmpd="sng" algn="ctr">
                      <a:solidFill>
                        <a:srgbClr val="D1D5DB"/>
                      </a:solidFill>
                      <a:prstDash val="solid"/>
                      <a:round/>
                      <a:headEnd type="none" w="med" len="med"/>
                      <a:tailEnd type="none" w="med" len="med"/>
                    </a:lnL>
                    <a:lnR w="6350" cap="flat" cmpd="sng" algn="ctr">
                      <a:solidFill>
                        <a:srgbClr val="D1D5DB"/>
                      </a:solidFill>
                      <a:prstDash val="solid"/>
                      <a:round/>
                      <a:headEnd type="none" w="med" len="med"/>
                      <a:tailEnd type="none" w="med" len="med"/>
                    </a:lnR>
                    <a:lnT w="12700" cap="flat" cmpd="sng" algn="ctr">
                      <a:solidFill>
                        <a:srgbClr val="D1D5DB"/>
                      </a:solidFill>
                      <a:prstDash val="solid"/>
                      <a:round/>
                      <a:headEnd type="none" w="med" len="med"/>
                      <a:tailEnd type="none" w="med" len="med"/>
                    </a:lnT>
                    <a:lnB w="12700" cap="flat" cmpd="sng" algn="ctr">
                      <a:solidFill>
                        <a:srgbClr val="D1D5DB"/>
                      </a:solidFill>
                      <a:prstDash val="solid"/>
                      <a:round/>
                      <a:headEnd type="none" w="med" len="med"/>
                      <a:tailEnd type="none" w="med" len="med"/>
                    </a:lnB>
                    <a:solidFill>
                      <a:srgbClr val="FFFFFF"/>
                    </a:solidFill>
                  </a:tcPr>
                </a:tc>
                <a:tc>
                  <a:txBody>
                    <a:bodyPr/>
                    <a:lstStyle/>
                    <a:p>
                      <a:r>
                        <a:rPr lang="en-US" sz="700" dirty="0">
                          <a:effectLst/>
                          <a:latin typeface="__Roboto_88ce71"/>
                        </a:rPr>
                        <a:t>48.0%</a:t>
                      </a:r>
                    </a:p>
                  </a:txBody>
                  <a:tcPr marL="31596" marR="31596" marT="10532" marB="10532" anchor="ctr">
                    <a:lnL w="6350" cap="flat" cmpd="sng" algn="ctr">
                      <a:solidFill>
                        <a:srgbClr val="D1D5DB"/>
                      </a:solidFill>
                      <a:prstDash val="solid"/>
                      <a:round/>
                      <a:headEnd type="none" w="med" len="med"/>
                      <a:tailEnd type="none" w="med" len="med"/>
                    </a:lnL>
                    <a:lnR w="6350" cap="flat" cmpd="sng" algn="ctr">
                      <a:solidFill>
                        <a:srgbClr val="D1D5DB"/>
                      </a:solidFill>
                      <a:prstDash val="solid"/>
                      <a:round/>
                      <a:headEnd type="none" w="med" len="med"/>
                      <a:tailEnd type="none" w="med" len="med"/>
                    </a:lnR>
                    <a:lnT w="12700" cap="flat" cmpd="sng" algn="ctr">
                      <a:solidFill>
                        <a:srgbClr val="D1D5DB"/>
                      </a:solidFill>
                      <a:prstDash val="solid"/>
                      <a:round/>
                      <a:headEnd type="none" w="med" len="med"/>
                      <a:tailEnd type="none" w="med" len="med"/>
                    </a:lnT>
                    <a:lnB w="12700" cap="flat" cmpd="sng" algn="ctr">
                      <a:solidFill>
                        <a:srgbClr val="D1D5DB"/>
                      </a:solidFill>
                      <a:prstDash val="solid"/>
                      <a:round/>
                      <a:headEnd type="none" w="med" len="med"/>
                      <a:tailEnd type="none" w="med" len="med"/>
                    </a:lnB>
                    <a:solidFill>
                      <a:srgbClr val="FFFFFF"/>
                    </a:solidFill>
                  </a:tcPr>
                </a:tc>
                <a:tc>
                  <a:txBody>
                    <a:bodyPr/>
                    <a:lstStyle/>
                    <a:p>
                      <a:r>
                        <a:rPr lang="en-US" sz="700" dirty="0">
                          <a:effectLst/>
                          <a:latin typeface="__Roboto_88ce71"/>
                        </a:rPr>
                        <a:t>16.0%</a:t>
                      </a:r>
                    </a:p>
                  </a:txBody>
                  <a:tcPr marL="31596" marR="31596" marT="10532" marB="10532" anchor="ctr">
                    <a:lnL w="6350" cap="flat" cmpd="sng" algn="ctr">
                      <a:solidFill>
                        <a:srgbClr val="D1D5DB"/>
                      </a:solidFill>
                      <a:prstDash val="solid"/>
                      <a:round/>
                      <a:headEnd type="none" w="med" len="med"/>
                      <a:tailEnd type="none" w="med" len="med"/>
                    </a:lnL>
                    <a:lnR w="6350" cap="flat" cmpd="sng" algn="ctr">
                      <a:solidFill>
                        <a:srgbClr val="D1D5DB"/>
                      </a:solidFill>
                      <a:prstDash val="solid"/>
                      <a:round/>
                      <a:headEnd type="none" w="med" len="med"/>
                      <a:tailEnd type="none" w="med" len="med"/>
                    </a:lnR>
                    <a:lnT w="12700" cap="flat" cmpd="sng" algn="ctr">
                      <a:solidFill>
                        <a:srgbClr val="D1D5DB"/>
                      </a:solidFill>
                      <a:prstDash val="solid"/>
                      <a:round/>
                      <a:headEnd type="none" w="med" len="med"/>
                      <a:tailEnd type="none" w="med" len="med"/>
                    </a:lnT>
                    <a:lnB w="12700" cap="flat" cmpd="sng" algn="ctr">
                      <a:solidFill>
                        <a:srgbClr val="D1D5DB"/>
                      </a:solidFill>
                      <a:prstDash val="solid"/>
                      <a:round/>
                      <a:headEnd type="none" w="med" len="med"/>
                      <a:tailEnd type="none" w="med" len="med"/>
                    </a:lnB>
                    <a:solidFill>
                      <a:srgbClr val="FFFFFF"/>
                    </a:solidFill>
                  </a:tcPr>
                </a:tc>
                <a:tc>
                  <a:txBody>
                    <a:bodyPr/>
                    <a:lstStyle/>
                    <a:p>
                      <a:r>
                        <a:rPr lang="en-US" sz="700" dirty="0">
                          <a:effectLst/>
                          <a:latin typeface="__Roboto_88ce71"/>
                        </a:rPr>
                        <a:t>42.0%</a:t>
                      </a:r>
                    </a:p>
                  </a:txBody>
                  <a:tcPr marL="31596" marR="31596" marT="10532" marB="10532" anchor="ctr">
                    <a:lnL w="6350" cap="flat" cmpd="sng" algn="ctr">
                      <a:solidFill>
                        <a:srgbClr val="D1D5DB"/>
                      </a:solidFill>
                      <a:prstDash val="solid"/>
                      <a:round/>
                      <a:headEnd type="none" w="med" len="med"/>
                      <a:tailEnd type="none" w="med" len="med"/>
                    </a:lnL>
                    <a:lnR w="6350" cap="flat" cmpd="sng" algn="ctr">
                      <a:solidFill>
                        <a:srgbClr val="D1D5DB"/>
                      </a:solidFill>
                      <a:prstDash val="solid"/>
                      <a:round/>
                      <a:headEnd type="none" w="med" len="med"/>
                      <a:tailEnd type="none" w="med" len="med"/>
                    </a:lnR>
                    <a:lnT w="12700" cap="flat" cmpd="sng" algn="ctr">
                      <a:solidFill>
                        <a:srgbClr val="D1D5DB"/>
                      </a:solidFill>
                      <a:prstDash val="solid"/>
                      <a:round/>
                      <a:headEnd type="none" w="med" len="med"/>
                      <a:tailEnd type="none" w="med" len="med"/>
                    </a:lnT>
                    <a:lnB w="12700" cap="flat" cmpd="sng" algn="ctr">
                      <a:solidFill>
                        <a:srgbClr val="D1D5DB"/>
                      </a:solidFill>
                      <a:prstDash val="solid"/>
                      <a:round/>
                      <a:headEnd type="none" w="med" len="med"/>
                      <a:tailEnd type="none" w="med" len="med"/>
                    </a:lnB>
                    <a:solidFill>
                      <a:srgbClr val="FFFFFF"/>
                    </a:solidFill>
                  </a:tcPr>
                </a:tc>
                <a:extLst>
                  <a:ext uri="{0D108BD9-81ED-4DB2-BD59-A6C34878D82A}">
                    <a16:rowId xmlns:a16="http://schemas.microsoft.com/office/drawing/2014/main" val="3020570420"/>
                  </a:ext>
                </a:extLst>
              </a:tr>
              <a:tr h="166567">
                <a:tc>
                  <a:txBody>
                    <a:bodyPr/>
                    <a:lstStyle/>
                    <a:p>
                      <a:r>
                        <a:rPr lang="en-US" sz="700" b="1">
                          <a:solidFill>
                            <a:srgbClr val="0F172A"/>
                          </a:solidFill>
                          <a:effectLst/>
                          <a:latin typeface="__Roboto_88ce71"/>
                        </a:rPr>
                        <a:t>ROIC</a:t>
                      </a:r>
                      <a:endParaRPr lang="en-US" sz="700">
                        <a:effectLst/>
                        <a:latin typeface="__Roboto_88ce71"/>
                      </a:endParaRPr>
                    </a:p>
                  </a:txBody>
                  <a:tcPr marL="31596" marR="31596" marT="10532" marB="10532" anchor="ctr">
                    <a:lnL w="6350" cap="flat" cmpd="sng" algn="ctr">
                      <a:solidFill>
                        <a:srgbClr val="D1D5DB"/>
                      </a:solidFill>
                      <a:prstDash val="solid"/>
                      <a:round/>
                      <a:headEnd type="none" w="med" len="med"/>
                      <a:tailEnd type="none" w="med" len="med"/>
                    </a:lnL>
                    <a:lnR w="6350" cap="flat" cmpd="sng" algn="ctr">
                      <a:solidFill>
                        <a:srgbClr val="D1D5DB"/>
                      </a:solidFill>
                      <a:prstDash val="solid"/>
                      <a:round/>
                      <a:headEnd type="none" w="med" len="med"/>
                      <a:tailEnd type="none" w="med" len="med"/>
                    </a:lnR>
                    <a:lnT w="12700" cap="flat" cmpd="sng" algn="ctr">
                      <a:solidFill>
                        <a:srgbClr val="D1D5DB"/>
                      </a:solidFill>
                      <a:prstDash val="solid"/>
                      <a:round/>
                      <a:headEnd type="none" w="med" len="med"/>
                      <a:tailEnd type="none" w="med" len="med"/>
                    </a:lnT>
                    <a:lnB w="12700" cap="flat" cmpd="sng" algn="ctr">
                      <a:solidFill>
                        <a:srgbClr val="D1D5DB"/>
                      </a:solidFill>
                      <a:prstDash val="solid"/>
                      <a:round/>
                      <a:headEnd type="none" w="med" len="med"/>
                      <a:tailEnd type="none" w="med" len="med"/>
                    </a:lnB>
                    <a:solidFill>
                      <a:srgbClr val="FFFFFF"/>
                    </a:solidFill>
                  </a:tcPr>
                </a:tc>
                <a:tc>
                  <a:txBody>
                    <a:bodyPr/>
                    <a:lstStyle/>
                    <a:p>
                      <a:r>
                        <a:rPr lang="en-US" sz="700" dirty="0">
                          <a:effectLst/>
                          <a:latin typeface="__Roboto_88ce71"/>
                        </a:rPr>
                        <a:t>15.0%</a:t>
                      </a:r>
                    </a:p>
                  </a:txBody>
                  <a:tcPr marL="31596" marR="31596" marT="10532" marB="10532" anchor="ctr">
                    <a:lnL w="6350" cap="flat" cmpd="sng" algn="ctr">
                      <a:solidFill>
                        <a:srgbClr val="D1D5DB"/>
                      </a:solidFill>
                      <a:prstDash val="solid"/>
                      <a:round/>
                      <a:headEnd type="none" w="med" len="med"/>
                      <a:tailEnd type="none" w="med" len="med"/>
                    </a:lnL>
                    <a:lnR w="6350" cap="flat" cmpd="sng" algn="ctr">
                      <a:solidFill>
                        <a:srgbClr val="D1D5DB"/>
                      </a:solidFill>
                      <a:prstDash val="solid"/>
                      <a:round/>
                      <a:headEnd type="none" w="med" len="med"/>
                      <a:tailEnd type="none" w="med" len="med"/>
                    </a:lnR>
                    <a:lnT w="12700" cap="flat" cmpd="sng" algn="ctr">
                      <a:solidFill>
                        <a:srgbClr val="D1D5DB"/>
                      </a:solidFill>
                      <a:prstDash val="solid"/>
                      <a:round/>
                      <a:headEnd type="none" w="med" len="med"/>
                      <a:tailEnd type="none" w="med" len="med"/>
                    </a:lnT>
                    <a:lnB w="12700" cap="flat" cmpd="sng" algn="ctr">
                      <a:solidFill>
                        <a:srgbClr val="D1D5DB"/>
                      </a:solidFill>
                      <a:prstDash val="solid"/>
                      <a:round/>
                      <a:headEnd type="none" w="med" len="med"/>
                      <a:tailEnd type="none" w="med" len="med"/>
                    </a:lnB>
                    <a:solidFill>
                      <a:srgbClr val="FFFFFF"/>
                    </a:solidFill>
                  </a:tcPr>
                </a:tc>
                <a:tc>
                  <a:txBody>
                    <a:bodyPr/>
                    <a:lstStyle/>
                    <a:p>
                      <a:r>
                        <a:rPr lang="en-US" sz="700" dirty="0">
                          <a:effectLst/>
                          <a:latin typeface="__Roboto_88ce71"/>
                        </a:rPr>
                        <a:t>30.0%</a:t>
                      </a:r>
                    </a:p>
                  </a:txBody>
                  <a:tcPr marL="31596" marR="31596" marT="10532" marB="10532" anchor="ctr">
                    <a:lnL w="6350" cap="flat" cmpd="sng" algn="ctr">
                      <a:solidFill>
                        <a:srgbClr val="D1D5DB"/>
                      </a:solidFill>
                      <a:prstDash val="solid"/>
                      <a:round/>
                      <a:headEnd type="none" w="med" len="med"/>
                      <a:tailEnd type="none" w="med" len="med"/>
                    </a:lnL>
                    <a:lnR w="6350" cap="flat" cmpd="sng" algn="ctr">
                      <a:solidFill>
                        <a:srgbClr val="D1D5DB"/>
                      </a:solidFill>
                      <a:prstDash val="solid"/>
                      <a:round/>
                      <a:headEnd type="none" w="med" len="med"/>
                      <a:tailEnd type="none" w="med" len="med"/>
                    </a:lnR>
                    <a:lnT w="12700" cap="flat" cmpd="sng" algn="ctr">
                      <a:solidFill>
                        <a:srgbClr val="D1D5DB"/>
                      </a:solidFill>
                      <a:prstDash val="solid"/>
                      <a:round/>
                      <a:headEnd type="none" w="med" len="med"/>
                      <a:tailEnd type="none" w="med" len="med"/>
                    </a:lnT>
                    <a:lnB w="12700" cap="flat" cmpd="sng" algn="ctr">
                      <a:solidFill>
                        <a:srgbClr val="D1D5DB"/>
                      </a:solidFill>
                      <a:prstDash val="solid"/>
                      <a:round/>
                      <a:headEnd type="none" w="med" len="med"/>
                      <a:tailEnd type="none" w="med" len="med"/>
                    </a:lnB>
                    <a:solidFill>
                      <a:srgbClr val="FFFFFF"/>
                    </a:solidFill>
                  </a:tcPr>
                </a:tc>
                <a:tc>
                  <a:txBody>
                    <a:bodyPr/>
                    <a:lstStyle/>
                    <a:p>
                      <a:r>
                        <a:rPr lang="en-US" sz="700" dirty="0">
                          <a:effectLst/>
                          <a:latin typeface="__Roboto_88ce71"/>
                        </a:rPr>
                        <a:t>12.0%</a:t>
                      </a:r>
                    </a:p>
                  </a:txBody>
                  <a:tcPr marL="31596" marR="31596" marT="10532" marB="10532" anchor="ctr">
                    <a:lnL w="6350" cap="flat" cmpd="sng" algn="ctr">
                      <a:solidFill>
                        <a:srgbClr val="D1D5DB"/>
                      </a:solidFill>
                      <a:prstDash val="solid"/>
                      <a:round/>
                      <a:headEnd type="none" w="med" len="med"/>
                      <a:tailEnd type="none" w="med" len="med"/>
                    </a:lnL>
                    <a:lnR w="6350" cap="flat" cmpd="sng" algn="ctr">
                      <a:solidFill>
                        <a:srgbClr val="D1D5DB"/>
                      </a:solidFill>
                      <a:prstDash val="solid"/>
                      <a:round/>
                      <a:headEnd type="none" w="med" len="med"/>
                      <a:tailEnd type="none" w="med" len="med"/>
                    </a:lnR>
                    <a:lnT w="12700" cap="flat" cmpd="sng" algn="ctr">
                      <a:solidFill>
                        <a:srgbClr val="D1D5DB"/>
                      </a:solidFill>
                      <a:prstDash val="solid"/>
                      <a:round/>
                      <a:headEnd type="none" w="med" len="med"/>
                      <a:tailEnd type="none" w="med" len="med"/>
                    </a:lnT>
                    <a:lnB w="12700" cap="flat" cmpd="sng" algn="ctr">
                      <a:solidFill>
                        <a:srgbClr val="D1D5DB"/>
                      </a:solidFill>
                      <a:prstDash val="solid"/>
                      <a:round/>
                      <a:headEnd type="none" w="med" len="med"/>
                      <a:tailEnd type="none" w="med" len="med"/>
                    </a:lnB>
                    <a:solidFill>
                      <a:srgbClr val="FFFFFF"/>
                    </a:solidFill>
                  </a:tcPr>
                </a:tc>
                <a:tc>
                  <a:txBody>
                    <a:bodyPr/>
                    <a:lstStyle/>
                    <a:p>
                      <a:r>
                        <a:rPr lang="en-US" sz="700" dirty="0">
                          <a:effectLst/>
                          <a:latin typeface="__Roboto_88ce71"/>
                        </a:rPr>
                        <a:t>21.0%</a:t>
                      </a:r>
                    </a:p>
                  </a:txBody>
                  <a:tcPr marL="31596" marR="31596" marT="10532" marB="10532" anchor="ctr">
                    <a:lnL w="6350" cap="flat" cmpd="sng" algn="ctr">
                      <a:solidFill>
                        <a:srgbClr val="D1D5DB"/>
                      </a:solidFill>
                      <a:prstDash val="solid"/>
                      <a:round/>
                      <a:headEnd type="none" w="med" len="med"/>
                      <a:tailEnd type="none" w="med" len="med"/>
                    </a:lnL>
                    <a:lnR w="6350" cap="flat" cmpd="sng" algn="ctr">
                      <a:solidFill>
                        <a:srgbClr val="D1D5DB"/>
                      </a:solidFill>
                      <a:prstDash val="solid"/>
                      <a:round/>
                      <a:headEnd type="none" w="med" len="med"/>
                      <a:tailEnd type="none" w="med" len="med"/>
                    </a:lnR>
                    <a:lnT w="12700" cap="flat" cmpd="sng" algn="ctr">
                      <a:solidFill>
                        <a:srgbClr val="D1D5DB"/>
                      </a:solidFill>
                      <a:prstDash val="solid"/>
                      <a:round/>
                      <a:headEnd type="none" w="med" len="med"/>
                      <a:tailEnd type="none" w="med" len="med"/>
                    </a:lnT>
                    <a:lnB w="12700" cap="flat" cmpd="sng" algn="ctr">
                      <a:solidFill>
                        <a:srgbClr val="D1D5DB"/>
                      </a:solidFill>
                      <a:prstDash val="solid"/>
                      <a:round/>
                      <a:headEnd type="none" w="med" len="med"/>
                      <a:tailEnd type="none" w="med" len="med"/>
                    </a:lnB>
                    <a:solidFill>
                      <a:srgbClr val="FFFFFF"/>
                    </a:solidFill>
                  </a:tcPr>
                </a:tc>
                <a:extLst>
                  <a:ext uri="{0D108BD9-81ED-4DB2-BD59-A6C34878D82A}">
                    <a16:rowId xmlns:a16="http://schemas.microsoft.com/office/drawing/2014/main" val="2361617730"/>
                  </a:ext>
                </a:extLst>
              </a:tr>
              <a:tr h="395245">
                <a:tc>
                  <a:txBody>
                    <a:bodyPr/>
                    <a:lstStyle/>
                    <a:p>
                      <a:r>
                        <a:rPr lang="en-US" sz="700" b="1">
                          <a:solidFill>
                            <a:srgbClr val="0F172A"/>
                          </a:solidFill>
                          <a:effectLst/>
                          <a:latin typeface="__Roboto_88ce71"/>
                        </a:rPr>
                        <a:t>Net Debt / EBITDA</a:t>
                      </a:r>
                      <a:endParaRPr lang="en-US" sz="700">
                        <a:effectLst/>
                        <a:latin typeface="__Roboto_88ce71"/>
                      </a:endParaRPr>
                    </a:p>
                  </a:txBody>
                  <a:tcPr marL="31596" marR="31596" marT="10532" marB="10532" anchor="ctr">
                    <a:lnL w="6350" cap="flat" cmpd="sng" algn="ctr">
                      <a:solidFill>
                        <a:srgbClr val="D1D5DB"/>
                      </a:solidFill>
                      <a:prstDash val="solid"/>
                      <a:round/>
                      <a:headEnd type="none" w="med" len="med"/>
                      <a:tailEnd type="none" w="med" len="med"/>
                    </a:lnL>
                    <a:lnR w="6350" cap="flat" cmpd="sng" algn="ctr">
                      <a:solidFill>
                        <a:srgbClr val="D1D5DB"/>
                      </a:solidFill>
                      <a:prstDash val="solid"/>
                      <a:round/>
                      <a:headEnd type="none" w="med" len="med"/>
                      <a:tailEnd type="none" w="med" len="med"/>
                    </a:lnR>
                    <a:lnT w="12700" cap="flat" cmpd="sng" algn="ctr">
                      <a:solidFill>
                        <a:srgbClr val="D1D5DB"/>
                      </a:solidFill>
                      <a:prstDash val="solid"/>
                      <a:round/>
                      <a:headEnd type="none" w="med" len="med"/>
                      <a:tailEnd type="none" w="med" len="med"/>
                    </a:lnT>
                    <a:lnB w="12700" cap="flat" cmpd="sng" algn="ctr">
                      <a:solidFill>
                        <a:srgbClr val="D1D5DB"/>
                      </a:solidFill>
                      <a:prstDash val="solid"/>
                      <a:round/>
                      <a:headEnd type="none" w="med" len="med"/>
                      <a:tailEnd type="none" w="med" len="med"/>
                    </a:lnB>
                    <a:solidFill>
                      <a:srgbClr val="FFFFFF"/>
                    </a:solidFill>
                  </a:tcPr>
                </a:tc>
                <a:tc>
                  <a:txBody>
                    <a:bodyPr/>
                    <a:lstStyle/>
                    <a:p>
                      <a:r>
                        <a:rPr lang="en-US" sz="700">
                          <a:effectLst/>
                          <a:latin typeface="__Roboto_88ce71"/>
                        </a:rPr>
                        <a:t>Negative (Net Cash)</a:t>
                      </a:r>
                    </a:p>
                  </a:txBody>
                  <a:tcPr marL="31596" marR="31596" marT="10532" marB="10532" anchor="ctr">
                    <a:lnL w="6350" cap="flat" cmpd="sng" algn="ctr">
                      <a:solidFill>
                        <a:srgbClr val="D1D5DB"/>
                      </a:solidFill>
                      <a:prstDash val="solid"/>
                      <a:round/>
                      <a:headEnd type="none" w="med" len="med"/>
                      <a:tailEnd type="none" w="med" len="med"/>
                    </a:lnL>
                    <a:lnR w="6350" cap="flat" cmpd="sng" algn="ctr">
                      <a:solidFill>
                        <a:srgbClr val="D1D5DB"/>
                      </a:solidFill>
                      <a:prstDash val="solid"/>
                      <a:round/>
                      <a:headEnd type="none" w="med" len="med"/>
                      <a:tailEnd type="none" w="med" len="med"/>
                    </a:lnR>
                    <a:lnT w="12700" cap="flat" cmpd="sng" algn="ctr">
                      <a:solidFill>
                        <a:srgbClr val="D1D5DB"/>
                      </a:solidFill>
                      <a:prstDash val="solid"/>
                      <a:round/>
                      <a:headEnd type="none" w="med" len="med"/>
                      <a:tailEnd type="none" w="med" len="med"/>
                    </a:lnT>
                    <a:lnB w="12700" cap="flat" cmpd="sng" algn="ctr">
                      <a:solidFill>
                        <a:srgbClr val="D1D5DB"/>
                      </a:solidFill>
                      <a:prstDash val="solid"/>
                      <a:round/>
                      <a:headEnd type="none" w="med" len="med"/>
                      <a:tailEnd type="none" w="med" len="med"/>
                    </a:lnB>
                    <a:solidFill>
                      <a:srgbClr val="FFFFFF"/>
                    </a:solidFill>
                  </a:tcPr>
                </a:tc>
                <a:tc>
                  <a:txBody>
                    <a:bodyPr/>
                    <a:lstStyle/>
                    <a:p>
                      <a:r>
                        <a:rPr lang="en-US" sz="700" dirty="0">
                          <a:effectLst/>
                          <a:latin typeface="__Roboto_88ce71"/>
                        </a:rPr>
                        <a:t>1.5x</a:t>
                      </a:r>
                    </a:p>
                  </a:txBody>
                  <a:tcPr marL="31596" marR="31596" marT="10532" marB="10532" anchor="ctr">
                    <a:lnL w="6350" cap="flat" cmpd="sng" algn="ctr">
                      <a:solidFill>
                        <a:srgbClr val="D1D5DB"/>
                      </a:solidFill>
                      <a:prstDash val="solid"/>
                      <a:round/>
                      <a:headEnd type="none" w="med" len="med"/>
                      <a:tailEnd type="none" w="med" len="med"/>
                    </a:lnL>
                    <a:lnR w="6350" cap="flat" cmpd="sng" algn="ctr">
                      <a:solidFill>
                        <a:srgbClr val="D1D5DB"/>
                      </a:solidFill>
                      <a:prstDash val="solid"/>
                      <a:round/>
                      <a:headEnd type="none" w="med" len="med"/>
                      <a:tailEnd type="none" w="med" len="med"/>
                    </a:lnR>
                    <a:lnT w="12700" cap="flat" cmpd="sng" algn="ctr">
                      <a:solidFill>
                        <a:srgbClr val="D1D5DB"/>
                      </a:solidFill>
                      <a:prstDash val="solid"/>
                      <a:round/>
                      <a:headEnd type="none" w="med" len="med"/>
                      <a:tailEnd type="none" w="med" len="med"/>
                    </a:lnT>
                    <a:lnB w="12700" cap="flat" cmpd="sng" algn="ctr">
                      <a:solidFill>
                        <a:srgbClr val="D1D5DB"/>
                      </a:solidFill>
                      <a:prstDash val="solid"/>
                      <a:round/>
                      <a:headEnd type="none" w="med" len="med"/>
                      <a:tailEnd type="none" w="med" len="med"/>
                    </a:lnB>
                    <a:solidFill>
                      <a:srgbClr val="FFFFFF"/>
                    </a:solidFill>
                  </a:tcPr>
                </a:tc>
                <a:tc>
                  <a:txBody>
                    <a:bodyPr/>
                    <a:lstStyle/>
                    <a:p>
                      <a:r>
                        <a:rPr lang="en-US" sz="700" dirty="0">
                          <a:effectLst/>
                          <a:latin typeface="__Roboto_88ce71"/>
                        </a:rPr>
                        <a:t>2.0x</a:t>
                      </a:r>
                    </a:p>
                  </a:txBody>
                  <a:tcPr marL="31596" marR="31596" marT="10532" marB="10532" anchor="ctr">
                    <a:lnL w="6350" cap="flat" cmpd="sng" algn="ctr">
                      <a:solidFill>
                        <a:srgbClr val="D1D5DB"/>
                      </a:solidFill>
                      <a:prstDash val="solid"/>
                      <a:round/>
                      <a:headEnd type="none" w="med" len="med"/>
                      <a:tailEnd type="none" w="med" len="med"/>
                    </a:lnL>
                    <a:lnR w="6350" cap="flat" cmpd="sng" algn="ctr">
                      <a:solidFill>
                        <a:srgbClr val="D1D5DB"/>
                      </a:solidFill>
                      <a:prstDash val="solid"/>
                      <a:round/>
                      <a:headEnd type="none" w="med" len="med"/>
                      <a:tailEnd type="none" w="med" len="med"/>
                    </a:lnR>
                    <a:lnT w="12700" cap="flat" cmpd="sng" algn="ctr">
                      <a:solidFill>
                        <a:srgbClr val="D1D5DB"/>
                      </a:solidFill>
                      <a:prstDash val="solid"/>
                      <a:round/>
                      <a:headEnd type="none" w="med" len="med"/>
                      <a:tailEnd type="none" w="med" len="med"/>
                    </a:lnT>
                    <a:lnB w="12700" cap="flat" cmpd="sng" algn="ctr">
                      <a:solidFill>
                        <a:srgbClr val="D1D5DB"/>
                      </a:solidFill>
                      <a:prstDash val="solid"/>
                      <a:round/>
                      <a:headEnd type="none" w="med" len="med"/>
                      <a:tailEnd type="none" w="med" len="med"/>
                    </a:lnB>
                    <a:solidFill>
                      <a:srgbClr val="FFFFFF"/>
                    </a:solidFill>
                  </a:tcPr>
                </a:tc>
                <a:tc>
                  <a:txBody>
                    <a:bodyPr/>
                    <a:lstStyle/>
                    <a:p>
                      <a:r>
                        <a:rPr lang="en-US" sz="700" dirty="0">
                          <a:effectLst/>
                          <a:latin typeface="__Roboto_88ce71"/>
                        </a:rPr>
                        <a:t>Negative (Net Cash)</a:t>
                      </a:r>
                    </a:p>
                  </a:txBody>
                  <a:tcPr marL="31596" marR="31596" marT="10532" marB="10532" anchor="ctr">
                    <a:lnL w="6350" cap="flat" cmpd="sng" algn="ctr">
                      <a:solidFill>
                        <a:srgbClr val="D1D5DB"/>
                      </a:solidFill>
                      <a:prstDash val="solid"/>
                      <a:round/>
                      <a:headEnd type="none" w="med" len="med"/>
                      <a:tailEnd type="none" w="med" len="med"/>
                    </a:lnL>
                    <a:lnR w="6350" cap="flat" cmpd="sng" algn="ctr">
                      <a:solidFill>
                        <a:srgbClr val="D1D5DB"/>
                      </a:solidFill>
                      <a:prstDash val="solid"/>
                      <a:round/>
                      <a:headEnd type="none" w="med" len="med"/>
                      <a:tailEnd type="none" w="med" len="med"/>
                    </a:lnR>
                    <a:lnT w="12700" cap="flat" cmpd="sng" algn="ctr">
                      <a:solidFill>
                        <a:srgbClr val="D1D5DB"/>
                      </a:solidFill>
                      <a:prstDash val="solid"/>
                      <a:round/>
                      <a:headEnd type="none" w="med" len="med"/>
                      <a:tailEnd type="none" w="med" len="med"/>
                    </a:lnT>
                    <a:lnB w="12700" cap="flat" cmpd="sng" algn="ctr">
                      <a:solidFill>
                        <a:srgbClr val="D1D5DB"/>
                      </a:solidFill>
                      <a:prstDash val="solid"/>
                      <a:round/>
                      <a:headEnd type="none" w="med" len="med"/>
                      <a:tailEnd type="none" w="med" len="med"/>
                    </a:lnB>
                    <a:solidFill>
                      <a:srgbClr val="FFFFFF"/>
                    </a:solidFill>
                  </a:tcPr>
                </a:tc>
                <a:extLst>
                  <a:ext uri="{0D108BD9-81ED-4DB2-BD59-A6C34878D82A}">
                    <a16:rowId xmlns:a16="http://schemas.microsoft.com/office/drawing/2014/main" val="1368469950"/>
                  </a:ext>
                </a:extLst>
              </a:tr>
              <a:tr h="395245">
                <a:tc>
                  <a:txBody>
                    <a:bodyPr/>
                    <a:lstStyle/>
                    <a:p>
                      <a:r>
                        <a:rPr lang="en-US" sz="700" b="1">
                          <a:solidFill>
                            <a:srgbClr val="0F172A"/>
                          </a:solidFill>
                          <a:effectLst/>
                          <a:latin typeface="__Roboto_88ce71"/>
                        </a:rPr>
                        <a:t>Revenue CAGR ('21-'24)</a:t>
                      </a:r>
                      <a:endParaRPr lang="en-US" sz="700">
                        <a:effectLst/>
                        <a:latin typeface="__Roboto_88ce71"/>
                      </a:endParaRPr>
                    </a:p>
                  </a:txBody>
                  <a:tcPr marL="31596" marR="31596" marT="10532" marB="10532" anchor="ctr">
                    <a:lnL w="6350" cap="flat" cmpd="sng" algn="ctr">
                      <a:solidFill>
                        <a:srgbClr val="D1D5DB"/>
                      </a:solidFill>
                      <a:prstDash val="solid"/>
                      <a:round/>
                      <a:headEnd type="none" w="med" len="med"/>
                      <a:tailEnd type="none" w="med" len="med"/>
                    </a:lnL>
                    <a:lnR w="6350" cap="flat" cmpd="sng" algn="ctr">
                      <a:solidFill>
                        <a:srgbClr val="D1D5DB"/>
                      </a:solidFill>
                      <a:prstDash val="solid"/>
                      <a:round/>
                      <a:headEnd type="none" w="med" len="med"/>
                      <a:tailEnd type="none" w="med" len="med"/>
                    </a:lnR>
                    <a:lnT w="12700" cap="flat" cmpd="sng" algn="ctr">
                      <a:solidFill>
                        <a:srgbClr val="D1D5DB"/>
                      </a:solidFill>
                      <a:prstDash val="solid"/>
                      <a:round/>
                      <a:headEnd type="none" w="med" len="med"/>
                      <a:tailEnd type="none" w="med" len="med"/>
                    </a:lnT>
                    <a:lnB w="6350" cap="flat" cmpd="sng" algn="ctr">
                      <a:solidFill>
                        <a:srgbClr val="D1D5DB"/>
                      </a:solidFill>
                      <a:prstDash val="solid"/>
                      <a:round/>
                      <a:headEnd type="none" w="med" len="med"/>
                      <a:tailEnd type="none" w="med" len="med"/>
                    </a:lnB>
                    <a:solidFill>
                      <a:srgbClr val="FFFFFF"/>
                    </a:solidFill>
                  </a:tcPr>
                </a:tc>
                <a:tc>
                  <a:txBody>
                    <a:bodyPr/>
                    <a:lstStyle/>
                    <a:p>
                      <a:r>
                        <a:rPr lang="en-US" sz="700" dirty="0">
                          <a:effectLst/>
                          <a:latin typeface="__Roboto_88ce71"/>
                        </a:rPr>
                        <a:t>9.3%</a:t>
                      </a:r>
                    </a:p>
                  </a:txBody>
                  <a:tcPr marL="31596" marR="31596" marT="10532" marB="10532" anchor="ctr">
                    <a:lnL w="6350" cap="flat" cmpd="sng" algn="ctr">
                      <a:solidFill>
                        <a:srgbClr val="D1D5DB"/>
                      </a:solidFill>
                      <a:prstDash val="solid"/>
                      <a:round/>
                      <a:headEnd type="none" w="med" len="med"/>
                      <a:tailEnd type="none" w="med" len="med"/>
                    </a:lnL>
                    <a:lnR w="6350" cap="flat" cmpd="sng" algn="ctr">
                      <a:solidFill>
                        <a:srgbClr val="D1D5DB"/>
                      </a:solidFill>
                      <a:prstDash val="solid"/>
                      <a:round/>
                      <a:headEnd type="none" w="med" len="med"/>
                      <a:tailEnd type="none" w="med" len="med"/>
                    </a:lnR>
                    <a:lnT w="12700" cap="flat" cmpd="sng" algn="ctr">
                      <a:solidFill>
                        <a:srgbClr val="D1D5DB"/>
                      </a:solidFill>
                      <a:prstDash val="solid"/>
                      <a:round/>
                      <a:headEnd type="none" w="med" len="med"/>
                      <a:tailEnd type="none" w="med" len="med"/>
                    </a:lnT>
                    <a:lnB w="6350" cap="flat" cmpd="sng" algn="ctr">
                      <a:solidFill>
                        <a:srgbClr val="D1D5DB"/>
                      </a:solidFill>
                      <a:prstDash val="solid"/>
                      <a:round/>
                      <a:headEnd type="none" w="med" len="med"/>
                      <a:tailEnd type="none" w="med" len="med"/>
                    </a:lnB>
                    <a:solidFill>
                      <a:srgbClr val="FFFFFF"/>
                    </a:solidFill>
                  </a:tcPr>
                </a:tc>
                <a:tc>
                  <a:txBody>
                    <a:bodyPr/>
                    <a:lstStyle/>
                    <a:p>
                      <a:r>
                        <a:rPr lang="en-US" sz="700" dirty="0">
                          <a:effectLst/>
                          <a:latin typeface="__Roboto_88ce71"/>
                        </a:rPr>
                        <a:t>13.0%</a:t>
                      </a:r>
                    </a:p>
                  </a:txBody>
                  <a:tcPr marL="31596" marR="31596" marT="10532" marB="10532" anchor="ctr">
                    <a:lnL w="6350" cap="flat" cmpd="sng" algn="ctr">
                      <a:solidFill>
                        <a:srgbClr val="D1D5DB"/>
                      </a:solidFill>
                      <a:prstDash val="solid"/>
                      <a:round/>
                      <a:headEnd type="none" w="med" len="med"/>
                      <a:tailEnd type="none" w="med" len="med"/>
                    </a:lnL>
                    <a:lnR w="6350" cap="flat" cmpd="sng" algn="ctr">
                      <a:solidFill>
                        <a:srgbClr val="D1D5DB"/>
                      </a:solidFill>
                      <a:prstDash val="solid"/>
                      <a:round/>
                      <a:headEnd type="none" w="med" len="med"/>
                      <a:tailEnd type="none" w="med" len="med"/>
                    </a:lnR>
                    <a:lnT w="12700" cap="flat" cmpd="sng" algn="ctr">
                      <a:solidFill>
                        <a:srgbClr val="D1D5DB"/>
                      </a:solidFill>
                      <a:prstDash val="solid"/>
                      <a:round/>
                      <a:headEnd type="none" w="med" len="med"/>
                      <a:tailEnd type="none" w="med" len="med"/>
                    </a:lnT>
                    <a:lnB w="6350" cap="flat" cmpd="sng" algn="ctr">
                      <a:solidFill>
                        <a:srgbClr val="D1D5DB"/>
                      </a:solidFill>
                      <a:prstDash val="solid"/>
                      <a:round/>
                      <a:headEnd type="none" w="med" len="med"/>
                      <a:tailEnd type="none" w="med" len="med"/>
                    </a:lnB>
                    <a:solidFill>
                      <a:srgbClr val="FFFFFF"/>
                    </a:solidFill>
                  </a:tcPr>
                </a:tc>
                <a:tc>
                  <a:txBody>
                    <a:bodyPr/>
                    <a:lstStyle/>
                    <a:p>
                      <a:r>
                        <a:rPr lang="en-US" sz="700" dirty="0">
                          <a:effectLst/>
                          <a:latin typeface="__Roboto_88ce71"/>
                        </a:rPr>
                        <a:t>11.0%</a:t>
                      </a:r>
                    </a:p>
                  </a:txBody>
                  <a:tcPr marL="31596" marR="31596" marT="10532" marB="10532" anchor="ctr">
                    <a:lnL w="6350" cap="flat" cmpd="sng" algn="ctr">
                      <a:solidFill>
                        <a:srgbClr val="D1D5DB"/>
                      </a:solidFill>
                      <a:prstDash val="solid"/>
                      <a:round/>
                      <a:headEnd type="none" w="med" len="med"/>
                      <a:tailEnd type="none" w="med" len="med"/>
                    </a:lnL>
                    <a:lnR w="6350" cap="flat" cmpd="sng" algn="ctr">
                      <a:solidFill>
                        <a:srgbClr val="D1D5DB"/>
                      </a:solidFill>
                      <a:prstDash val="solid"/>
                      <a:round/>
                      <a:headEnd type="none" w="med" len="med"/>
                      <a:tailEnd type="none" w="med" len="med"/>
                    </a:lnR>
                    <a:lnT w="12700" cap="flat" cmpd="sng" algn="ctr">
                      <a:solidFill>
                        <a:srgbClr val="D1D5DB"/>
                      </a:solidFill>
                      <a:prstDash val="solid"/>
                      <a:round/>
                      <a:headEnd type="none" w="med" len="med"/>
                      <a:tailEnd type="none" w="med" len="med"/>
                    </a:lnT>
                    <a:lnB w="6350" cap="flat" cmpd="sng" algn="ctr">
                      <a:solidFill>
                        <a:srgbClr val="D1D5DB"/>
                      </a:solidFill>
                      <a:prstDash val="solid"/>
                      <a:round/>
                      <a:headEnd type="none" w="med" len="med"/>
                      <a:tailEnd type="none" w="med" len="med"/>
                    </a:lnB>
                    <a:solidFill>
                      <a:srgbClr val="FFFFFF"/>
                    </a:solidFill>
                  </a:tcPr>
                </a:tc>
                <a:tc>
                  <a:txBody>
                    <a:bodyPr/>
                    <a:lstStyle/>
                    <a:p>
                      <a:r>
                        <a:rPr lang="en-US" sz="700" dirty="0">
                          <a:effectLst/>
                          <a:latin typeface="__Roboto_88ce71"/>
                        </a:rPr>
                        <a:t>7.8%</a:t>
                      </a:r>
                    </a:p>
                  </a:txBody>
                  <a:tcPr marL="31596" marR="31596" marT="10532" marB="10532" anchor="ctr">
                    <a:lnL w="6350" cap="flat" cmpd="sng" algn="ctr">
                      <a:solidFill>
                        <a:srgbClr val="D1D5DB"/>
                      </a:solidFill>
                      <a:prstDash val="solid"/>
                      <a:round/>
                      <a:headEnd type="none" w="med" len="med"/>
                      <a:tailEnd type="none" w="med" len="med"/>
                    </a:lnL>
                    <a:lnR w="6350" cap="flat" cmpd="sng" algn="ctr">
                      <a:solidFill>
                        <a:srgbClr val="D1D5DB"/>
                      </a:solidFill>
                      <a:prstDash val="solid"/>
                      <a:round/>
                      <a:headEnd type="none" w="med" len="med"/>
                      <a:tailEnd type="none" w="med" len="med"/>
                    </a:lnR>
                    <a:lnT w="12700" cap="flat" cmpd="sng" algn="ctr">
                      <a:solidFill>
                        <a:srgbClr val="D1D5DB"/>
                      </a:solidFill>
                      <a:prstDash val="solid"/>
                      <a:round/>
                      <a:headEnd type="none" w="med" len="med"/>
                      <a:tailEnd type="none" w="med" len="med"/>
                    </a:lnT>
                    <a:lnB w="6350" cap="flat" cmpd="sng" algn="ctr">
                      <a:solidFill>
                        <a:srgbClr val="D1D5DB"/>
                      </a:solidFill>
                      <a:prstDash val="solid"/>
                      <a:round/>
                      <a:headEnd type="none" w="med" len="med"/>
                      <a:tailEnd type="none" w="med" len="med"/>
                    </a:lnB>
                    <a:solidFill>
                      <a:srgbClr val="FFFFFF"/>
                    </a:solidFill>
                  </a:tcPr>
                </a:tc>
                <a:extLst>
                  <a:ext uri="{0D108BD9-81ED-4DB2-BD59-A6C34878D82A}">
                    <a16:rowId xmlns:a16="http://schemas.microsoft.com/office/drawing/2014/main" val="243810983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1ECC9-D3B8-5611-B93A-89BC9207F328}"/>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AC0FA325-3460-4F71-1D79-476AAE7A6AB8}"/>
              </a:ext>
            </a:extLst>
          </p:cNvPr>
          <p:cNvPicPr/>
          <p:nvPr/>
        </p:nvPicPr>
        <p:blipFill>
          <a:blip r:embed="rId2" cstate="print"/>
          <a:stretch>
            <a:fillRect/>
          </a:stretch>
        </p:blipFill>
        <p:spPr>
          <a:xfrm>
            <a:off x="10715318" y="367884"/>
            <a:ext cx="948765" cy="980391"/>
          </a:xfrm>
          <a:prstGeom prst="rect">
            <a:avLst/>
          </a:prstGeom>
        </p:spPr>
      </p:pic>
      <p:sp>
        <p:nvSpPr>
          <p:cNvPr id="3" name="object 3">
            <a:extLst>
              <a:ext uri="{FF2B5EF4-FFF2-40B4-BE49-F238E27FC236}">
                <a16:creationId xmlns:a16="http://schemas.microsoft.com/office/drawing/2014/main" id="{A3B5CD21-5A2C-ABF4-246D-7E381A811DE9}"/>
              </a:ext>
            </a:extLst>
          </p:cNvPr>
          <p:cNvSpPr txBox="1">
            <a:spLocks noGrp="1"/>
          </p:cNvSpPr>
          <p:nvPr>
            <p:ph type="title"/>
          </p:nvPr>
        </p:nvSpPr>
        <p:spPr>
          <a:xfrm>
            <a:off x="190305" y="553212"/>
            <a:ext cx="8039295" cy="505267"/>
          </a:xfrm>
          <a:prstGeom prst="rect">
            <a:avLst/>
          </a:prstGeom>
        </p:spPr>
        <p:txBody>
          <a:bodyPr vert="horz" wrap="square" lIns="0" tIns="12700" rIns="0" bIns="0" rtlCol="0">
            <a:spAutoFit/>
          </a:bodyPr>
          <a:lstStyle/>
          <a:p>
            <a:pPr marL="90170">
              <a:lnSpc>
                <a:spcPct val="100000"/>
              </a:lnSpc>
              <a:spcBef>
                <a:spcPts val="100"/>
              </a:spcBef>
            </a:pPr>
            <a:r>
              <a:rPr lang="en-US" spc="-10" dirty="0"/>
              <a:t>Valuation</a:t>
            </a:r>
            <a:endParaRPr spc="-10" dirty="0"/>
          </a:p>
        </p:txBody>
      </p:sp>
      <p:pic>
        <p:nvPicPr>
          <p:cNvPr id="6" name="Picture 5">
            <a:extLst>
              <a:ext uri="{FF2B5EF4-FFF2-40B4-BE49-F238E27FC236}">
                <a16:creationId xmlns:a16="http://schemas.microsoft.com/office/drawing/2014/main" id="{7038C2A3-5101-DF8C-0616-5AC3D0B03714}"/>
              </a:ext>
            </a:extLst>
          </p:cNvPr>
          <p:cNvPicPr>
            <a:picLocks noChangeAspect="1"/>
          </p:cNvPicPr>
          <p:nvPr/>
        </p:nvPicPr>
        <p:blipFill>
          <a:blip r:embed="rId3"/>
          <a:stretch>
            <a:fillRect/>
          </a:stretch>
        </p:blipFill>
        <p:spPr>
          <a:xfrm>
            <a:off x="623886" y="3429000"/>
            <a:ext cx="3227583" cy="669551"/>
          </a:xfrm>
          <a:prstGeom prst="rect">
            <a:avLst/>
          </a:prstGeom>
        </p:spPr>
      </p:pic>
      <p:pic>
        <p:nvPicPr>
          <p:cNvPr id="9" name="Picture 8">
            <a:extLst>
              <a:ext uri="{FF2B5EF4-FFF2-40B4-BE49-F238E27FC236}">
                <a16:creationId xmlns:a16="http://schemas.microsoft.com/office/drawing/2014/main" id="{29C3B25B-C264-AF2F-DDE3-5BC565772FD7}"/>
              </a:ext>
            </a:extLst>
          </p:cNvPr>
          <p:cNvPicPr>
            <a:picLocks noChangeAspect="1"/>
          </p:cNvPicPr>
          <p:nvPr/>
        </p:nvPicPr>
        <p:blipFill>
          <a:blip r:embed="rId4"/>
          <a:stretch>
            <a:fillRect/>
          </a:stretch>
        </p:blipFill>
        <p:spPr>
          <a:xfrm>
            <a:off x="586593" y="4694254"/>
            <a:ext cx="3302170" cy="844593"/>
          </a:xfrm>
          <a:prstGeom prst="rect">
            <a:avLst/>
          </a:prstGeom>
        </p:spPr>
      </p:pic>
      <p:sp>
        <p:nvSpPr>
          <p:cNvPr id="11" name="TextBox 10">
            <a:extLst>
              <a:ext uri="{FF2B5EF4-FFF2-40B4-BE49-F238E27FC236}">
                <a16:creationId xmlns:a16="http://schemas.microsoft.com/office/drawing/2014/main" id="{380A097E-416A-DD79-759A-0F51666FDA34}"/>
              </a:ext>
            </a:extLst>
          </p:cNvPr>
          <p:cNvSpPr txBox="1"/>
          <p:nvPr/>
        </p:nvSpPr>
        <p:spPr>
          <a:xfrm>
            <a:off x="4306931" y="1415966"/>
            <a:ext cx="3578137" cy="146040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0" marR="0" algn="ctr">
              <a:lnSpc>
                <a:spcPct val="130000"/>
              </a:lnSpc>
              <a:buNone/>
            </a:pPr>
            <a:r>
              <a:rPr lang="en-US" sz="1300" b="1" u="sng" kern="100" dirty="0">
                <a:solidFill>
                  <a:srgbClr val="595959"/>
                </a:solidFill>
                <a:effectLst/>
                <a:latin typeface="Times New Roman" panose="02020603050405020304" pitchFamily="18" charset="0"/>
              </a:rPr>
              <a:t>Thesis</a:t>
            </a:r>
          </a:p>
          <a:p>
            <a:pPr>
              <a:buNone/>
            </a:pPr>
            <a:r>
              <a:rPr lang="en-US" sz="1200" b="1" dirty="0">
                <a:latin typeface="Times New Roman" panose="02020603050405020304" pitchFamily="18" charset="0"/>
                <a:ea typeface="Aptos" panose="020B0004020202020204" pitchFamily="34" charset="0"/>
              </a:rPr>
              <a:t>I</a:t>
            </a:r>
            <a:r>
              <a:rPr lang="en-US" sz="1200" b="1" dirty="0">
                <a:effectLst/>
                <a:latin typeface="Times New Roman" panose="02020603050405020304" pitchFamily="18" charset="0"/>
                <a:ea typeface="Aptos" panose="020B0004020202020204" pitchFamily="34" charset="0"/>
              </a:rPr>
              <a:t>t is recommended to </a:t>
            </a:r>
            <a:r>
              <a:rPr lang="en-US" sz="1200" b="1" u="sng" dirty="0">
                <a:effectLst/>
                <a:latin typeface="Times New Roman" panose="02020603050405020304" pitchFamily="18" charset="0"/>
                <a:ea typeface="Aptos" panose="020B0004020202020204" pitchFamily="34" charset="0"/>
              </a:rPr>
              <a:t>BUY</a:t>
            </a:r>
            <a:r>
              <a:rPr lang="en-US" sz="1200" b="1" dirty="0">
                <a:effectLst/>
                <a:latin typeface="Times New Roman" panose="02020603050405020304" pitchFamily="18" charset="0"/>
                <a:ea typeface="Aptos" panose="020B0004020202020204" pitchFamily="34" charset="0"/>
              </a:rPr>
              <a:t> </a:t>
            </a:r>
            <a:r>
              <a:rPr lang="en-US" sz="1200" b="1" dirty="0">
                <a:latin typeface="Times New Roman" panose="02020603050405020304" pitchFamily="18" charset="0"/>
                <a:ea typeface="Aptos" panose="020B0004020202020204" pitchFamily="34" charset="0"/>
              </a:rPr>
              <a:t>GOOGL</a:t>
            </a:r>
            <a:r>
              <a:rPr lang="en-US" sz="1200" b="1" dirty="0">
                <a:effectLst/>
                <a:latin typeface="Times New Roman" panose="02020603050405020304" pitchFamily="18" charset="0"/>
                <a:ea typeface="Aptos" panose="020B0004020202020204" pitchFamily="34" charset="0"/>
              </a:rPr>
              <a:t> at the current price of $</a:t>
            </a:r>
            <a:r>
              <a:rPr lang="en-US" sz="1200" b="1" dirty="0">
                <a:latin typeface="Times New Roman" panose="02020603050405020304" pitchFamily="18" charset="0"/>
                <a:ea typeface="Aptos" panose="020B0004020202020204" pitchFamily="34" charset="0"/>
              </a:rPr>
              <a:t>161.07</a:t>
            </a:r>
            <a:r>
              <a:rPr lang="en-US" sz="1200" b="1" dirty="0">
                <a:effectLst/>
                <a:latin typeface="Times New Roman" panose="02020603050405020304" pitchFamily="18" charset="0"/>
                <a:ea typeface="Aptos" panose="020B0004020202020204" pitchFamily="34" charset="0"/>
              </a:rPr>
              <a:t>. The upside being 26.5% and the implied value per share of $203.69. This valuation is attributab</a:t>
            </a:r>
            <a:r>
              <a:rPr lang="en-US" sz="1200" b="1" dirty="0">
                <a:latin typeface="Times New Roman" panose="02020603050405020304" pitchFamily="18" charset="0"/>
                <a:ea typeface="Aptos" panose="020B0004020202020204" pitchFamily="34" charset="0"/>
              </a:rPr>
              <a:t>le to Google Cloud being a major profit generator, AI advancements, and a significant stock buyback program in early 2025.</a:t>
            </a:r>
            <a:endParaRPr lang="en-US" dirty="0"/>
          </a:p>
        </p:txBody>
      </p:sp>
      <p:pic>
        <p:nvPicPr>
          <p:cNvPr id="14" name="Picture 13">
            <a:extLst>
              <a:ext uri="{FF2B5EF4-FFF2-40B4-BE49-F238E27FC236}">
                <a16:creationId xmlns:a16="http://schemas.microsoft.com/office/drawing/2014/main" id="{74393E2A-660A-1AC8-B153-AB79FB8A9DCA}"/>
              </a:ext>
            </a:extLst>
          </p:cNvPr>
          <p:cNvPicPr>
            <a:picLocks noChangeAspect="1"/>
          </p:cNvPicPr>
          <p:nvPr/>
        </p:nvPicPr>
        <p:blipFill>
          <a:blip r:embed="rId5"/>
          <a:stretch>
            <a:fillRect/>
          </a:stretch>
        </p:blipFill>
        <p:spPr>
          <a:xfrm>
            <a:off x="4155623" y="3024385"/>
            <a:ext cx="7739284" cy="2914449"/>
          </a:xfrm>
          <a:prstGeom prst="rect">
            <a:avLst/>
          </a:prstGeom>
        </p:spPr>
      </p:pic>
    </p:spTree>
    <p:extLst>
      <p:ext uri="{BB962C8B-B14F-4D97-AF65-F5344CB8AC3E}">
        <p14:creationId xmlns:p14="http://schemas.microsoft.com/office/powerpoint/2010/main" val="2709804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90170">
              <a:lnSpc>
                <a:spcPct val="100000"/>
              </a:lnSpc>
              <a:spcBef>
                <a:spcPts val="100"/>
              </a:spcBef>
            </a:pPr>
            <a:r>
              <a:t>Sector</a:t>
            </a:r>
            <a:r>
              <a:rPr spc="-280"/>
              <a:t> </a:t>
            </a:r>
            <a:r>
              <a:rPr spc="-35"/>
              <a:t>Overview</a:t>
            </a:r>
          </a:p>
        </p:txBody>
      </p:sp>
      <p:sp>
        <p:nvSpPr>
          <p:cNvPr id="4" name="object 4"/>
          <p:cNvSpPr txBox="1"/>
          <p:nvPr/>
        </p:nvSpPr>
        <p:spPr>
          <a:xfrm>
            <a:off x="267926" y="2319020"/>
            <a:ext cx="9425305" cy="3788858"/>
          </a:xfrm>
          <a:prstGeom prst="rect">
            <a:avLst/>
          </a:prstGeom>
        </p:spPr>
        <p:txBody>
          <a:bodyPr vert="horz" wrap="square" lIns="0" tIns="155575" rIns="0" bIns="0" rtlCol="0">
            <a:spAutoFit/>
          </a:bodyPr>
          <a:lstStyle/>
          <a:p>
            <a:pPr marL="12700">
              <a:lnSpc>
                <a:spcPct val="100000"/>
              </a:lnSpc>
              <a:spcBef>
                <a:spcPts val="1225"/>
              </a:spcBef>
            </a:pPr>
            <a:r>
              <a:rPr lang="en-US" b="0" i="0">
                <a:effectLst/>
                <a:latin typeface="fkGroteskNeue"/>
              </a:rPr>
              <a:t>Comprised of companies that create, distribute, or facilitate communication and content globally. Industries include telecommunications, internet services, broadcasting, and content creation. Key drivers are technological innovation, consumer demand for connectivity and digital content, and subscriber growth. The sector plays a vital role in connecting people and businesses worldwide.</a:t>
            </a:r>
          </a:p>
          <a:p>
            <a:pPr marL="12700">
              <a:lnSpc>
                <a:spcPct val="100000"/>
              </a:lnSpc>
              <a:spcBef>
                <a:spcPts val="1225"/>
              </a:spcBef>
            </a:pPr>
            <a:endParaRPr lang="en-US" sz="1800">
              <a:latin typeface="fkGroteskNeue"/>
              <a:cs typeface="Trebuchet MS"/>
            </a:endParaRPr>
          </a:p>
          <a:p>
            <a:pPr algn="l"/>
            <a:r>
              <a:rPr lang="en-US" b="1" i="0">
                <a:effectLst/>
                <a:latin typeface="fkGroteskNeue"/>
              </a:rPr>
              <a:t>Key Attributes:</a:t>
            </a:r>
          </a:p>
          <a:p>
            <a:pPr lvl="1" algn="l">
              <a:buFont typeface="Arial" panose="020B0604020202020204" pitchFamily="34" charset="0"/>
              <a:buChar char="•"/>
            </a:pPr>
            <a:r>
              <a:rPr lang="en-US" b="0" i="0">
                <a:effectLst/>
                <a:latin typeface="fkGroteskNeue"/>
              </a:rPr>
              <a:t>Industries: Telecommunications, internet services, streaming platforms, broadcasting.</a:t>
            </a:r>
          </a:p>
          <a:p>
            <a:pPr lvl="1" algn="l">
              <a:buFont typeface="Arial" panose="020B0604020202020204" pitchFamily="34" charset="0"/>
              <a:buChar char="•"/>
            </a:pPr>
            <a:r>
              <a:rPr lang="en-US" b="0" i="0">
                <a:effectLst/>
                <a:latin typeface="fkGroteskNeue"/>
              </a:rPr>
              <a:t>Market Size: Estimated at $4.050 trillion.</a:t>
            </a:r>
          </a:p>
          <a:p>
            <a:pPr lvl="1" algn="l">
              <a:buFont typeface="Arial" panose="020B0604020202020204" pitchFamily="34" charset="0"/>
              <a:buChar char="•"/>
            </a:pPr>
            <a:r>
              <a:rPr lang="en-US" b="0" i="0">
                <a:effectLst/>
                <a:latin typeface="fkGroteskNeue"/>
              </a:rPr>
              <a:t>Key Drivers: Technological innovation, consumer demand, subscriber growth.</a:t>
            </a:r>
          </a:p>
          <a:p>
            <a:pPr lvl="1" algn="l">
              <a:buFont typeface="Arial" panose="020B0604020202020204" pitchFamily="34" charset="0"/>
              <a:buChar char="•"/>
            </a:pPr>
            <a:r>
              <a:rPr lang="en-US" b="0" i="0">
                <a:effectLst/>
                <a:latin typeface="fkGroteskNeue"/>
              </a:rPr>
              <a:t>Dividends: Vary widely among companies.</a:t>
            </a:r>
          </a:p>
          <a:p>
            <a:pPr lvl="1" algn="l">
              <a:buFont typeface="Arial" panose="020B0604020202020204" pitchFamily="34" charset="0"/>
              <a:buChar char="•"/>
            </a:pPr>
            <a:r>
              <a:rPr lang="en-US" b="0" i="0">
                <a:effectLst/>
                <a:latin typeface="fkGroteskNeue"/>
              </a:rPr>
              <a:t>Role: Crucial in connecting individuals and enterprises globally.</a:t>
            </a:r>
          </a:p>
          <a:p>
            <a:pPr marL="12700">
              <a:lnSpc>
                <a:spcPct val="100000"/>
              </a:lnSpc>
              <a:spcBef>
                <a:spcPts val="1225"/>
              </a:spcBef>
            </a:pPr>
            <a:endParaRPr lang="en-US" sz="1800">
              <a:latin typeface="Trebuchet MS"/>
              <a:cs typeface="Trebuchet MS"/>
            </a:endParaRPr>
          </a:p>
        </p:txBody>
      </p:sp>
      <p:pic>
        <p:nvPicPr>
          <p:cNvPr id="8" name="Picture 7">
            <a:extLst>
              <a:ext uri="{FF2B5EF4-FFF2-40B4-BE49-F238E27FC236}">
                <a16:creationId xmlns:a16="http://schemas.microsoft.com/office/drawing/2014/main" id="{8CA0BCF5-7350-2EAD-1B99-AC96381C1073}"/>
              </a:ext>
            </a:extLst>
          </p:cNvPr>
          <p:cNvPicPr>
            <a:picLocks noChangeAspect="1"/>
          </p:cNvPicPr>
          <p:nvPr/>
        </p:nvPicPr>
        <p:blipFill>
          <a:blip r:embed="rId2"/>
          <a:stretch>
            <a:fillRect/>
          </a:stretch>
        </p:blipFill>
        <p:spPr>
          <a:xfrm>
            <a:off x="2057400" y="1947938"/>
            <a:ext cx="7988711" cy="285765"/>
          </a:xfrm>
          <a:prstGeom prst="rect">
            <a:avLst/>
          </a:prstGeom>
        </p:spPr>
      </p:pic>
      <p:pic>
        <p:nvPicPr>
          <p:cNvPr id="6" name="Picture 5">
            <a:extLst>
              <a:ext uri="{FF2B5EF4-FFF2-40B4-BE49-F238E27FC236}">
                <a16:creationId xmlns:a16="http://schemas.microsoft.com/office/drawing/2014/main" id="{3A82ECDA-5C54-B2FA-822D-6285DCB68A57}"/>
              </a:ext>
            </a:extLst>
          </p:cNvPr>
          <p:cNvPicPr>
            <a:picLocks noChangeAspect="1"/>
          </p:cNvPicPr>
          <p:nvPr/>
        </p:nvPicPr>
        <p:blipFill>
          <a:blip r:embed="rId3"/>
          <a:stretch>
            <a:fillRect/>
          </a:stretch>
        </p:blipFill>
        <p:spPr>
          <a:xfrm>
            <a:off x="2057400" y="1452613"/>
            <a:ext cx="7906156" cy="4953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9F4BC-AEB0-8B2B-E6ED-332F922A3B2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6CA4C40-14A8-C685-3C24-285136857116}"/>
              </a:ext>
            </a:extLst>
          </p:cNvPr>
          <p:cNvSpPr txBox="1">
            <a:spLocks noGrp="1"/>
          </p:cNvSpPr>
          <p:nvPr>
            <p:ph type="title"/>
          </p:nvPr>
        </p:nvSpPr>
        <p:spPr>
          <a:prstGeom prst="rect">
            <a:avLst/>
          </a:prstGeom>
        </p:spPr>
        <p:txBody>
          <a:bodyPr vert="horz" wrap="square" lIns="0" tIns="12700" rIns="0" bIns="0" rtlCol="0">
            <a:spAutoFit/>
          </a:bodyPr>
          <a:lstStyle/>
          <a:p>
            <a:pPr marL="90170">
              <a:lnSpc>
                <a:spcPct val="100000"/>
              </a:lnSpc>
              <a:spcBef>
                <a:spcPts val="100"/>
              </a:spcBef>
            </a:pPr>
            <a:r>
              <a:rPr spc="-10"/>
              <a:t>Recommendation</a:t>
            </a:r>
          </a:p>
        </p:txBody>
      </p:sp>
      <p:graphicFrame>
        <p:nvGraphicFramePr>
          <p:cNvPr id="3" name="object 3">
            <a:extLst>
              <a:ext uri="{FF2B5EF4-FFF2-40B4-BE49-F238E27FC236}">
                <a16:creationId xmlns:a16="http://schemas.microsoft.com/office/drawing/2014/main" id="{CF1647F7-0A34-6C0F-B497-575987DD4BDC}"/>
              </a:ext>
            </a:extLst>
          </p:cNvPr>
          <p:cNvGraphicFramePr>
            <a:graphicFrameLocks noGrp="1"/>
          </p:cNvGraphicFramePr>
          <p:nvPr>
            <p:extLst>
              <p:ext uri="{D42A27DB-BD31-4B8C-83A1-F6EECF244321}">
                <p14:modId xmlns:p14="http://schemas.microsoft.com/office/powerpoint/2010/main" val="4134172154"/>
              </p:ext>
            </p:extLst>
          </p:nvPr>
        </p:nvGraphicFramePr>
        <p:xfrm>
          <a:off x="566464" y="1974730"/>
          <a:ext cx="11045186" cy="2123440"/>
        </p:xfrm>
        <a:graphic>
          <a:graphicData uri="http://schemas.openxmlformats.org/drawingml/2006/table">
            <a:tbl>
              <a:tblPr firstRow="1" bandRow="1">
                <a:tableStyleId>{2D5ABB26-0587-4C30-8999-92F81FD0307C}</a:tableStyleId>
              </a:tblPr>
              <a:tblGrid>
                <a:gridCol w="1840864">
                  <a:extLst>
                    <a:ext uri="{9D8B030D-6E8A-4147-A177-3AD203B41FA5}">
                      <a16:colId xmlns:a16="http://schemas.microsoft.com/office/drawing/2014/main" val="20000"/>
                    </a:ext>
                  </a:extLst>
                </a:gridCol>
                <a:gridCol w="1840864">
                  <a:extLst>
                    <a:ext uri="{9D8B030D-6E8A-4147-A177-3AD203B41FA5}">
                      <a16:colId xmlns:a16="http://schemas.microsoft.com/office/drawing/2014/main" val="20001"/>
                    </a:ext>
                  </a:extLst>
                </a:gridCol>
                <a:gridCol w="1840864">
                  <a:extLst>
                    <a:ext uri="{9D8B030D-6E8A-4147-A177-3AD203B41FA5}">
                      <a16:colId xmlns:a16="http://schemas.microsoft.com/office/drawing/2014/main" val="20002"/>
                    </a:ext>
                  </a:extLst>
                </a:gridCol>
                <a:gridCol w="1840864">
                  <a:extLst>
                    <a:ext uri="{9D8B030D-6E8A-4147-A177-3AD203B41FA5}">
                      <a16:colId xmlns:a16="http://schemas.microsoft.com/office/drawing/2014/main" val="20003"/>
                    </a:ext>
                  </a:extLst>
                </a:gridCol>
                <a:gridCol w="1840865">
                  <a:extLst>
                    <a:ext uri="{9D8B030D-6E8A-4147-A177-3AD203B41FA5}">
                      <a16:colId xmlns:a16="http://schemas.microsoft.com/office/drawing/2014/main" val="20004"/>
                    </a:ext>
                  </a:extLst>
                </a:gridCol>
                <a:gridCol w="1840865">
                  <a:extLst>
                    <a:ext uri="{9D8B030D-6E8A-4147-A177-3AD203B41FA5}">
                      <a16:colId xmlns:a16="http://schemas.microsoft.com/office/drawing/2014/main" val="20005"/>
                    </a:ext>
                  </a:extLst>
                </a:gridCol>
              </a:tblGrid>
              <a:tr h="640080">
                <a:tc>
                  <a:txBody>
                    <a:bodyPr/>
                    <a:lstStyle/>
                    <a:p>
                      <a:pPr marL="90805">
                        <a:lnSpc>
                          <a:spcPct val="100000"/>
                        </a:lnSpc>
                        <a:spcBef>
                          <a:spcPts val="265"/>
                        </a:spcBef>
                      </a:pPr>
                      <a:r>
                        <a:rPr sz="1800" b="1" spc="-10">
                          <a:solidFill>
                            <a:srgbClr val="FFFFFF"/>
                          </a:solidFill>
                          <a:latin typeface="Trebuchet MS"/>
                          <a:cs typeface="Trebuchet MS"/>
                        </a:rPr>
                        <a:t>Ticker</a:t>
                      </a:r>
                      <a:endParaRPr sz="1800">
                        <a:latin typeface="Trebuchet MS"/>
                        <a:cs typeface="Trebuchet MS"/>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00000"/>
                    </a:solidFill>
                  </a:tcPr>
                </a:tc>
                <a:tc>
                  <a:txBody>
                    <a:bodyPr/>
                    <a:lstStyle/>
                    <a:p>
                      <a:pPr marL="91440" marR="739775">
                        <a:lnSpc>
                          <a:spcPts val="2090"/>
                        </a:lnSpc>
                        <a:spcBef>
                          <a:spcPts val="390"/>
                        </a:spcBef>
                      </a:pPr>
                      <a:r>
                        <a:rPr sz="1800" b="1" spc="-10">
                          <a:solidFill>
                            <a:srgbClr val="FFFFFF"/>
                          </a:solidFill>
                          <a:latin typeface="Trebuchet MS"/>
                          <a:cs typeface="Trebuchet MS"/>
                        </a:rPr>
                        <a:t>Current </a:t>
                      </a:r>
                      <a:r>
                        <a:rPr sz="1800" b="1" spc="-40">
                          <a:solidFill>
                            <a:srgbClr val="FFFFFF"/>
                          </a:solidFill>
                          <a:latin typeface="Trebuchet MS"/>
                          <a:cs typeface="Trebuchet MS"/>
                        </a:rPr>
                        <a:t>weighting</a:t>
                      </a:r>
                      <a:endParaRPr sz="1800">
                        <a:latin typeface="Trebuchet MS"/>
                        <a:cs typeface="Trebuchet MS"/>
                      </a:endParaRPr>
                    </a:p>
                  </a:txBody>
                  <a:tcPr marL="0" marR="0" marT="4953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00000"/>
                    </a:solidFill>
                  </a:tcPr>
                </a:tc>
                <a:tc>
                  <a:txBody>
                    <a:bodyPr/>
                    <a:lstStyle/>
                    <a:p>
                      <a:pPr marL="91440">
                        <a:lnSpc>
                          <a:spcPct val="100000"/>
                        </a:lnSpc>
                        <a:spcBef>
                          <a:spcPts val="265"/>
                        </a:spcBef>
                      </a:pPr>
                      <a:r>
                        <a:rPr sz="1800" b="1" spc="50">
                          <a:solidFill>
                            <a:srgbClr val="FFFFFF"/>
                          </a:solidFill>
                          <a:latin typeface="Trebuchet MS"/>
                          <a:cs typeface="Trebuchet MS"/>
                        </a:rPr>
                        <a:t>SGP</a:t>
                      </a:r>
                      <a:r>
                        <a:rPr sz="1800" b="1" spc="-180">
                          <a:solidFill>
                            <a:srgbClr val="FFFFFF"/>
                          </a:solidFill>
                          <a:latin typeface="Trebuchet MS"/>
                          <a:cs typeface="Trebuchet MS"/>
                        </a:rPr>
                        <a:t> </a:t>
                      </a:r>
                      <a:r>
                        <a:rPr sz="1800" b="1" spc="-10">
                          <a:solidFill>
                            <a:srgbClr val="FFFFFF"/>
                          </a:solidFill>
                          <a:latin typeface="Trebuchet MS"/>
                          <a:cs typeface="Trebuchet MS"/>
                        </a:rPr>
                        <a:t>weighting</a:t>
                      </a:r>
                      <a:endParaRPr sz="1800">
                        <a:latin typeface="Trebuchet MS"/>
                        <a:cs typeface="Trebuchet MS"/>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00000"/>
                    </a:solidFill>
                  </a:tcPr>
                </a:tc>
                <a:tc>
                  <a:txBody>
                    <a:bodyPr/>
                    <a:lstStyle/>
                    <a:p>
                      <a:pPr marL="91440" marR="598805">
                        <a:lnSpc>
                          <a:spcPts val="2090"/>
                        </a:lnSpc>
                        <a:spcBef>
                          <a:spcPts val="390"/>
                        </a:spcBef>
                      </a:pPr>
                      <a:r>
                        <a:rPr sz="1800" b="1">
                          <a:solidFill>
                            <a:srgbClr val="FFFFFF"/>
                          </a:solidFill>
                          <a:latin typeface="Trebuchet MS"/>
                          <a:cs typeface="Trebuchet MS"/>
                        </a:rPr>
                        <a:t>Upside</a:t>
                      </a:r>
                      <a:r>
                        <a:rPr sz="1800" b="1" spc="-145">
                          <a:solidFill>
                            <a:srgbClr val="FFFFFF"/>
                          </a:solidFill>
                          <a:latin typeface="Trebuchet MS"/>
                          <a:cs typeface="Trebuchet MS"/>
                        </a:rPr>
                        <a:t> </a:t>
                      </a:r>
                      <a:r>
                        <a:rPr sz="1800" b="1" spc="-50">
                          <a:solidFill>
                            <a:srgbClr val="FFFFFF"/>
                          </a:solidFill>
                          <a:latin typeface="Trebuchet MS"/>
                          <a:cs typeface="Trebuchet MS"/>
                        </a:rPr>
                        <a:t>/ </a:t>
                      </a:r>
                      <a:r>
                        <a:rPr sz="1800" b="1" spc="-40">
                          <a:solidFill>
                            <a:srgbClr val="FFFFFF"/>
                          </a:solidFill>
                          <a:latin typeface="Trebuchet MS"/>
                          <a:cs typeface="Trebuchet MS"/>
                        </a:rPr>
                        <a:t>(downside)</a:t>
                      </a:r>
                      <a:endParaRPr sz="1800">
                        <a:latin typeface="Trebuchet MS"/>
                        <a:cs typeface="Trebuchet MS"/>
                      </a:endParaRPr>
                    </a:p>
                  </a:txBody>
                  <a:tcPr marL="0" marR="0" marT="4953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00000"/>
                    </a:solidFill>
                  </a:tcPr>
                </a:tc>
                <a:tc>
                  <a:txBody>
                    <a:bodyPr/>
                    <a:lstStyle/>
                    <a:p>
                      <a:pPr marL="91440" marR="153670">
                        <a:lnSpc>
                          <a:spcPts val="2090"/>
                        </a:lnSpc>
                        <a:spcBef>
                          <a:spcPts val="390"/>
                        </a:spcBef>
                      </a:pPr>
                      <a:r>
                        <a:rPr sz="1800" b="1" spc="-10">
                          <a:solidFill>
                            <a:srgbClr val="FFFFFF"/>
                          </a:solidFill>
                          <a:latin typeface="Trebuchet MS"/>
                          <a:cs typeface="Trebuchet MS"/>
                        </a:rPr>
                        <a:t>Recommended change</a:t>
                      </a:r>
                      <a:endParaRPr sz="1800">
                        <a:latin typeface="Trebuchet MS"/>
                        <a:cs typeface="Trebuchet MS"/>
                      </a:endParaRPr>
                    </a:p>
                  </a:txBody>
                  <a:tcPr marL="0" marR="0" marT="4953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00000"/>
                    </a:solidFill>
                  </a:tcPr>
                </a:tc>
                <a:tc>
                  <a:txBody>
                    <a:bodyPr/>
                    <a:lstStyle/>
                    <a:p>
                      <a:pPr marL="90805" marR="153670">
                        <a:lnSpc>
                          <a:spcPts val="2090"/>
                        </a:lnSpc>
                        <a:spcBef>
                          <a:spcPts val="390"/>
                        </a:spcBef>
                      </a:pPr>
                      <a:r>
                        <a:rPr sz="1800" b="1" spc="-10">
                          <a:solidFill>
                            <a:srgbClr val="FFFFFF"/>
                          </a:solidFill>
                          <a:latin typeface="Trebuchet MS"/>
                          <a:cs typeface="Trebuchet MS"/>
                        </a:rPr>
                        <a:t>Recommended weighting</a:t>
                      </a:r>
                      <a:endParaRPr sz="1800">
                        <a:latin typeface="Trebuchet MS"/>
                        <a:cs typeface="Trebuchet MS"/>
                      </a:endParaRPr>
                    </a:p>
                  </a:txBody>
                  <a:tcPr marL="0" marR="0" marT="4953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00000"/>
                    </a:solidFill>
                  </a:tcPr>
                </a:tc>
                <a:extLst>
                  <a:ext uri="{0D108BD9-81ED-4DB2-BD59-A6C34878D82A}">
                    <a16:rowId xmlns:a16="http://schemas.microsoft.com/office/drawing/2014/main" val="10000"/>
                  </a:ext>
                </a:extLst>
              </a:tr>
              <a:tr h="370840">
                <a:tc>
                  <a:txBody>
                    <a:bodyPr/>
                    <a:lstStyle/>
                    <a:p>
                      <a:pPr marL="90805">
                        <a:lnSpc>
                          <a:spcPct val="100000"/>
                        </a:lnSpc>
                        <a:spcBef>
                          <a:spcPts val="265"/>
                        </a:spcBef>
                      </a:pPr>
                      <a:r>
                        <a:rPr sz="1800" spc="-25">
                          <a:latin typeface="Tahoma"/>
                          <a:cs typeface="Tahoma"/>
                        </a:rPr>
                        <a:t>DIS</a:t>
                      </a:r>
                      <a:endParaRPr sz="1800">
                        <a:latin typeface="Tahoma"/>
                        <a:cs typeface="Tahoma"/>
                      </a:endParaRPr>
                    </a:p>
                  </a:txBody>
                  <a:tcPr marL="0" marR="0" marT="336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2D8"/>
                    </a:solidFill>
                  </a:tcPr>
                </a:tc>
                <a:tc>
                  <a:txBody>
                    <a:bodyPr/>
                    <a:lstStyle/>
                    <a:p>
                      <a:pPr algn="ctr">
                        <a:lnSpc>
                          <a:spcPct val="100000"/>
                        </a:lnSpc>
                        <a:spcBef>
                          <a:spcPts val="265"/>
                        </a:spcBef>
                      </a:pPr>
                      <a:r>
                        <a:rPr lang="en-US" sz="1800" spc="-10">
                          <a:latin typeface="Tahoma"/>
                          <a:cs typeface="Tahoma"/>
                        </a:rPr>
                        <a:t>2.66%</a:t>
                      </a:r>
                      <a:endParaRPr sz="1800">
                        <a:latin typeface="Tahoma"/>
                        <a:cs typeface="Tahoma"/>
                      </a:endParaRPr>
                    </a:p>
                  </a:txBody>
                  <a:tcPr marL="0" marR="0" marT="336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2D8"/>
                    </a:solidFill>
                  </a:tcPr>
                </a:tc>
                <a:tc>
                  <a:txBody>
                    <a:bodyPr/>
                    <a:lstStyle/>
                    <a:p>
                      <a:pPr marL="609600">
                        <a:lnSpc>
                          <a:spcPct val="100000"/>
                        </a:lnSpc>
                        <a:spcBef>
                          <a:spcPts val="265"/>
                        </a:spcBef>
                      </a:pPr>
                      <a:r>
                        <a:rPr lang="en-US" sz="1800" spc="-10">
                          <a:latin typeface="Tahoma"/>
                          <a:cs typeface="Tahoma"/>
                        </a:rPr>
                        <a:t>0.35%</a:t>
                      </a:r>
                      <a:endParaRPr lang="en-US" sz="1800">
                        <a:latin typeface="Tahoma"/>
                        <a:cs typeface="Tahoma"/>
                      </a:endParaRPr>
                    </a:p>
                  </a:txBody>
                  <a:tcPr marL="0" marR="0" marT="336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2D8"/>
                    </a:solidFill>
                  </a:tcPr>
                </a:tc>
                <a:tc>
                  <a:txBody>
                    <a:bodyPr/>
                    <a:lstStyle/>
                    <a:p>
                      <a:pPr algn="ctr">
                        <a:lnSpc>
                          <a:spcPct val="100000"/>
                        </a:lnSpc>
                        <a:spcBef>
                          <a:spcPts val="265"/>
                        </a:spcBef>
                      </a:pPr>
                      <a:r>
                        <a:rPr lang="en-US" sz="1800" spc="-25">
                          <a:latin typeface="Tahoma"/>
                          <a:cs typeface="Tahoma"/>
                        </a:rPr>
                        <a:t>-2.2%</a:t>
                      </a:r>
                    </a:p>
                  </a:txBody>
                  <a:tcPr marL="0" marR="0" marT="336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2D8"/>
                    </a:solidFill>
                  </a:tcPr>
                </a:tc>
                <a:tc>
                  <a:txBody>
                    <a:bodyPr/>
                    <a:lstStyle/>
                    <a:p>
                      <a:pPr algn="ctr">
                        <a:lnSpc>
                          <a:spcPct val="100000"/>
                        </a:lnSpc>
                        <a:spcBef>
                          <a:spcPts val="265"/>
                        </a:spcBef>
                      </a:pPr>
                      <a:r>
                        <a:rPr lang="en-US" sz="1800" spc="-50">
                          <a:latin typeface="Tahoma"/>
                          <a:cs typeface="Tahoma"/>
                        </a:rPr>
                        <a:t>-2.66%</a:t>
                      </a:r>
                    </a:p>
                  </a:txBody>
                  <a:tcPr marL="0" marR="0" marT="336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2D8"/>
                    </a:solidFill>
                  </a:tcPr>
                </a:tc>
                <a:tc>
                  <a:txBody>
                    <a:bodyPr/>
                    <a:lstStyle/>
                    <a:p>
                      <a:pPr algn="ctr">
                        <a:lnSpc>
                          <a:spcPct val="100000"/>
                        </a:lnSpc>
                        <a:spcBef>
                          <a:spcPts val="265"/>
                        </a:spcBef>
                      </a:pPr>
                      <a:r>
                        <a:rPr lang="en-US" sz="1800" spc="-10">
                          <a:latin typeface="Tahoma"/>
                          <a:cs typeface="Tahoma"/>
                        </a:rPr>
                        <a:t>0%</a:t>
                      </a:r>
                    </a:p>
                  </a:txBody>
                  <a:tcPr marL="0" marR="0" marT="336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2D8"/>
                    </a:solidFill>
                  </a:tcPr>
                </a:tc>
                <a:extLst>
                  <a:ext uri="{0D108BD9-81ED-4DB2-BD59-A6C34878D82A}">
                    <a16:rowId xmlns:a16="http://schemas.microsoft.com/office/drawing/2014/main" val="10001"/>
                  </a:ext>
                </a:extLst>
              </a:tr>
              <a:tr h="370840">
                <a:tc>
                  <a:txBody>
                    <a:bodyPr/>
                    <a:lstStyle/>
                    <a:p>
                      <a:pPr marL="90805">
                        <a:lnSpc>
                          <a:spcPct val="100000"/>
                        </a:lnSpc>
                        <a:spcBef>
                          <a:spcPts val="245"/>
                        </a:spcBef>
                      </a:pPr>
                      <a:r>
                        <a:rPr sz="1800" spc="-20">
                          <a:latin typeface="Tahoma"/>
                          <a:cs typeface="Tahoma"/>
                        </a:rPr>
                        <a:t>META</a:t>
                      </a:r>
                      <a:endParaRPr sz="1800">
                        <a:latin typeface="Tahoma"/>
                        <a:cs typeface="Tahoma"/>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ED"/>
                    </a:solidFill>
                  </a:tcPr>
                </a:tc>
                <a:tc>
                  <a:txBody>
                    <a:bodyPr/>
                    <a:lstStyle/>
                    <a:p>
                      <a:pPr algn="ctr">
                        <a:lnSpc>
                          <a:spcPct val="100000"/>
                        </a:lnSpc>
                        <a:spcBef>
                          <a:spcPts val="245"/>
                        </a:spcBef>
                      </a:pPr>
                      <a:r>
                        <a:rPr lang="en-US" sz="1800" spc="-10">
                          <a:latin typeface="Tahoma"/>
                          <a:cs typeface="Tahoma"/>
                        </a:rPr>
                        <a:t>2.68</a:t>
                      </a:r>
                      <a:r>
                        <a:rPr sz="1800" spc="-10">
                          <a:latin typeface="Tahoma"/>
                          <a:cs typeface="Tahoma"/>
                        </a:rPr>
                        <a:t>%</a:t>
                      </a:r>
                      <a:endParaRPr sz="1800">
                        <a:latin typeface="Tahoma"/>
                        <a:cs typeface="Tahoma"/>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ED"/>
                    </a:solidFill>
                  </a:tcPr>
                </a:tc>
                <a:tc>
                  <a:txBody>
                    <a:bodyPr/>
                    <a:lstStyle/>
                    <a:p>
                      <a:pPr marL="609600">
                        <a:lnSpc>
                          <a:spcPct val="100000"/>
                        </a:lnSpc>
                        <a:spcBef>
                          <a:spcPts val="245"/>
                        </a:spcBef>
                      </a:pPr>
                      <a:r>
                        <a:rPr sz="1800" spc="-10">
                          <a:latin typeface="Tahoma"/>
                          <a:cs typeface="Tahoma"/>
                        </a:rPr>
                        <a:t>2.62%</a:t>
                      </a:r>
                      <a:endParaRPr sz="1800">
                        <a:latin typeface="Tahoma"/>
                        <a:cs typeface="Tahoma"/>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ED"/>
                    </a:solidFill>
                  </a:tcPr>
                </a:tc>
                <a:tc>
                  <a:txBody>
                    <a:bodyPr/>
                    <a:lstStyle/>
                    <a:p>
                      <a:pPr algn="ctr">
                        <a:lnSpc>
                          <a:spcPct val="100000"/>
                        </a:lnSpc>
                        <a:spcBef>
                          <a:spcPts val="245"/>
                        </a:spcBef>
                      </a:pPr>
                      <a:r>
                        <a:rPr lang="en-US" sz="1800" spc="-25">
                          <a:latin typeface="Tahoma"/>
                          <a:cs typeface="Tahoma"/>
                        </a:rPr>
                        <a:t>41.4</a:t>
                      </a:r>
                      <a:r>
                        <a:rPr sz="1800" spc="-25">
                          <a:latin typeface="Tahoma"/>
                          <a:cs typeface="Tahoma"/>
                        </a:rPr>
                        <a:t>%</a:t>
                      </a:r>
                      <a:endParaRPr sz="1800">
                        <a:latin typeface="Tahoma"/>
                        <a:cs typeface="Tahoma"/>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ED"/>
                    </a:solidFill>
                  </a:tcPr>
                </a:tc>
                <a:tc>
                  <a:txBody>
                    <a:bodyPr/>
                    <a:lstStyle/>
                    <a:p>
                      <a:pPr algn="ctr">
                        <a:lnSpc>
                          <a:spcPct val="100000"/>
                        </a:lnSpc>
                        <a:spcBef>
                          <a:spcPts val="245"/>
                        </a:spcBef>
                      </a:pPr>
                      <a:r>
                        <a:rPr lang="en-US" sz="1800" spc="-10">
                          <a:latin typeface="Tahoma"/>
                          <a:cs typeface="Tahoma"/>
                        </a:rPr>
                        <a:t>+1.33%</a:t>
                      </a:r>
                      <a:endParaRPr lang="en-US" sz="1800">
                        <a:latin typeface="Tahoma"/>
                        <a:cs typeface="Tahoma"/>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ED"/>
                    </a:solidFill>
                  </a:tcPr>
                </a:tc>
                <a:tc>
                  <a:txBody>
                    <a:bodyPr/>
                    <a:lstStyle/>
                    <a:p>
                      <a:pPr algn="ctr">
                        <a:lnSpc>
                          <a:spcPct val="100000"/>
                        </a:lnSpc>
                        <a:spcBef>
                          <a:spcPts val="245"/>
                        </a:spcBef>
                      </a:pPr>
                      <a:r>
                        <a:rPr lang="en-US" sz="1800" spc="-10">
                          <a:latin typeface="Tahoma"/>
                          <a:cs typeface="Tahoma"/>
                        </a:rPr>
                        <a:t>4.01%</a:t>
                      </a:r>
                      <a:endParaRPr sz="1800">
                        <a:latin typeface="Tahoma"/>
                        <a:cs typeface="Tahoma"/>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ED"/>
                    </a:solidFill>
                  </a:tcPr>
                </a:tc>
                <a:extLst>
                  <a:ext uri="{0D108BD9-81ED-4DB2-BD59-A6C34878D82A}">
                    <a16:rowId xmlns:a16="http://schemas.microsoft.com/office/drawing/2014/main" val="10002"/>
                  </a:ext>
                </a:extLst>
              </a:tr>
              <a:tr h="370840">
                <a:tc>
                  <a:txBody>
                    <a:bodyPr/>
                    <a:lstStyle/>
                    <a:p>
                      <a:pPr marL="90805">
                        <a:lnSpc>
                          <a:spcPct val="100000"/>
                        </a:lnSpc>
                        <a:spcBef>
                          <a:spcPts val="254"/>
                        </a:spcBef>
                      </a:pPr>
                      <a:r>
                        <a:rPr sz="1800" spc="60">
                          <a:latin typeface="Tahoma"/>
                          <a:cs typeface="Tahoma"/>
                        </a:rPr>
                        <a:t>CMCSA</a:t>
                      </a:r>
                      <a:endParaRPr sz="1800">
                        <a:latin typeface="Tahoma"/>
                        <a:cs typeface="Tahoma"/>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2D8"/>
                    </a:solidFill>
                  </a:tcPr>
                </a:tc>
                <a:tc>
                  <a:txBody>
                    <a:bodyPr/>
                    <a:lstStyle/>
                    <a:p>
                      <a:pPr algn="ctr">
                        <a:lnSpc>
                          <a:spcPct val="100000"/>
                        </a:lnSpc>
                        <a:spcBef>
                          <a:spcPts val="254"/>
                        </a:spcBef>
                      </a:pPr>
                      <a:r>
                        <a:rPr lang="en-US" sz="1800" spc="-25">
                          <a:latin typeface="Tahoma"/>
                          <a:cs typeface="Tahoma"/>
                        </a:rPr>
                        <a:t>1.87%</a:t>
                      </a:r>
                      <a:endParaRPr sz="1800" spc="-25">
                        <a:latin typeface="Tahoma"/>
                        <a:cs typeface="Tahoma"/>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2D8"/>
                    </a:solidFill>
                  </a:tcPr>
                </a:tc>
                <a:tc>
                  <a:txBody>
                    <a:bodyPr/>
                    <a:lstStyle/>
                    <a:p>
                      <a:pPr marL="609600">
                        <a:lnSpc>
                          <a:spcPct val="100000"/>
                        </a:lnSpc>
                        <a:spcBef>
                          <a:spcPts val="254"/>
                        </a:spcBef>
                      </a:pPr>
                      <a:r>
                        <a:rPr sz="1800" spc="-10">
                          <a:latin typeface="Tahoma"/>
                          <a:cs typeface="Tahoma"/>
                        </a:rPr>
                        <a:t>0.36%</a:t>
                      </a:r>
                      <a:endParaRPr sz="1800">
                        <a:latin typeface="Tahoma"/>
                        <a:cs typeface="Tahoma"/>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2D8"/>
                    </a:solidFill>
                  </a:tcPr>
                </a:tc>
                <a:tc>
                  <a:txBody>
                    <a:bodyPr/>
                    <a:lstStyle/>
                    <a:p>
                      <a:pPr algn="ctr">
                        <a:lnSpc>
                          <a:spcPct val="100000"/>
                        </a:lnSpc>
                        <a:spcBef>
                          <a:spcPts val="254"/>
                        </a:spcBef>
                      </a:pPr>
                      <a:r>
                        <a:rPr lang="en-US" sz="1800" spc="-25">
                          <a:latin typeface="Tahoma"/>
                          <a:cs typeface="Tahoma"/>
                        </a:rPr>
                        <a:t>23.2%</a:t>
                      </a: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2D8"/>
                    </a:solidFill>
                  </a:tcPr>
                </a:tc>
                <a:tc>
                  <a:txBody>
                    <a:bodyPr/>
                    <a:lstStyle/>
                    <a:p>
                      <a:pPr algn="ctr">
                        <a:lnSpc>
                          <a:spcPct val="100000"/>
                        </a:lnSpc>
                        <a:spcBef>
                          <a:spcPts val="254"/>
                        </a:spcBef>
                      </a:pPr>
                      <a:r>
                        <a:rPr lang="en-US" sz="1800" spc="-20">
                          <a:latin typeface="Tahoma"/>
                          <a:cs typeface="Tahoma"/>
                        </a:rPr>
                        <a:t>-</a:t>
                      </a: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2D8"/>
                    </a:solidFill>
                  </a:tcPr>
                </a:tc>
                <a:tc>
                  <a:txBody>
                    <a:bodyPr/>
                    <a:lstStyle/>
                    <a:p>
                      <a:pPr algn="ctr">
                        <a:lnSpc>
                          <a:spcPct val="100000"/>
                        </a:lnSpc>
                        <a:spcBef>
                          <a:spcPts val="254"/>
                        </a:spcBef>
                      </a:pPr>
                      <a:r>
                        <a:rPr lang="en-US" sz="1800" spc="-10">
                          <a:latin typeface="Tahoma"/>
                          <a:cs typeface="Tahoma"/>
                        </a:rPr>
                        <a:t>1.87%</a:t>
                      </a:r>
                      <a:endParaRPr lang="en-US" sz="1800">
                        <a:latin typeface="Tahoma"/>
                        <a:cs typeface="Tahoma"/>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2D8"/>
                    </a:solidFill>
                  </a:tcPr>
                </a:tc>
                <a:extLst>
                  <a:ext uri="{0D108BD9-81ED-4DB2-BD59-A6C34878D82A}">
                    <a16:rowId xmlns:a16="http://schemas.microsoft.com/office/drawing/2014/main" val="10003"/>
                  </a:ext>
                </a:extLst>
              </a:tr>
              <a:tr h="370840">
                <a:tc>
                  <a:txBody>
                    <a:bodyPr/>
                    <a:lstStyle/>
                    <a:p>
                      <a:pPr marL="90805">
                        <a:lnSpc>
                          <a:spcPct val="100000"/>
                        </a:lnSpc>
                        <a:spcBef>
                          <a:spcPts val="265"/>
                        </a:spcBef>
                      </a:pPr>
                      <a:r>
                        <a:rPr sz="1800" spc="-10">
                          <a:latin typeface="Tahoma"/>
                          <a:cs typeface="Tahoma"/>
                        </a:rPr>
                        <a:t>GOOGL</a:t>
                      </a:r>
                      <a:endParaRPr sz="1800">
                        <a:latin typeface="Tahoma"/>
                        <a:cs typeface="Tahoma"/>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ED"/>
                    </a:solidFill>
                  </a:tcPr>
                </a:tc>
                <a:tc>
                  <a:txBody>
                    <a:bodyPr/>
                    <a:lstStyle/>
                    <a:p>
                      <a:pPr algn="ctr">
                        <a:lnSpc>
                          <a:spcPct val="100000"/>
                        </a:lnSpc>
                        <a:spcBef>
                          <a:spcPts val="265"/>
                        </a:spcBef>
                      </a:pPr>
                      <a:r>
                        <a:rPr lang="en-US" sz="1800" spc="-10">
                          <a:latin typeface="Tahoma"/>
                          <a:cs typeface="Tahoma"/>
                        </a:rPr>
                        <a:t>3.65%</a:t>
                      </a:r>
                      <a:endParaRPr lang="en-US" sz="1800">
                        <a:latin typeface="Tahoma"/>
                        <a:cs typeface="Tahoma"/>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ED"/>
                    </a:solidFill>
                  </a:tcPr>
                </a:tc>
                <a:tc>
                  <a:txBody>
                    <a:bodyPr/>
                    <a:lstStyle/>
                    <a:p>
                      <a:pPr marL="609600">
                        <a:lnSpc>
                          <a:spcPct val="100000"/>
                        </a:lnSpc>
                        <a:spcBef>
                          <a:spcPts val="265"/>
                        </a:spcBef>
                      </a:pPr>
                      <a:r>
                        <a:rPr lang="en-US" sz="1800" spc="-10">
                          <a:latin typeface="Tahoma"/>
                          <a:cs typeface="Tahoma"/>
                        </a:rPr>
                        <a:t>2.02%</a:t>
                      </a:r>
                      <a:endParaRPr lang="en-US" sz="1800">
                        <a:latin typeface="Tahoma"/>
                        <a:cs typeface="Tahoma"/>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ED"/>
                    </a:solidFill>
                  </a:tcPr>
                </a:tc>
                <a:tc>
                  <a:txBody>
                    <a:bodyPr/>
                    <a:lstStyle/>
                    <a:p>
                      <a:pPr algn="ctr">
                        <a:lnSpc>
                          <a:spcPct val="100000"/>
                        </a:lnSpc>
                        <a:spcBef>
                          <a:spcPts val="265"/>
                        </a:spcBef>
                      </a:pPr>
                      <a:r>
                        <a:rPr lang="en-US" sz="1800" spc="-25">
                          <a:latin typeface="Tahoma"/>
                          <a:cs typeface="Tahoma"/>
                        </a:rPr>
                        <a:t>26.5</a:t>
                      </a:r>
                      <a:r>
                        <a:rPr sz="1800" spc="-25">
                          <a:latin typeface="Tahoma"/>
                          <a:cs typeface="Tahoma"/>
                        </a:rPr>
                        <a:t>%</a:t>
                      </a:r>
                      <a:endParaRPr sz="1800">
                        <a:latin typeface="Tahoma"/>
                        <a:cs typeface="Tahoma"/>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ED"/>
                    </a:solidFill>
                  </a:tcPr>
                </a:tc>
                <a:tc>
                  <a:txBody>
                    <a:bodyPr/>
                    <a:lstStyle/>
                    <a:p>
                      <a:pPr algn="ctr">
                        <a:lnSpc>
                          <a:spcPct val="100000"/>
                        </a:lnSpc>
                        <a:spcBef>
                          <a:spcPts val="265"/>
                        </a:spcBef>
                      </a:pPr>
                      <a:r>
                        <a:rPr lang="en-US" sz="1800" spc="-10">
                          <a:latin typeface="Tahoma"/>
                          <a:cs typeface="Tahoma"/>
                        </a:rPr>
                        <a:t>+1.33%</a:t>
                      </a:r>
                      <a:endParaRPr lang="en-US" sz="1800">
                        <a:latin typeface="Tahoma"/>
                        <a:cs typeface="Tahoma"/>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ED"/>
                    </a:solidFill>
                  </a:tcPr>
                </a:tc>
                <a:tc>
                  <a:txBody>
                    <a:bodyPr/>
                    <a:lstStyle/>
                    <a:p>
                      <a:pPr algn="ctr">
                        <a:lnSpc>
                          <a:spcPct val="100000"/>
                        </a:lnSpc>
                        <a:spcBef>
                          <a:spcPts val="265"/>
                        </a:spcBef>
                      </a:pPr>
                      <a:r>
                        <a:rPr lang="en-US" sz="1800" spc="-10">
                          <a:latin typeface="Tahoma"/>
                          <a:cs typeface="Tahoma"/>
                        </a:rPr>
                        <a:t>4.98%</a:t>
                      </a:r>
                      <a:endParaRPr lang="en-US" sz="1800">
                        <a:latin typeface="Tahoma"/>
                        <a:cs typeface="Tahoma"/>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ED"/>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18ED0B9D-4A37-A552-6D98-AE662C262507}"/>
              </a:ext>
            </a:extLst>
          </p:cNvPr>
          <p:cNvSpPr txBox="1"/>
          <p:nvPr/>
        </p:nvSpPr>
        <p:spPr>
          <a:xfrm>
            <a:off x="8290995" y="6311590"/>
            <a:ext cx="2645924" cy="369332"/>
          </a:xfrm>
          <a:prstGeom prst="rect">
            <a:avLst/>
          </a:prstGeom>
          <a:noFill/>
        </p:spPr>
        <p:txBody>
          <a:bodyPr wrap="square" rtlCol="0">
            <a:spAutoFit/>
          </a:bodyPr>
          <a:lstStyle/>
          <a:p>
            <a:r>
              <a:rPr lang="en-US"/>
              <a:t>GOOGL</a:t>
            </a:r>
          </a:p>
        </p:txBody>
      </p:sp>
      <p:pic>
        <p:nvPicPr>
          <p:cNvPr id="5" name="Picture 4" descr="A close-up of a sign&#10;&#10;AI-generated content may be incorrect.">
            <a:extLst>
              <a:ext uri="{FF2B5EF4-FFF2-40B4-BE49-F238E27FC236}">
                <a16:creationId xmlns:a16="http://schemas.microsoft.com/office/drawing/2014/main" id="{626E5BFD-5247-C4A4-559E-382BBC7F0918}"/>
              </a:ext>
            </a:extLst>
          </p:cNvPr>
          <p:cNvPicPr>
            <a:picLocks noChangeAspect="1"/>
          </p:cNvPicPr>
          <p:nvPr/>
        </p:nvPicPr>
        <p:blipFill>
          <a:blip r:embed="rId2"/>
          <a:stretch>
            <a:fillRect/>
          </a:stretch>
        </p:blipFill>
        <p:spPr>
          <a:xfrm>
            <a:off x="3385748" y="4600888"/>
            <a:ext cx="2461881" cy="645707"/>
          </a:xfrm>
          <a:prstGeom prst="rect">
            <a:avLst/>
          </a:prstGeom>
        </p:spPr>
      </p:pic>
      <p:sp>
        <p:nvSpPr>
          <p:cNvPr id="8" name="TextBox 7">
            <a:extLst>
              <a:ext uri="{FF2B5EF4-FFF2-40B4-BE49-F238E27FC236}">
                <a16:creationId xmlns:a16="http://schemas.microsoft.com/office/drawing/2014/main" id="{EC062FD3-9522-301B-E42D-A50DBE6507F4}"/>
              </a:ext>
            </a:extLst>
          </p:cNvPr>
          <p:cNvSpPr txBox="1"/>
          <p:nvPr/>
        </p:nvSpPr>
        <p:spPr>
          <a:xfrm>
            <a:off x="4265410" y="4231556"/>
            <a:ext cx="14348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DIS</a:t>
            </a:r>
          </a:p>
        </p:txBody>
      </p:sp>
      <p:pic>
        <p:nvPicPr>
          <p:cNvPr id="10" name="Picture 9">
            <a:extLst>
              <a:ext uri="{FF2B5EF4-FFF2-40B4-BE49-F238E27FC236}">
                <a16:creationId xmlns:a16="http://schemas.microsoft.com/office/drawing/2014/main" id="{7F952433-95A8-1142-3D04-2E9108E7A0FF}"/>
              </a:ext>
            </a:extLst>
          </p:cNvPr>
          <p:cNvPicPr>
            <a:picLocks noChangeAspect="1"/>
          </p:cNvPicPr>
          <p:nvPr/>
        </p:nvPicPr>
        <p:blipFill>
          <a:blip r:embed="rId3"/>
          <a:stretch>
            <a:fillRect/>
          </a:stretch>
        </p:blipFill>
        <p:spPr>
          <a:xfrm>
            <a:off x="7298225" y="5716452"/>
            <a:ext cx="3264068" cy="635033"/>
          </a:xfrm>
          <a:prstGeom prst="rect">
            <a:avLst/>
          </a:prstGeom>
        </p:spPr>
      </p:pic>
      <p:pic>
        <p:nvPicPr>
          <p:cNvPr id="4" name="Picture 3" descr="A close up of a text&#10;&#10;AI-generated content may be incorrect.">
            <a:extLst>
              <a:ext uri="{FF2B5EF4-FFF2-40B4-BE49-F238E27FC236}">
                <a16:creationId xmlns:a16="http://schemas.microsoft.com/office/drawing/2014/main" id="{87D4FEFE-A789-AB09-6B76-55AD3FF79F36}"/>
              </a:ext>
            </a:extLst>
          </p:cNvPr>
          <p:cNvPicPr>
            <a:picLocks noChangeAspect="1"/>
          </p:cNvPicPr>
          <p:nvPr/>
        </p:nvPicPr>
        <p:blipFill>
          <a:blip r:embed="rId4"/>
          <a:stretch>
            <a:fillRect/>
          </a:stretch>
        </p:blipFill>
        <p:spPr>
          <a:xfrm>
            <a:off x="7449237" y="4596960"/>
            <a:ext cx="2761518" cy="653562"/>
          </a:xfrm>
          <a:prstGeom prst="rect">
            <a:avLst/>
          </a:prstGeom>
        </p:spPr>
      </p:pic>
      <p:sp>
        <p:nvSpPr>
          <p:cNvPr id="6" name="TextBox 5">
            <a:extLst>
              <a:ext uri="{FF2B5EF4-FFF2-40B4-BE49-F238E27FC236}">
                <a16:creationId xmlns:a16="http://schemas.microsoft.com/office/drawing/2014/main" id="{C1E4E1D7-395C-C848-8083-15BBC5223DE3}"/>
              </a:ext>
            </a:extLst>
          </p:cNvPr>
          <p:cNvSpPr txBox="1"/>
          <p:nvPr/>
        </p:nvSpPr>
        <p:spPr>
          <a:xfrm>
            <a:off x="8046035" y="4203370"/>
            <a:ext cx="15679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CMCSA</a:t>
            </a:r>
          </a:p>
        </p:txBody>
      </p:sp>
      <p:pic>
        <p:nvPicPr>
          <p:cNvPr id="9" name="Picture 8">
            <a:extLst>
              <a:ext uri="{FF2B5EF4-FFF2-40B4-BE49-F238E27FC236}">
                <a16:creationId xmlns:a16="http://schemas.microsoft.com/office/drawing/2014/main" id="{E1512FCF-A2AC-B2D9-7BB6-1ACA5F30EA4F}"/>
              </a:ext>
            </a:extLst>
          </p:cNvPr>
          <p:cNvPicPr>
            <a:picLocks noChangeAspect="1"/>
          </p:cNvPicPr>
          <p:nvPr/>
        </p:nvPicPr>
        <p:blipFill>
          <a:blip r:embed="rId5"/>
          <a:stretch>
            <a:fillRect/>
          </a:stretch>
        </p:blipFill>
        <p:spPr>
          <a:xfrm>
            <a:off x="3080216" y="5618988"/>
            <a:ext cx="3627120" cy="685800"/>
          </a:xfrm>
          <a:prstGeom prst="rect">
            <a:avLst/>
          </a:prstGeom>
        </p:spPr>
      </p:pic>
      <p:sp>
        <p:nvSpPr>
          <p:cNvPr id="11" name="TextBox 10">
            <a:extLst>
              <a:ext uri="{FF2B5EF4-FFF2-40B4-BE49-F238E27FC236}">
                <a16:creationId xmlns:a16="http://schemas.microsoft.com/office/drawing/2014/main" id="{1D019DF2-87A5-B0C4-5C31-B618A450F526}"/>
              </a:ext>
            </a:extLst>
          </p:cNvPr>
          <p:cNvSpPr txBox="1"/>
          <p:nvPr/>
        </p:nvSpPr>
        <p:spPr>
          <a:xfrm>
            <a:off x="4162794" y="6307849"/>
            <a:ext cx="2645924" cy="369332"/>
          </a:xfrm>
          <a:prstGeom prst="rect">
            <a:avLst/>
          </a:prstGeom>
          <a:noFill/>
        </p:spPr>
        <p:txBody>
          <a:bodyPr wrap="square" rtlCol="0">
            <a:spAutoFit/>
          </a:bodyPr>
          <a:lstStyle/>
          <a:p>
            <a:r>
              <a:rPr lang="en-US"/>
              <a:t>META</a:t>
            </a:r>
          </a:p>
        </p:txBody>
      </p:sp>
    </p:spTree>
    <p:extLst>
      <p:ext uri="{BB962C8B-B14F-4D97-AF65-F5344CB8AC3E}">
        <p14:creationId xmlns:p14="http://schemas.microsoft.com/office/powerpoint/2010/main" val="2126124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90170">
              <a:lnSpc>
                <a:spcPct val="100000"/>
              </a:lnSpc>
              <a:spcBef>
                <a:spcPts val="100"/>
              </a:spcBef>
            </a:pPr>
            <a:r>
              <a:rPr spc="-20"/>
              <a:t>Appendix</a:t>
            </a:r>
          </a:p>
        </p:txBody>
      </p:sp>
      <p:pic>
        <p:nvPicPr>
          <p:cNvPr id="95" name="Picture 94" descr="The Walt Disney Company | Logopedia | FANDOM powered by Wikia">
            <a:extLst>
              <a:ext uri="{FF2B5EF4-FFF2-40B4-BE49-F238E27FC236}">
                <a16:creationId xmlns:a16="http://schemas.microsoft.com/office/drawing/2014/main" id="{6412E12F-CEB7-44DC-70E0-2A4C9F786F69}"/>
              </a:ext>
            </a:extLst>
          </p:cNvPr>
          <p:cNvPicPr>
            <a:picLocks noChangeAspect="1"/>
          </p:cNvPicPr>
          <p:nvPr/>
        </p:nvPicPr>
        <p:blipFill>
          <a:blip r:embed="rId3"/>
          <a:stretch>
            <a:fillRect/>
          </a:stretch>
        </p:blipFill>
        <p:spPr>
          <a:xfrm>
            <a:off x="10110234" y="343122"/>
            <a:ext cx="1780069" cy="926362"/>
          </a:xfrm>
          <a:prstGeom prst="rect">
            <a:avLst/>
          </a:prstGeom>
        </p:spPr>
      </p:pic>
      <p:pic>
        <p:nvPicPr>
          <p:cNvPr id="99" name="Picture 98" descr="A screenshot of a document&#10;&#10;AI-generated content may be incorrect.">
            <a:extLst>
              <a:ext uri="{FF2B5EF4-FFF2-40B4-BE49-F238E27FC236}">
                <a16:creationId xmlns:a16="http://schemas.microsoft.com/office/drawing/2014/main" id="{56BC3020-6B86-D721-7396-1F8C73C1EBAA}"/>
              </a:ext>
            </a:extLst>
          </p:cNvPr>
          <p:cNvPicPr>
            <a:picLocks noChangeAspect="1"/>
          </p:cNvPicPr>
          <p:nvPr/>
        </p:nvPicPr>
        <p:blipFill>
          <a:blip r:embed="rId4"/>
          <a:stretch>
            <a:fillRect/>
          </a:stretch>
        </p:blipFill>
        <p:spPr>
          <a:xfrm>
            <a:off x="2174009" y="1426535"/>
            <a:ext cx="5469380" cy="4651746"/>
          </a:xfrm>
          <a:prstGeom prst="rect">
            <a:avLst/>
          </a:prstGeom>
        </p:spPr>
      </p:pic>
      <p:pic>
        <p:nvPicPr>
          <p:cNvPr id="100" name="Picture 99" descr="A screenshot of a spreadsheet&#10;&#10;AI-generated content may be incorrect.">
            <a:extLst>
              <a:ext uri="{FF2B5EF4-FFF2-40B4-BE49-F238E27FC236}">
                <a16:creationId xmlns:a16="http://schemas.microsoft.com/office/drawing/2014/main" id="{98FDA96A-2C04-B604-8F10-50C1CCC5EF05}"/>
              </a:ext>
            </a:extLst>
          </p:cNvPr>
          <p:cNvPicPr>
            <a:picLocks noChangeAspect="1"/>
          </p:cNvPicPr>
          <p:nvPr/>
        </p:nvPicPr>
        <p:blipFill>
          <a:blip r:embed="rId5"/>
          <a:stretch>
            <a:fillRect/>
          </a:stretch>
        </p:blipFill>
        <p:spPr>
          <a:xfrm>
            <a:off x="8903801" y="1426535"/>
            <a:ext cx="2411981" cy="516565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9601042" y="151239"/>
            <a:ext cx="2333308" cy="1342139"/>
          </a:xfrm>
          <a:prstGeom prst="rect">
            <a:avLst/>
          </a:prstGeom>
        </p:spPr>
      </p:pic>
      <p:sp>
        <p:nvSpPr>
          <p:cNvPr id="5" name="object 5"/>
          <p:cNvSpPr txBox="1">
            <a:spLocks noGrp="1"/>
          </p:cNvSpPr>
          <p:nvPr>
            <p:ph type="title"/>
          </p:nvPr>
        </p:nvSpPr>
        <p:spPr>
          <a:prstGeom prst="rect">
            <a:avLst/>
          </a:prstGeom>
        </p:spPr>
        <p:txBody>
          <a:bodyPr vert="horz" wrap="square" lIns="0" tIns="12700" rIns="0" bIns="0" rtlCol="0">
            <a:spAutoFit/>
          </a:bodyPr>
          <a:lstStyle/>
          <a:p>
            <a:pPr marL="90170">
              <a:lnSpc>
                <a:spcPct val="100000"/>
              </a:lnSpc>
              <a:spcBef>
                <a:spcPts val="100"/>
              </a:spcBef>
            </a:pPr>
            <a:r>
              <a:rPr spc="-20"/>
              <a:t>Appendix</a:t>
            </a:r>
          </a:p>
        </p:txBody>
      </p:sp>
      <p:pic>
        <p:nvPicPr>
          <p:cNvPr id="7" name="Picture 6">
            <a:extLst>
              <a:ext uri="{FF2B5EF4-FFF2-40B4-BE49-F238E27FC236}">
                <a16:creationId xmlns:a16="http://schemas.microsoft.com/office/drawing/2014/main" id="{3DFECDE3-F63C-4143-0B33-E7345B916CCF}"/>
              </a:ext>
            </a:extLst>
          </p:cNvPr>
          <p:cNvPicPr>
            <a:picLocks noChangeAspect="1"/>
          </p:cNvPicPr>
          <p:nvPr/>
        </p:nvPicPr>
        <p:blipFill>
          <a:blip r:embed="rId3"/>
          <a:stretch>
            <a:fillRect/>
          </a:stretch>
        </p:blipFill>
        <p:spPr>
          <a:xfrm>
            <a:off x="1175657" y="1348302"/>
            <a:ext cx="5785946" cy="4756072"/>
          </a:xfrm>
          <a:prstGeom prst="rect">
            <a:avLst/>
          </a:prstGeom>
        </p:spPr>
      </p:pic>
      <p:pic>
        <p:nvPicPr>
          <p:cNvPr id="8" name="Picture 7">
            <a:extLst>
              <a:ext uri="{FF2B5EF4-FFF2-40B4-BE49-F238E27FC236}">
                <a16:creationId xmlns:a16="http://schemas.microsoft.com/office/drawing/2014/main" id="{B1FE5E9E-3883-4322-36C8-9842BC5DF9AB}"/>
              </a:ext>
            </a:extLst>
          </p:cNvPr>
          <p:cNvPicPr>
            <a:picLocks noChangeAspect="1"/>
          </p:cNvPicPr>
          <p:nvPr/>
        </p:nvPicPr>
        <p:blipFill>
          <a:blip r:embed="rId4"/>
          <a:stretch>
            <a:fillRect/>
          </a:stretch>
        </p:blipFill>
        <p:spPr>
          <a:xfrm>
            <a:off x="7530036" y="1348302"/>
            <a:ext cx="4142012" cy="535244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082210" y="449515"/>
            <a:ext cx="1766886" cy="779751"/>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90170">
              <a:lnSpc>
                <a:spcPct val="100000"/>
              </a:lnSpc>
              <a:spcBef>
                <a:spcPts val="100"/>
              </a:spcBef>
            </a:pPr>
            <a:r>
              <a:rPr spc="-20"/>
              <a:t>Appendix</a:t>
            </a:r>
          </a:p>
        </p:txBody>
      </p:sp>
      <p:pic>
        <p:nvPicPr>
          <p:cNvPr id="4" name="Picture 3" descr="A screenshot of a graph&#10;&#10;AI-generated content may be incorrect.">
            <a:extLst>
              <a:ext uri="{FF2B5EF4-FFF2-40B4-BE49-F238E27FC236}">
                <a16:creationId xmlns:a16="http://schemas.microsoft.com/office/drawing/2014/main" id="{C327F0FB-A8DD-83F0-3379-E88E1DB15E16}"/>
              </a:ext>
            </a:extLst>
          </p:cNvPr>
          <p:cNvPicPr>
            <a:picLocks noChangeAspect="1"/>
          </p:cNvPicPr>
          <p:nvPr/>
        </p:nvPicPr>
        <p:blipFill>
          <a:blip r:embed="rId3"/>
          <a:stretch>
            <a:fillRect/>
          </a:stretch>
        </p:blipFill>
        <p:spPr>
          <a:xfrm>
            <a:off x="188698" y="1343153"/>
            <a:ext cx="7819254" cy="4140801"/>
          </a:xfrm>
          <a:prstGeom prst="rect">
            <a:avLst/>
          </a:prstGeom>
        </p:spPr>
      </p:pic>
      <p:pic>
        <p:nvPicPr>
          <p:cNvPr id="5" name="Picture 4" descr="A screenshot of a spreadsheet&#10;&#10;AI-generated content may be incorrect.">
            <a:extLst>
              <a:ext uri="{FF2B5EF4-FFF2-40B4-BE49-F238E27FC236}">
                <a16:creationId xmlns:a16="http://schemas.microsoft.com/office/drawing/2014/main" id="{7601204F-4E74-D396-AEC7-6642A53BF7FB}"/>
              </a:ext>
            </a:extLst>
          </p:cNvPr>
          <p:cNvPicPr>
            <a:picLocks noChangeAspect="1"/>
          </p:cNvPicPr>
          <p:nvPr/>
        </p:nvPicPr>
        <p:blipFill>
          <a:blip r:embed="rId4"/>
          <a:stretch>
            <a:fillRect/>
          </a:stretch>
        </p:blipFill>
        <p:spPr>
          <a:xfrm>
            <a:off x="8031119" y="4015173"/>
            <a:ext cx="4305815" cy="244200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prstGeom prst="rect">
            <a:avLst/>
          </a:prstGeom>
        </p:spPr>
        <p:txBody>
          <a:bodyPr vert="horz" wrap="square" lIns="0" tIns="12700" rIns="0" bIns="0" rtlCol="0">
            <a:spAutoFit/>
          </a:bodyPr>
          <a:lstStyle/>
          <a:p>
            <a:pPr marL="90170">
              <a:lnSpc>
                <a:spcPct val="100000"/>
              </a:lnSpc>
              <a:spcBef>
                <a:spcPts val="100"/>
              </a:spcBef>
            </a:pPr>
            <a:r>
              <a:rPr spc="-20"/>
              <a:t>Appendix</a:t>
            </a:r>
          </a:p>
        </p:txBody>
      </p:sp>
      <p:pic>
        <p:nvPicPr>
          <p:cNvPr id="12" name="object 2">
            <a:extLst>
              <a:ext uri="{FF2B5EF4-FFF2-40B4-BE49-F238E27FC236}">
                <a16:creationId xmlns:a16="http://schemas.microsoft.com/office/drawing/2014/main" id="{6719CCDB-FE3F-7F75-07DE-C081AC33E2B5}"/>
              </a:ext>
            </a:extLst>
          </p:cNvPr>
          <p:cNvPicPr/>
          <p:nvPr/>
        </p:nvPicPr>
        <p:blipFill>
          <a:blip r:embed="rId3" cstate="print"/>
          <a:stretch>
            <a:fillRect/>
          </a:stretch>
        </p:blipFill>
        <p:spPr>
          <a:xfrm>
            <a:off x="10715318" y="367884"/>
            <a:ext cx="948765" cy="980391"/>
          </a:xfrm>
          <a:prstGeom prst="rect">
            <a:avLst/>
          </a:prstGeom>
        </p:spPr>
      </p:pic>
      <p:pic>
        <p:nvPicPr>
          <p:cNvPr id="3" name="Picture 2">
            <a:extLst>
              <a:ext uri="{FF2B5EF4-FFF2-40B4-BE49-F238E27FC236}">
                <a16:creationId xmlns:a16="http://schemas.microsoft.com/office/drawing/2014/main" id="{4BC52834-DA3F-4ACB-77A0-43FDAEC2DD9B}"/>
              </a:ext>
            </a:extLst>
          </p:cNvPr>
          <p:cNvPicPr>
            <a:picLocks noChangeAspect="1"/>
          </p:cNvPicPr>
          <p:nvPr/>
        </p:nvPicPr>
        <p:blipFill>
          <a:blip r:embed="rId4"/>
          <a:stretch>
            <a:fillRect/>
          </a:stretch>
        </p:blipFill>
        <p:spPr>
          <a:xfrm>
            <a:off x="8111948" y="2634231"/>
            <a:ext cx="3848298" cy="3492679"/>
          </a:xfrm>
          <a:prstGeom prst="rect">
            <a:avLst/>
          </a:prstGeom>
        </p:spPr>
      </p:pic>
      <p:pic>
        <p:nvPicPr>
          <p:cNvPr id="5" name="Picture 4">
            <a:extLst>
              <a:ext uri="{FF2B5EF4-FFF2-40B4-BE49-F238E27FC236}">
                <a16:creationId xmlns:a16="http://schemas.microsoft.com/office/drawing/2014/main" id="{D41D25B4-CDF4-F972-AFF5-C325CD2452DE}"/>
              </a:ext>
            </a:extLst>
          </p:cNvPr>
          <p:cNvPicPr>
            <a:picLocks noChangeAspect="1"/>
          </p:cNvPicPr>
          <p:nvPr/>
        </p:nvPicPr>
        <p:blipFill>
          <a:blip r:embed="rId5"/>
          <a:stretch>
            <a:fillRect/>
          </a:stretch>
        </p:blipFill>
        <p:spPr>
          <a:xfrm>
            <a:off x="379059" y="1384015"/>
            <a:ext cx="7401987" cy="40899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5097-9236-8CBB-7F76-9CED989031C0}"/>
              </a:ext>
            </a:extLst>
          </p:cNvPr>
          <p:cNvSpPr>
            <a:spLocks noGrp="1"/>
          </p:cNvSpPr>
          <p:nvPr>
            <p:ph type="title"/>
          </p:nvPr>
        </p:nvSpPr>
        <p:spPr>
          <a:xfrm>
            <a:off x="190305" y="553212"/>
            <a:ext cx="5558562" cy="492443"/>
          </a:xfrm>
        </p:spPr>
        <p:txBody>
          <a:bodyPr/>
          <a:lstStyle/>
          <a:p>
            <a:r>
              <a:rPr lang="en-US"/>
              <a:t>Macroeconomic Environment</a:t>
            </a:r>
          </a:p>
        </p:txBody>
      </p:sp>
      <p:pic>
        <p:nvPicPr>
          <p:cNvPr id="4" name="Picture 3">
            <a:extLst>
              <a:ext uri="{FF2B5EF4-FFF2-40B4-BE49-F238E27FC236}">
                <a16:creationId xmlns:a16="http://schemas.microsoft.com/office/drawing/2014/main" id="{627CB1CF-4C55-4776-4872-44952DDDF1AA}"/>
              </a:ext>
            </a:extLst>
          </p:cNvPr>
          <p:cNvPicPr>
            <a:picLocks noChangeAspect="1"/>
          </p:cNvPicPr>
          <p:nvPr/>
        </p:nvPicPr>
        <p:blipFill>
          <a:blip r:embed="rId3"/>
          <a:stretch>
            <a:fillRect/>
          </a:stretch>
        </p:blipFill>
        <p:spPr>
          <a:xfrm>
            <a:off x="5347090" y="1616546"/>
            <a:ext cx="6105253" cy="4300045"/>
          </a:xfrm>
          <a:prstGeom prst="rect">
            <a:avLst/>
          </a:prstGeom>
        </p:spPr>
      </p:pic>
      <p:pic>
        <p:nvPicPr>
          <p:cNvPr id="6" name="Picture 5">
            <a:extLst>
              <a:ext uri="{FF2B5EF4-FFF2-40B4-BE49-F238E27FC236}">
                <a16:creationId xmlns:a16="http://schemas.microsoft.com/office/drawing/2014/main" id="{0DE42100-2C38-441D-817B-7041CC6BAC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657" y="1516057"/>
            <a:ext cx="4459857" cy="4501025"/>
          </a:xfrm>
          <a:prstGeom prst="rect">
            <a:avLst/>
          </a:prstGeom>
        </p:spPr>
      </p:pic>
    </p:spTree>
    <p:extLst>
      <p:ext uri="{BB962C8B-B14F-4D97-AF65-F5344CB8AC3E}">
        <p14:creationId xmlns:p14="http://schemas.microsoft.com/office/powerpoint/2010/main" val="3624710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0305" y="553212"/>
            <a:ext cx="5062371" cy="505267"/>
          </a:xfrm>
          <a:prstGeom prst="rect">
            <a:avLst/>
          </a:prstGeom>
        </p:spPr>
        <p:txBody>
          <a:bodyPr vert="horz" wrap="square" lIns="0" tIns="12700" rIns="0" bIns="0" rtlCol="0" anchor="t">
            <a:spAutoFit/>
          </a:bodyPr>
          <a:lstStyle/>
          <a:p>
            <a:pPr marL="90170">
              <a:spcBef>
                <a:spcPts val="100"/>
              </a:spcBef>
            </a:pPr>
            <a:r>
              <a:rPr spc="-40"/>
              <a:t>Overview</a:t>
            </a:r>
            <a:endParaRPr lang="en-US" spc="-40">
              <a:solidFill>
                <a:schemeClr val="accent1"/>
              </a:solidFill>
              <a:ea typeface="Tahoma"/>
            </a:endParaRPr>
          </a:p>
        </p:txBody>
      </p:sp>
      <p:sp>
        <p:nvSpPr>
          <p:cNvPr id="4" name="object 4"/>
          <p:cNvSpPr txBox="1"/>
          <p:nvPr/>
        </p:nvSpPr>
        <p:spPr>
          <a:xfrm>
            <a:off x="267926" y="1547876"/>
            <a:ext cx="5317490" cy="1890582"/>
          </a:xfrm>
          <a:prstGeom prst="rect">
            <a:avLst/>
          </a:prstGeom>
        </p:spPr>
        <p:txBody>
          <a:bodyPr vert="horz" wrap="square" lIns="0" tIns="12700" rIns="0" bIns="0" rtlCol="0" anchor="t">
            <a:spAutoFit/>
          </a:bodyPr>
          <a:lstStyle/>
          <a:p>
            <a:pPr marL="12700">
              <a:lnSpc>
                <a:spcPts val="2125"/>
              </a:lnSpc>
              <a:spcBef>
                <a:spcPts val="100"/>
              </a:spcBef>
            </a:pPr>
            <a:r>
              <a:rPr sz="1800" b="1" u="sng" spc="-10">
                <a:uFill>
                  <a:solidFill>
                    <a:srgbClr val="000000"/>
                  </a:solidFill>
                </a:uFill>
                <a:latin typeface="Trebuchet MS"/>
                <a:cs typeface="Trebuchet MS"/>
              </a:rPr>
              <a:t>Description:</a:t>
            </a:r>
            <a:endParaRPr lang="en-US" sz="1800" b="1" u="sng" spc="-10">
              <a:uFill>
                <a:solidFill>
                  <a:srgbClr val="000000"/>
                </a:solidFill>
              </a:uFill>
              <a:latin typeface="Trebuchet MS"/>
              <a:cs typeface="Trebuchet MS"/>
            </a:endParaRPr>
          </a:p>
          <a:p>
            <a:pPr marL="12700">
              <a:lnSpc>
                <a:spcPts val="2125"/>
              </a:lnSpc>
              <a:spcBef>
                <a:spcPts val="100"/>
              </a:spcBef>
            </a:pPr>
            <a:r>
              <a:rPr lang="en-US" sz="1600" spc="-10">
                <a:uFill>
                  <a:solidFill>
                    <a:srgbClr val="000000"/>
                  </a:solidFill>
                </a:uFill>
                <a:latin typeface="Trebuchet MS"/>
                <a:cs typeface="Trebuchet MS"/>
              </a:rPr>
              <a:t>Disney is a global entertainment and media enterprise.  The business operates through three main segments:  Entertainment, Sports, and Experiences.  The main value of Disney lies in its intellectual property as they have claims of popular franchises such as Mickey Mouse, Marvel, Star Wars and many others.</a:t>
            </a:r>
          </a:p>
        </p:txBody>
      </p:sp>
      <p:sp>
        <p:nvSpPr>
          <p:cNvPr id="6" name="object 6"/>
          <p:cNvSpPr txBox="1"/>
          <p:nvPr/>
        </p:nvSpPr>
        <p:spPr>
          <a:xfrm>
            <a:off x="270048" y="3438203"/>
            <a:ext cx="10952836" cy="2414764"/>
          </a:xfrm>
          <a:prstGeom prst="rect">
            <a:avLst/>
          </a:prstGeom>
        </p:spPr>
        <p:txBody>
          <a:bodyPr vert="horz" wrap="square" lIns="0" tIns="158750" rIns="0" bIns="0" rtlCol="0" anchor="t">
            <a:spAutoFit/>
          </a:bodyPr>
          <a:lstStyle/>
          <a:p>
            <a:pPr marL="12700">
              <a:lnSpc>
                <a:spcPct val="100000"/>
              </a:lnSpc>
              <a:spcBef>
                <a:spcPts val="1250"/>
              </a:spcBef>
            </a:pPr>
            <a:r>
              <a:rPr sz="1800" b="1" u="sng" spc="-10">
                <a:uFill>
                  <a:solidFill>
                    <a:srgbClr val="000000"/>
                  </a:solidFill>
                </a:uFill>
                <a:latin typeface="Trebuchet MS"/>
                <a:cs typeface="Trebuchet MS"/>
              </a:rPr>
              <a:t>Risks:</a:t>
            </a:r>
            <a:endParaRPr lang="en-US" sz="1800" b="1" u="sng" spc="-10">
              <a:uFill>
                <a:solidFill>
                  <a:srgbClr val="000000"/>
                </a:solidFill>
              </a:uFill>
              <a:latin typeface="Trebuchet MS"/>
              <a:cs typeface="Trebuchet MS"/>
            </a:endParaRPr>
          </a:p>
          <a:p>
            <a:pPr marL="298450" indent="-285750">
              <a:spcBef>
                <a:spcPts val="1250"/>
              </a:spcBef>
              <a:buFont typeface="Arial"/>
              <a:buChar char="•"/>
            </a:pPr>
            <a:r>
              <a:rPr lang="en-US" sz="1600" b="1" spc="-10">
                <a:uFill>
                  <a:solidFill>
                    <a:srgbClr val="000000"/>
                  </a:solidFill>
                </a:uFill>
                <a:latin typeface="Trebuchet MS"/>
                <a:cs typeface="Trebuchet MS"/>
              </a:rPr>
              <a:t>Consumer Spending: </a:t>
            </a:r>
            <a:r>
              <a:rPr lang="en-US" sz="1600" spc="-10">
                <a:uFill>
                  <a:solidFill>
                    <a:srgbClr val="000000"/>
                  </a:solidFill>
                </a:uFill>
                <a:latin typeface="Trebuchet MS"/>
                <a:cs typeface="Trebuchet MS"/>
              </a:rPr>
              <a:t>Due to their positioning as an entertainment company, Disney is reliant on consumer spending.  This reliance on consumer spending could prove detrimental as the economic outlook is very uncertain</a:t>
            </a:r>
          </a:p>
          <a:p>
            <a:pPr marL="298450" indent="-285750">
              <a:spcBef>
                <a:spcPts val="1250"/>
              </a:spcBef>
              <a:buFont typeface="Arial"/>
              <a:buChar char="•"/>
            </a:pPr>
            <a:r>
              <a:rPr lang="en-US" sz="1600" b="1" spc="-10">
                <a:uFill>
                  <a:solidFill>
                    <a:srgbClr val="000000"/>
                  </a:solidFill>
                </a:uFill>
                <a:latin typeface="Trebuchet MS"/>
                <a:cs typeface="Trebuchet MS"/>
              </a:rPr>
              <a:t>Pricing Power: </a:t>
            </a:r>
            <a:r>
              <a:rPr lang="en-US" sz="1600" spc="-10">
                <a:uFill>
                  <a:solidFill>
                    <a:srgbClr val="000000"/>
                  </a:solidFill>
                </a:uFill>
                <a:latin typeface="Trebuchet MS"/>
                <a:cs typeface="Trebuchet MS"/>
              </a:rPr>
              <a:t>Disney's business model centers around their ability to put a premium on their products and services.  Disney has recently utilized price hikes: $8 - $10/month for a Disney+/Hulu subscription, approximately 30% increase in Disneyland vacation over the last 5 years </a:t>
            </a:r>
            <a:r>
              <a:rPr lang="en-US" sz="1600" spc="-10" dirty="0">
                <a:uFill>
                  <a:solidFill>
                    <a:srgbClr val="000000"/>
                  </a:solidFill>
                </a:uFill>
                <a:latin typeface="Trebuchet MS"/>
                <a:cs typeface="Trebuchet MS"/>
              </a:rPr>
              <a:t>($3230-$4266</a:t>
            </a:r>
            <a:r>
              <a:rPr lang="en-US" sz="1600" spc="-10">
                <a:uFill>
                  <a:solidFill>
                    <a:srgbClr val="000000"/>
                  </a:solidFill>
                </a:uFill>
                <a:latin typeface="Trebuchet MS"/>
                <a:cs typeface="Trebuchet MS"/>
              </a:rPr>
              <a:t>).  </a:t>
            </a:r>
          </a:p>
          <a:p>
            <a:pPr marL="298450" indent="-285750">
              <a:spcBef>
                <a:spcPts val="1250"/>
              </a:spcBef>
              <a:buFont typeface="Arial"/>
              <a:buChar char="•"/>
            </a:pPr>
            <a:endParaRPr lang="en-US" sz="1600" spc="-10">
              <a:uFill>
                <a:solidFill>
                  <a:srgbClr val="000000"/>
                </a:solidFill>
              </a:uFill>
              <a:latin typeface="Trebuchet MS"/>
              <a:cs typeface="Trebuchet MS"/>
            </a:endParaRPr>
          </a:p>
        </p:txBody>
      </p:sp>
      <p:pic>
        <p:nvPicPr>
          <p:cNvPr id="9" name="Picture 8" descr="The Walt Disney Company | Logopedia | FANDOM powered by Wikia">
            <a:extLst>
              <a:ext uri="{FF2B5EF4-FFF2-40B4-BE49-F238E27FC236}">
                <a16:creationId xmlns:a16="http://schemas.microsoft.com/office/drawing/2014/main" id="{9F4FDB35-EB10-CAF2-5043-0EDB90948E3B}"/>
              </a:ext>
            </a:extLst>
          </p:cNvPr>
          <p:cNvPicPr>
            <a:picLocks noChangeAspect="1"/>
          </p:cNvPicPr>
          <p:nvPr/>
        </p:nvPicPr>
        <p:blipFill>
          <a:blip r:embed="rId2"/>
          <a:stretch>
            <a:fillRect/>
          </a:stretch>
        </p:blipFill>
        <p:spPr>
          <a:xfrm>
            <a:off x="10110234" y="343122"/>
            <a:ext cx="1780069" cy="926362"/>
          </a:xfrm>
          <a:prstGeom prst="rect">
            <a:avLst/>
          </a:prstGeom>
        </p:spPr>
      </p:pic>
      <p:pic>
        <p:nvPicPr>
          <p:cNvPr id="14" name="Picture 13" descr="A screen shot of a computer&#10;&#10;AI-generated content may be incorrect.">
            <a:extLst>
              <a:ext uri="{FF2B5EF4-FFF2-40B4-BE49-F238E27FC236}">
                <a16:creationId xmlns:a16="http://schemas.microsoft.com/office/drawing/2014/main" id="{6246FB4B-4CA8-2BF4-4277-AB1C8278D77E}"/>
              </a:ext>
            </a:extLst>
          </p:cNvPr>
          <p:cNvPicPr>
            <a:picLocks noChangeAspect="1"/>
          </p:cNvPicPr>
          <p:nvPr/>
        </p:nvPicPr>
        <p:blipFill>
          <a:blip r:embed="rId3"/>
          <a:stretch>
            <a:fillRect/>
          </a:stretch>
        </p:blipFill>
        <p:spPr>
          <a:xfrm>
            <a:off x="6098991" y="1550914"/>
            <a:ext cx="5292578" cy="24448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90170">
              <a:lnSpc>
                <a:spcPct val="100000"/>
              </a:lnSpc>
              <a:spcBef>
                <a:spcPts val="100"/>
              </a:spcBef>
            </a:pPr>
            <a:r>
              <a:rPr spc="45"/>
              <a:t>Business</a:t>
            </a:r>
            <a:r>
              <a:rPr spc="-345"/>
              <a:t> </a:t>
            </a:r>
            <a:r>
              <a:rPr spc="-10"/>
              <a:t>Analysis</a:t>
            </a:r>
          </a:p>
        </p:txBody>
      </p:sp>
      <p:sp>
        <p:nvSpPr>
          <p:cNvPr id="4" name="object 4"/>
          <p:cNvSpPr txBox="1"/>
          <p:nvPr/>
        </p:nvSpPr>
        <p:spPr>
          <a:xfrm>
            <a:off x="209311" y="1422908"/>
            <a:ext cx="5055577" cy="4319131"/>
          </a:xfrm>
          <a:prstGeom prst="rect">
            <a:avLst/>
          </a:prstGeom>
        </p:spPr>
        <p:txBody>
          <a:bodyPr vert="horz" wrap="square" lIns="0" tIns="12700" rIns="0" bIns="0" rtlCol="0" anchor="t">
            <a:spAutoFit/>
          </a:bodyPr>
          <a:lstStyle/>
          <a:p>
            <a:pPr marL="12700">
              <a:lnSpc>
                <a:spcPct val="100000"/>
              </a:lnSpc>
              <a:spcBef>
                <a:spcPts val="100"/>
              </a:spcBef>
            </a:pPr>
            <a:r>
              <a:rPr sz="1800" b="1" u="sng">
                <a:uFill>
                  <a:solidFill>
                    <a:srgbClr val="000000"/>
                  </a:solidFill>
                </a:uFill>
                <a:latin typeface="Trebuchet MS"/>
                <a:cs typeface="Trebuchet MS"/>
              </a:rPr>
              <a:t>Business</a:t>
            </a:r>
            <a:r>
              <a:rPr sz="1800" b="1" u="sng" spc="130">
                <a:uFill>
                  <a:solidFill>
                    <a:srgbClr val="000000"/>
                  </a:solidFill>
                </a:uFill>
                <a:latin typeface="Trebuchet MS"/>
                <a:cs typeface="Trebuchet MS"/>
              </a:rPr>
              <a:t> </a:t>
            </a:r>
            <a:r>
              <a:rPr sz="1800" b="1" u="sng" spc="-10">
                <a:uFill>
                  <a:solidFill>
                    <a:srgbClr val="000000"/>
                  </a:solidFill>
                </a:uFill>
                <a:latin typeface="Trebuchet MS"/>
                <a:cs typeface="Trebuchet MS"/>
              </a:rPr>
              <a:t>Segments</a:t>
            </a:r>
            <a:endParaRPr lang="en-US" sz="1800" b="1" u="sng" spc="-10">
              <a:uFill>
                <a:solidFill>
                  <a:srgbClr val="000000"/>
                </a:solidFill>
              </a:uFill>
              <a:latin typeface="Trebuchet MS"/>
              <a:cs typeface="Trebuchet MS"/>
            </a:endParaRPr>
          </a:p>
          <a:p>
            <a:pPr marL="12700">
              <a:spcBef>
                <a:spcPts val="100"/>
              </a:spcBef>
            </a:pPr>
            <a:r>
              <a:rPr lang="en-US" sz="1600" b="1" spc="-10">
                <a:solidFill>
                  <a:srgbClr val="000000"/>
                </a:solidFill>
                <a:uFill>
                  <a:solidFill>
                    <a:srgbClr val="000000"/>
                  </a:solidFill>
                </a:uFill>
                <a:latin typeface="Trebuchet MS"/>
                <a:cs typeface="Trebuchet MS"/>
              </a:rPr>
              <a:t>Entertainment: </a:t>
            </a:r>
          </a:p>
          <a:p>
            <a:pPr marL="12700">
              <a:spcBef>
                <a:spcPts val="100"/>
              </a:spcBef>
            </a:pPr>
            <a:r>
              <a:rPr lang="en-US" sz="1600" spc="-10">
                <a:solidFill>
                  <a:srgbClr val="000000"/>
                </a:solidFill>
                <a:uFill>
                  <a:solidFill>
                    <a:srgbClr val="000000"/>
                  </a:solidFill>
                </a:uFill>
                <a:latin typeface="Trebuchet MS"/>
                <a:cs typeface="Trebuchet MS"/>
              </a:rPr>
              <a:t>Consists mainly of their traditional television network, and their direct-to-consumer streaming services such as Disney+ and Hulu.</a:t>
            </a:r>
          </a:p>
          <a:p>
            <a:pPr marL="12700">
              <a:spcBef>
                <a:spcPts val="100"/>
              </a:spcBef>
            </a:pPr>
            <a:r>
              <a:rPr lang="en-US" sz="1600" b="1" spc="-10">
                <a:solidFill>
                  <a:srgbClr val="000000"/>
                </a:solidFill>
                <a:uFill>
                  <a:solidFill>
                    <a:srgbClr val="000000"/>
                  </a:solidFill>
                </a:uFill>
                <a:latin typeface="Trebuchet MS"/>
                <a:cs typeface="Trebuchet MS"/>
              </a:rPr>
              <a:t>Sports: </a:t>
            </a:r>
          </a:p>
          <a:p>
            <a:pPr marL="12700">
              <a:spcBef>
                <a:spcPts val="100"/>
              </a:spcBef>
            </a:pPr>
            <a:r>
              <a:rPr lang="en-US" sz="1600" spc="-10">
                <a:solidFill>
                  <a:srgbClr val="000000"/>
                </a:solidFill>
                <a:uFill>
                  <a:solidFill>
                    <a:srgbClr val="000000"/>
                  </a:solidFill>
                </a:uFill>
                <a:latin typeface="Trebuchet MS"/>
                <a:cs typeface="Trebuchet MS"/>
              </a:rPr>
              <a:t>Disney Owns a large stake of ESPN, thus having access to its streaming and distribution.  Disney has streaming rights over basketball (NBA), football (NFL), soccer, and other sports.</a:t>
            </a:r>
            <a:endParaRPr lang="en-US" sz="1600" spc="-10">
              <a:uFill>
                <a:solidFill>
                  <a:srgbClr val="000000"/>
                </a:solidFill>
              </a:uFill>
              <a:latin typeface="Trebuchet MS"/>
            </a:endParaRPr>
          </a:p>
          <a:p>
            <a:pPr marL="12700">
              <a:spcBef>
                <a:spcPts val="100"/>
              </a:spcBef>
            </a:pPr>
            <a:r>
              <a:rPr lang="en-US" sz="1600" b="1" spc="-10">
                <a:solidFill>
                  <a:srgbClr val="000000"/>
                </a:solidFill>
                <a:uFill>
                  <a:solidFill>
                    <a:srgbClr val="000000"/>
                  </a:solidFill>
                </a:uFill>
                <a:latin typeface="Trebuchet MS"/>
                <a:cs typeface="Trebuchet MS"/>
              </a:rPr>
              <a:t>Experiences:</a:t>
            </a:r>
            <a:r>
              <a:rPr lang="en-US" sz="1600" b="1" spc="-10">
                <a:solidFill>
                  <a:srgbClr val="000000"/>
                </a:solidFill>
                <a:uFill>
                  <a:solidFill>
                    <a:srgbClr val="000000"/>
                  </a:solidFill>
                </a:uFill>
                <a:latin typeface="Trebuchet MS"/>
              </a:rPr>
              <a:t>  </a:t>
            </a:r>
            <a:endParaRPr lang="en-US" sz="1200" spc="-10">
              <a:solidFill>
                <a:srgbClr val="000000"/>
              </a:solidFill>
              <a:uFill>
                <a:solidFill>
                  <a:srgbClr val="000000"/>
                </a:solidFill>
              </a:uFill>
            </a:endParaRPr>
          </a:p>
          <a:p>
            <a:pPr marL="12700">
              <a:spcBef>
                <a:spcPts val="100"/>
              </a:spcBef>
            </a:pPr>
            <a:r>
              <a:rPr lang="en-US" sz="1600" spc="-10">
                <a:solidFill>
                  <a:srgbClr val="000000"/>
                </a:solidFill>
                <a:uFill>
                  <a:solidFill>
                    <a:srgbClr val="000000"/>
                  </a:solidFill>
                </a:uFill>
                <a:latin typeface="Trebuchet MS"/>
              </a:rPr>
              <a:t>This portion of the business consists of their in-person experiences, which is made up of their resorts/theme parks and cruises. Disney currently has 12 theme</a:t>
            </a:r>
            <a:br>
              <a:rPr lang="en-US" sz="1600" spc="-10">
                <a:uFill>
                  <a:solidFill>
                    <a:srgbClr val="000000"/>
                  </a:solidFill>
                </a:uFill>
                <a:latin typeface="Trebuchet MS"/>
              </a:rPr>
            </a:br>
            <a:r>
              <a:rPr lang="en-US" sz="1600" spc="-10">
                <a:solidFill>
                  <a:srgbClr val="000000"/>
                </a:solidFill>
                <a:uFill>
                  <a:solidFill>
                    <a:srgbClr val="000000"/>
                  </a:solidFill>
                </a:uFill>
                <a:latin typeface="Trebuchet MS"/>
              </a:rPr>
              <a:t>parks. These parks are in the following locations: California, Florida, Tokyo, Paris, Hong Kong, Shanghai.</a:t>
            </a:r>
            <a:endParaRPr lang="en-US" sz="1200" spc="-10">
              <a:solidFill>
                <a:srgbClr val="000000"/>
              </a:solidFill>
              <a:uFill>
                <a:solidFill>
                  <a:srgbClr val="000000"/>
                </a:solidFill>
              </a:uFill>
            </a:endParaRPr>
          </a:p>
          <a:p>
            <a:pPr marL="12700">
              <a:spcBef>
                <a:spcPts val="100"/>
              </a:spcBef>
            </a:pPr>
            <a:endParaRPr lang="en-US" sz="1600" b="1" spc="-10">
              <a:solidFill>
                <a:srgbClr val="000000"/>
              </a:solidFill>
              <a:uFill>
                <a:solidFill>
                  <a:srgbClr val="000000"/>
                </a:solidFill>
              </a:uFill>
              <a:latin typeface="Trebuchet MS"/>
              <a:cs typeface="Trebuchet MS"/>
            </a:endParaRPr>
          </a:p>
        </p:txBody>
      </p:sp>
      <p:pic>
        <p:nvPicPr>
          <p:cNvPr id="6" name="Picture 5" descr="The Walt Disney Company | Logopedia | FANDOM powered by Wikia">
            <a:extLst>
              <a:ext uri="{FF2B5EF4-FFF2-40B4-BE49-F238E27FC236}">
                <a16:creationId xmlns:a16="http://schemas.microsoft.com/office/drawing/2014/main" id="{F66FB303-D478-2502-0807-AB388F4BFCD8}"/>
              </a:ext>
            </a:extLst>
          </p:cNvPr>
          <p:cNvPicPr>
            <a:picLocks noChangeAspect="1"/>
          </p:cNvPicPr>
          <p:nvPr/>
        </p:nvPicPr>
        <p:blipFill>
          <a:blip r:embed="rId2"/>
          <a:stretch>
            <a:fillRect/>
          </a:stretch>
        </p:blipFill>
        <p:spPr>
          <a:xfrm>
            <a:off x="9416619" y="352891"/>
            <a:ext cx="1780069" cy="926362"/>
          </a:xfrm>
          <a:prstGeom prst="rect">
            <a:avLst/>
          </a:prstGeom>
        </p:spPr>
      </p:pic>
      <p:sp>
        <p:nvSpPr>
          <p:cNvPr id="15" name="TextBox 14">
            <a:extLst>
              <a:ext uri="{FF2B5EF4-FFF2-40B4-BE49-F238E27FC236}">
                <a16:creationId xmlns:a16="http://schemas.microsoft.com/office/drawing/2014/main" id="{FC5D9F0C-BA6D-0E4F-BA23-A20165748369}"/>
              </a:ext>
            </a:extLst>
          </p:cNvPr>
          <p:cNvSpPr txBox="1"/>
          <p:nvPr/>
        </p:nvSpPr>
        <p:spPr>
          <a:xfrm>
            <a:off x="6096466" y="1421301"/>
            <a:ext cx="4754998"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u="sng">
                <a:latin typeface="Trebuchet MS"/>
              </a:rPr>
              <a:t>Growth Drivers</a:t>
            </a:r>
          </a:p>
          <a:p>
            <a:pPr algn="l"/>
            <a:r>
              <a:rPr lang="en-US" sz="1600" b="1">
                <a:solidFill>
                  <a:srgbClr val="000000"/>
                </a:solidFill>
                <a:latin typeface="Trebuchet MS"/>
              </a:rPr>
              <a:t>Entertainment: </a:t>
            </a:r>
          </a:p>
          <a:p>
            <a:pPr algn="l"/>
            <a:r>
              <a:rPr lang="en-US" sz="1600">
                <a:solidFill>
                  <a:srgbClr val="000000"/>
                </a:solidFill>
                <a:latin typeface="Trebuchet MS"/>
              </a:rPr>
              <a:t>Pricing increases are being to grow revenues and margins within this segment. Disney must balance these increases while avoiding subscriber losses.</a:t>
            </a:r>
            <a:endParaRPr lang="en-US"/>
          </a:p>
          <a:p>
            <a:pPr algn="l"/>
            <a:r>
              <a:rPr lang="en-US" sz="1600" b="1">
                <a:solidFill>
                  <a:srgbClr val="000000"/>
                </a:solidFill>
                <a:latin typeface="Trebuchet MS"/>
              </a:rPr>
              <a:t>Sports:</a:t>
            </a:r>
          </a:p>
          <a:p>
            <a:pPr algn="l"/>
            <a:r>
              <a:rPr lang="en-US" sz="1600">
                <a:solidFill>
                  <a:srgbClr val="000000"/>
                </a:solidFill>
                <a:latin typeface="Trebuchet MS"/>
              </a:rPr>
              <a:t>Pricing increases are also being used while simultaneously trying to get more viewership on their recent ESPN app.</a:t>
            </a:r>
            <a:endParaRPr lang="en-US" sz="1600">
              <a:latin typeface="Trebuchet MS"/>
            </a:endParaRPr>
          </a:p>
          <a:p>
            <a:pPr algn="l"/>
            <a:r>
              <a:rPr lang="en-US" sz="1600" b="1">
                <a:solidFill>
                  <a:srgbClr val="000000"/>
                </a:solidFill>
                <a:latin typeface="Trebuchet MS"/>
              </a:rPr>
              <a:t>Experiences: </a:t>
            </a:r>
          </a:p>
          <a:p>
            <a:pPr algn="l"/>
            <a:r>
              <a:rPr lang="en-US" sz="1600">
                <a:solidFill>
                  <a:srgbClr val="000000"/>
                </a:solidFill>
                <a:latin typeface="Trebuchet MS"/>
              </a:rPr>
              <a:t>Disney is expanding its cruise fleet with over 60 billion dollars in investment over the next 10 years to increase their fleet size.  They currently have six ships and are planning to have seven more created.  As previously mentioned, they also are utilizing price hikes within their resorts/theme-parks to grow revenues/op margins.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90170">
              <a:lnSpc>
                <a:spcPct val="100000"/>
              </a:lnSpc>
              <a:spcBef>
                <a:spcPts val="100"/>
              </a:spcBef>
            </a:pPr>
            <a:r>
              <a:t>Financial</a:t>
            </a:r>
            <a:r>
              <a:rPr spc="-135"/>
              <a:t> </a:t>
            </a:r>
            <a:r>
              <a:rPr spc="-10"/>
              <a:t>Analysis</a:t>
            </a:r>
          </a:p>
        </p:txBody>
      </p:sp>
      <p:sp>
        <p:nvSpPr>
          <p:cNvPr id="27" name="object 27"/>
          <p:cNvSpPr txBox="1"/>
          <p:nvPr/>
        </p:nvSpPr>
        <p:spPr>
          <a:xfrm>
            <a:off x="5261495" y="1927311"/>
            <a:ext cx="1386840" cy="269240"/>
          </a:xfrm>
          <a:prstGeom prst="rect">
            <a:avLst/>
          </a:prstGeom>
        </p:spPr>
        <p:txBody>
          <a:bodyPr vert="horz" wrap="square" lIns="0" tIns="12700" rIns="0" bIns="0" rtlCol="0" anchor="t">
            <a:spAutoFit/>
          </a:bodyPr>
          <a:lstStyle/>
          <a:p>
            <a:pPr marL="12700">
              <a:spcBef>
                <a:spcPts val="100"/>
              </a:spcBef>
            </a:pPr>
            <a:r>
              <a:rPr lang="en-US" sz="1600">
                <a:latin typeface="Tahoma"/>
                <a:cs typeface="Tahoma"/>
              </a:rPr>
              <a:t>Historical ROE</a:t>
            </a:r>
          </a:p>
        </p:txBody>
      </p:sp>
      <p:pic>
        <p:nvPicPr>
          <p:cNvPr id="46" name="Picture 45" descr="The Walt Disney Company | Logopedia | FANDOM powered by Wikia">
            <a:extLst>
              <a:ext uri="{FF2B5EF4-FFF2-40B4-BE49-F238E27FC236}">
                <a16:creationId xmlns:a16="http://schemas.microsoft.com/office/drawing/2014/main" id="{E1917322-0C29-5151-E2A9-0AECB2D1CD35}"/>
              </a:ext>
            </a:extLst>
          </p:cNvPr>
          <p:cNvPicPr>
            <a:picLocks noChangeAspect="1"/>
          </p:cNvPicPr>
          <p:nvPr/>
        </p:nvPicPr>
        <p:blipFill>
          <a:blip r:embed="rId2"/>
          <a:stretch>
            <a:fillRect/>
          </a:stretch>
        </p:blipFill>
        <p:spPr>
          <a:xfrm>
            <a:off x="10110234" y="343122"/>
            <a:ext cx="1780069" cy="926362"/>
          </a:xfrm>
          <a:prstGeom prst="rect">
            <a:avLst/>
          </a:prstGeom>
        </p:spPr>
      </p:pic>
      <p:pic>
        <p:nvPicPr>
          <p:cNvPr id="51" name="Picture 50" descr="A graph with blue dots and numbers&#10;&#10;AI-generated content may be incorrect.">
            <a:extLst>
              <a:ext uri="{FF2B5EF4-FFF2-40B4-BE49-F238E27FC236}">
                <a16:creationId xmlns:a16="http://schemas.microsoft.com/office/drawing/2014/main" id="{2F54842C-580E-C0CE-749D-518455A32F6D}"/>
              </a:ext>
            </a:extLst>
          </p:cNvPr>
          <p:cNvPicPr>
            <a:picLocks noChangeAspect="1"/>
          </p:cNvPicPr>
          <p:nvPr/>
        </p:nvPicPr>
        <p:blipFill>
          <a:blip r:embed="rId3"/>
          <a:stretch>
            <a:fillRect/>
          </a:stretch>
        </p:blipFill>
        <p:spPr>
          <a:xfrm>
            <a:off x="1111128" y="3429857"/>
            <a:ext cx="9979513" cy="2479675"/>
          </a:xfrm>
          <a:prstGeom prst="rect">
            <a:avLst/>
          </a:prstGeom>
        </p:spPr>
      </p:pic>
      <p:pic>
        <p:nvPicPr>
          <p:cNvPr id="4" name="Picture 3" descr="A screenshot of a white sheet with numbers and red text&#10;&#10;AI-generated content may be incorrect.">
            <a:extLst>
              <a:ext uri="{FF2B5EF4-FFF2-40B4-BE49-F238E27FC236}">
                <a16:creationId xmlns:a16="http://schemas.microsoft.com/office/drawing/2014/main" id="{642E3578-5167-BE14-7B17-73DDF35972BD}"/>
              </a:ext>
            </a:extLst>
          </p:cNvPr>
          <p:cNvPicPr>
            <a:picLocks noChangeAspect="1"/>
          </p:cNvPicPr>
          <p:nvPr/>
        </p:nvPicPr>
        <p:blipFill>
          <a:blip r:embed="rId4"/>
          <a:stretch>
            <a:fillRect/>
          </a:stretch>
        </p:blipFill>
        <p:spPr>
          <a:xfrm>
            <a:off x="3844681" y="1451708"/>
            <a:ext cx="4229100" cy="1981200"/>
          </a:xfrm>
          <a:prstGeom prst="rect">
            <a:avLst/>
          </a:prstGeom>
        </p:spPr>
      </p:pic>
      <p:sp>
        <p:nvSpPr>
          <p:cNvPr id="2" name="TextBox 1">
            <a:extLst>
              <a:ext uri="{FF2B5EF4-FFF2-40B4-BE49-F238E27FC236}">
                <a16:creationId xmlns:a16="http://schemas.microsoft.com/office/drawing/2014/main" id="{A6EDC452-5A6D-EDD8-50AC-76E194043E96}"/>
              </a:ext>
            </a:extLst>
          </p:cNvPr>
          <p:cNvSpPr txBox="1"/>
          <p:nvPr/>
        </p:nvSpPr>
        <p:spPr>
          <a:xfrm>
            <a:off x="9127391" y="6045069"/>
            <a:ext cx="16120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Source: Macrotrends</a:t>
            </a:r>
            <a:endParaRPr lang="en-US">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90170">
              <a:lnSpc>
                <a:spcPct val="100000"/>
              </a:lnSpc>
              <a:spcBef>
                <a:spcPts val="100"/>
              </a:spcBef>
            </a:pPr>
            <a:r>
              <a:rPr spc="-10"/>
              <a:t>Valuation</a:t>
            </a:r>
          </a:p>
        </p:txBody>
      </p:sp>
      <p:sp>
        <p:nvSpPr>
          <p:cNvPr id="13" name="object 13"/>
          <p:cNvSpPr txBox="1"/>
          <p:nvPr/>
        </p:nvSpPr>
        <p:spPr>
          <a:xfrm>
            <a:off x="8346321" y="1502156"/>
            <a:ext cx="3528060" cy="4180632"/>
          </a:xfrm>
          <a:prstGeom prst="rect">
            <a:avLst/>
          </a:prstGeom>
        </p:spPr>
        <p:txBody>
          <a:bodyPr vert="horz" wrap="square" lIns="0" tIns="12700" rIns="0" bIns="0" rtlCol="0" anchor="t">
            <a:spAutoFit/>
          </a:bodyPr>
          <a:lstStyle/>
          <a:p>
            <a:pPr marL="12700" marR="5080">
              <a:lnSpc>
                <a:spcPct val="99900"/>
              </a:lnSpc>
              <a:spcBef>
                <a:spcPts val="100"/>
              </a:spcBef>
            </a:pPr>
            <a:r>
              <a:rPr lang="en-US" b="1" u="sng" spc="-10" dirty="0">
                <a:latin typeface="Tahoma"/>
                <a:cs typeface="Tahoma"/>
              </a:rPr>
              <a:t>DCF Assumptions:</a:t>
            </a:r>
            <a:endParaRPr lang="en-US" b="1" u="sng" spc="-10" dirty="0">
              <a:solidFill>
                <a:srgbClr val="000000"/>
              </a:solidFill>
              <a:latin typeface="Tahoma"/>
              <a:ea typeface="Tahoma"/>
              <a:cs typeface="Tahoma"/>
            </a:endParaRPr>
          </a:p>
          <a:p>
            <a:pPr marL="12700" marR="5080" algn="l">
              <a:lnSpc>
                <a:spcPct val="99900"/>
              </a:lnSpc>
              <a:spcBef>
                <a:spcPts val="100"/>
              </a:spcBef>
            </a:pPr>
            <a:r>
              <a:rPr lang="en-US" spc="-10" dirty="0">
                <a:latin typeface="Tahoma"/>
                <a:cs typeface="Tahoma"/>
              </a:rPr>
              <a:t>The model assumes lower revenue due to a difficult macroeconomic environment.  These revenues are expected to be lower specifically because of two factors: </a:t>
            </a:r>
            <a:r>
              <a:rPr lang="en-US" b="1" spc="-10" dirty="0">
                <a:latin typeface="Tahoma"/>
                <a:cs typeface="Tahoma"/>
              </a:rPr>
              <a:t>consumer spending &amp; pricing</a:t>
            </a:r>
            <a:r>
              <a:rPr lang="en-US" spc="-10" dirty="0">
                <a:latin typeface="Tahoma"/>
                <a:cs typeface="Tahoma"/>
              </a:rPr>
              <a:t>.  Disney issued significant forward-looking guidance regarding operating incomes of their different sectors, so a large operating margin increase was assumed as a conservative approach. Based off the model we recommend a </a:t>
            </a:r>
            <a:r>
              <a:rPr lang="en-US" spc="-10" dirty="0">
                <a:solidFill>
                  <a:srgbClr val="FF0000"/>
                </a:solidFill>
                <a:latin typeface="Tahoma"/>
                <a:cs typeface="Tahoma"/>
              </a:rPr>
              <a:t>SELL.</a:t>
            </a:r>
            <a:endParaRPr lang="en-US" sz="1800" spc="-10" dirty="0">
              <a:solidFill>
                <a:srgbClr val="FF0000"/>
              </a:solidFill>
              <a:latin typeface="Tahoma"/>
              <a:cs typeface="Tahoma"/>
            </a:endParaRPr>
          </a:p>
        </p:txBody>
      </p:sp>
      <p:pic>
        <p:nvPicPr>
          <p:cNvPr id="15" name="Picture 14" descr="The Walt Disney Company | Logopedia | FANDOM powered by Wikia">
            <a:extLst>
              <a:ext uri="{FF2B5EF4-FFF2-40B4-BE49-F238E27FC236}">
                <a16:creationId xmlns:a16="http://schemas.microsoft.com/office/drawing/2014/main" id="{38D04B43-4DD2-65F5-C3BB-2110A307CD35}"/>
              </a:ext>
            </a:extLst>
          </p:cNvPr>
          <p:cNvPicPr>
            <a:picLocks noChangeAspect="1"/>
          </p:cNvPicPr>
          <p:nvPr/>
        </p:nvPicPr>
        <p:blipFill>
          <a:blip r:embed="rId2"/>
          <a:stretch>
            <a:fillRect/>
          </a:stretch>
        </p:blipFill>
        <p:spPr>
          <a:xfrm>
            <a:off x="10110234" y="343122"/>
            <a:ext cx="1780069" cy="926362"/>
          </a:xfrm>
          <a:prstGeom prst="rect">
            <a:avLst/>
          </a:prstGeom>
        </p:spPr>
      </p:pic>
      <p:pic>
        <p:nvPicPr>
          <p:cNvPr id="2" name="Picture 1" descr="A close up of a sign&#10;&#10;AI-generated content may be incorrect.">
            <a:extLst>
              <a:ext uri="{FF2B5EF4-FFF2-40B4-BE49-F238E27FC236}">
                <a16:creationId xmlns:a16="http://schemas.microsoft.com/office/drawing/2014/main" id="{E9C7202F-3A55-70BB-9CE0-31D1A48DBEDD}"/>
              </a:ext>
            </a:extLst>
          </p:cNvPr>
          <p:cNvPicPr>
            <a:picLocks noChangeAspect="1"/>
          </p:cNvPicPr>
          <p:nvPr/>
        </p:nvPicPr>
        <p:blipFill>
          <a:blip r:embed="rId3"/>
          <a:stretch>
            <a:fillRect/>
          </a:stretch>
        </p:blipFill>
        <p:spPr>
          <a:xfrm>
            <a:off x="189646" y="4632203"/>
            <a:ext cx="3743325" cy="504825"/>
          </a:xfrm>
          <a:prstGeom prst="rect">
            <a:avLst/>
          </a:prstGeom>
        </p:spPr>
      </p:pic>
      <p:pic>
        <p:nvPicPr>
          <p:cNvPr id="8" name="Picture 7" descr="A table with numbers and a yellow line&#10;&#10;AI-generated content may be incorrect.">
            <a:extLst>
              <a:ext uri="{FF2B5EF4-FFF2-40B4-BE49-F238E27FC236}">
                <a16:creationId xmlns:a16="http://schemas.microsoft.com/office/drawing/2014/main" id="{9872FB11-1074-E3C1-E505-797D32D93522}"/>
              </a:ext>
            </a:extLst>
          </p:cNvPr>
          <p:cNvPicPr>
            <a:picLocks noChangeAspect="1"/>
          </p:cNvPicPr>
          <p:nvPr/>
        </p:nvPicPr>
        <p:blipFill>
          <a:blip r:embed="rId4"/>
          <a:stretch>
            <a:fillRect/>
          </a:stretch>
        </p:blipFill>
        <p:spPr>
          <a:xfrm>
            <a:off x="191233" y="1498844"/>
            <a:ext cx="7667381" cy="2453543"/>
          </a:xfrm>
          <a:prstGeom prst="rect">
            <a:avLst/>
          </a:prstGeom>
        </p:spPr>
      </p:pic>
      <p:pic>
        <p:nvPicPr>
          <p:cNvPr id="18" name="Picture 17" descr="A close-up of a sign&#10;&#10;AI-generated content may be incorrect.">
            <a:extLst>
              <a:ext uri="{FF2B5EF4-FFF2-40B4-BE49-F238E27FC236}">
                <a16:creationId xmlns:a16="http://schemas.microsoft.com/office/drawing/2014/main" id="{D9CC0E71-4897-1F1D-B31C-1ACE967E18B9}"/>
              </a:ext>
            </a:extLst>
          </p:cNvPr>
          <p:cNvPicPr>
            <a:picLocks noChangeAspect="1"/>
          </p:cNvPicPr>
          <p:nvPr/>
        </p:nvPicPr>
        <p:blipFill>
          <a:blip r:embed="rId5"/>
          <a:stretch>
            <a:fillRect/>
          </a:stretch>
        </p:blipFill>
        <p:spPr>
          <a:xfrm>
            <a:off x="4200525" y="4384553"/>
            <a:ext cx="3790950" cy="10001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9601042" y="151239"/>
            <a:ext cx="2333308" cy="1342139"/>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5"/>
              <a:t>Overview</a:t>
            </a:r>
            <a:r>
              <a:rPr spc="-320"/>
              <a:t> </a:t>
            </a:r>
            <a:r>
              <a:t>Of</a:t>
            </a:r>
            <a:r>
              <a:rPr spc="-325"/>
              <a:t> </a:t>
            </a:r>
            <a:r>
              <a:rPr spc="-20"/>
              <a:t>Meta</a:t>
            </a:r>
          </a:p>
        </p:txBody>
      </p:sp>
      <p:sp>
        <p:nvSpPr>
          <p:cNvPr id="11" name="TextBox 10">
            <a:extLst>
              <a:ext uri="{FF2B5EF4-FFF2-40B4-BE49-F238E27FC236}">
                <a16:creationId xmlns:a16="http://schemas.microsoft.com/office/drawing/2014/main" id="{21ACC47E-1626-C3DB-1D0C-00ECFEE4D777}"/>
              </a:ext>
            </a:extLst>
          </p:cNvPr>
          <p:cNvSpPr txBox="1"/>
          <p:nvPr/>
        </p:nvSpPr>
        <p:spPr>
          <a:xfrm>
            <a:off x="848503" y="1567001"/>
            <a:ext cx="4917906" cy="2811988"/>
          </a:xfrm>
          <a:prstGeom prst="rect">
            <a:avLst/>
          </a:prstGeom>
          <a:noFill/>
          <a:ln>
            <a:solidFill>
              <a:schemeClr val="accent1"/>
            </a:solidFill>
          </a:ln>
        </p:spPr>
        <p:txBody>
          <a:bodyPr wrap="square">
            <a:spAutoFit/>
          </a:bodyPr>
          <a:lstStyle/>
          <a:p>
            <a:pPr marL="0" marR="0" algn="ctr">
              <a:lnSpc>
                <a:spcPct val="130000"/>
              </a:lnSpc>
              <a:buNone/>
            </a:pPr>
            <a:r>
              <a:rPr lang="en-US" sz="1300" b="1" u="sng" kern="100">
                <a:solidFill>
                  <a:srgbClr val="595959"/>
                </a:solidFill>
                <a:effectLst/>
                <a:latin typeface="Times New Roman" panose="02020603050405020304" pitchFamily="18" charset="0"/>
              </a:rPr>
              <a:t>Company Description</a:t>
            </a:r>
          </a:p>
          <a:p>
            <a:pPr>
              <a:lnSpc>
                <a:spcPct val="150000"/>
              </a:lnSpc>
              <a:buNone/>
            </a:pPr>
            <a:r>
              <a:rPr lang="en-US" sz="1200">
                <a:effectLst/>
                <a:latin typeface="Times New Roman" panose="02020603050405020304" pitchFamily="18" charset="0"/>
                <a:ea typeface="Aptos" panose="020B0004020202020204" pitchFamily="34" charset="0"/>
              </a:rPr>
              <a:t>Meta Platforms, Inc. (META) is the world’s leading social media company with two business segments. At the core of revenue generation, META’s Family of Apps (</a:t>
            </a:r>
            <a:r>
              <a:rPr lang="en-US" sz="1200" err="1">
                <a:effectLst/>
                <a:latin typeface="Times New Roman" panose="02020603050405020304" pitchFamily="18" charset="0"/>
                <a:ea typeface="Aptos" panose="020B0004020202020204" pitchFamily="34" charset="0"/>
              </a:rPr>
              <a:t>FoA</a:t>
            </a:r>
            <a:r>
              <a:rPr lang="en-US" sz="1200">
                <a:effectLst/>
                <a:latin typeface="Times New Roman" panose="02020603050405020304" pitchFamily="18" charset="0"/>
                <a:ea typeface="Aptos" panose="020B0004020202020204" pitchFamily="34" charset="0"/>
              </a:rPr>
              <a:t>)—Facebook, Instagram, Messenger, WhatsApp, and Threads—are platforms, whereby marketers purchase advertisements. This segment is responsible for bringing communities together, keeping relationships in touch, and serving consumer touchpoints. Reality Labs (RL) delivers data, software, and hardware products by researching Mixed Reality (MR), Virtual Reality (VR), and Augmented Reality (AR). Stewardship is critical for META, especially in Artificial Intelligence (AI) investments.</a:t>
            </a:r>
            <a:endParaRPr lang="en-US"/>
          </a:p>
        </p:txBody>
      </p:sp>
      <p:sp>
        <p:nvSpPr>
          <p:cNvPr id="13" name="TextBox 12">
            <a:extLst>
              <a:ext uri="{FF2B5EF4-FFF2-40B4-BE49-F238E27FC236}">
                <a16:creationId xmlns:a16="http://schemas.microsoft.com/office/drawing/2014/main" id="{5F9AC462-7A3E-067A-83D7-1F900A4E4057}"/>
              </a:ext>
            </a:extLst>
          </p:cNvPr>
          <p:cNvSpPr txBox="1"/>
          <p:nvPr/>
        </p:nvSpPr>
        <p:spPr>
          <a:xfrm>
            <a:off x="244640" y="4522922"/>
            <a:ext cx="6125632" cy="1288686"/>
          </a:xfrm>
          <a:prstGeom prst="rect">
            <a:avLst/>
          </a:prstGeom>
          <a:noFill/>
          <a:ln>
            <a:solidFill>
              <a:schemeClr val="accent1"/>
            </a:solidFill>
          </a:ln>
        </p:spPr>
        <p:txBody>
          <a:bodyPr wrap="square">
            <a:spAutoFit/>
          </a:bodyPr>
          <a:lstStyle/>
          <a:p>
            <a:pPr marL="0" marR="0" algn="ctr">
              <a:lnSpc>
                <a:spcPct val="130000"/>
              </a:lnSpc>
              <a:buNone/>
            </a:pPr>
            <a:r>
              <a:rPr lang="en-US" sz="1300" b="1" u="sng" kern="100">
                <a:solidFill>
                  <a:srgbClr val="595959"/>
                </a:solidFill>
                <a:effectLst/>
                <a:latin typeface="Times New Roman" panose="02020603050405020304" pitchFamily="18" charset="0"/>
              </a:rPr>
              <a:t>Philosophy</a:t>
            </a:r>
          </a:p>
          <a:p>
            <a:pPr marL="0" marR="0">
              <a:lnSpc>
                <a:spcPct val="130000"/>
              </a:lnSpc>
              <a:spcAft>
                <a:spcPts val="800"/>
              </a:spcAft>
            </a:pPr>
            <a:r>
              <a:rPr lang="en-US" sz="1200" kern="100">
                <a:effectLst/>
                <a:latin typeface="Times New Roman" panose="02020603050405020304" pitchFamily="18" charset="0"/>
                <a:ea typeface="Aptos" panose="020B0004020202020204" pitchFamily="34" charset="0"/>
                <a:cs typeface="Times New Roman" panose="02020603050405020304" pitchFamily="18" charset="0"/>
              </a:rPr>
              <a:t>The strategic vision of Meta Platforms—to efficiently integrate its </a:t>
            </a:r>
            <a:r>
              <a:rPr lang="en-US" sz="1200" kern="100" err="1">
                <a:effectLst/>
                <a:latin typeface="Times New Roman" panose="02020603050405020304" pitchFamily="18" charset="0"/>
                <a:ea typeface="Aptos" panose="020B0004020202020204" pitchFamily="34" charset="0"/>
                <a:cs typeface="Times New Roman" panose="02020603050405020304" pitchFamily="18" charset="0"/>
              </a:rPr>
              <a:t>FoA</a:t>
            </a:r>
            <a:r>
              <a:rPr lang="en-US" sz="1200" kern="100">
                <a:effectLst/>
                <a:latin typeface="Times New Roman" panose="02020603050405020304" pitchFamily="18" charset="0"/>
                <a:ea typeface="Aptos" panose="020B0004020202020204" pitchFamily="34" charset="0"/>
                <a:cs typeface="Times New Roman" panose="02020603050405020304" pitchFamily="18" charset="0"/>
              </a:rPr>
              <a:t> and RL—will come to fruition alongside bullish technological advancements in MR, VR, AR, and AI. If this technology crosses the chasm via the Internet of Things (IoT), developing monetization opportunities, META’s mission will have attained first mover advantages through the prioritization of ESG.</a:t>
            </a:r>
            <a:r>
              <a:rPr lang="en-US" sz="400"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F5538955-0E6C-B728-B083-4DAC4AC6002A}"/>
              </a:ext>
            </a:extLst>
          </p:cNvPr>
          <p:cNvSpPr txBox="1"/>
          <p:nvPr/>
        </p:nvSpPr>
        <p:spPr>
          <a:xfrm>
            <a:off x="6870980" y="4252399"/>
            <a:ext cx="4472517" cy="1829732"/>
          </a:xfrm>
          <a:prstGeom prst="rect">
            <a:avLst/>
          </a:prstGeom>
          <a:noFill/>
          <a:ln>
            <a:solidFill>
              <a:schemeClr val="accent1"/>
            </a:solidFill>
          </a:ln>
        </p:spPr>
        <p:txBody>
          <a:bodyPr wrap="square">
            <a:spAutoFit/>
          </a:bodyPr>
          <a:lstStyle/>
          <a:p>
            <a:pPr marL="0" marR="0" algn="ctr">
              <a:lnSpc>
                <a:spcPct val="130000"/>
              </a:lnSpc>
              <a:buNone/>
            </a:pPr>
            <a:r>
              <a:rPr lang="en-US" sz="1300" b="1" u="sng" kern="100">
                <a:solidFill>
                  <a:srgbClr val="595959"/>
                </a:solidFill>
                <a:effectLst/>
                <a:latin typeface="Times New Roman" panose="02020603050405020304" pitchFamily="18" charset="0"/>
              </a:rPr>
              <a:t>Risks</a:t>
            </a:r>
            <a:endParaRPr lang="en-US" sz="1200">
              <a:latin typeface="Times New Roman" panose="02020603050405020304" pitchFamily="18" charset="0"/>
            </a:endParaRPr>
          </a:p>
          <a:p>
            <a:pPr>
              <a:buNone/>
            </a:pPr>
            <a:r>
              <a:rPr lang="en-US" sz="1200">
                <a:latin typeface="Times New Roman" panose="02020603050405020304" pitchFamily="18" charset="0"/>
              </a:rPr>
              <a:t>If META is forced to divest Instagram and WhatsApp.</a:t>
            </a:r>
          </a:p>
          <a:p>
            <a:pPr>
              <a:buNone/>
            </a:pPr>
            <a:endParaRPr lang="en-US" sz="1200">
              <a:latin typeface="Times New Roman" panose="02020603050405020304" pitchFamily="18" charset="0"/>
            </a:endParaRPr>
          </a:p>
          <a:p>
            <a:pPr>
              <a:buNone/>
            </a:pPr>
            <a:r>
              <a:rPr lang="en-US" sz="1200">
                <a:latin typeface="Times New Roman" panose="02020603050405020304" pitchFamily="18" charset="0"/>
              </a:rPr>
              <a:t>Following TikTok’s 75-day extension, it will either divest in the U.S. or face a ban. Regardless, META’s top line already benefits.</a:t>
            </a:r>
          </a:p>
          <a:p>
            <a:endParaRPr lang="en-US" sz="1200">
              <a:effectLst/>
              <a:latin typeface="Times New Roman" panose="02020603050405020304" pitchFamily="18" charset="0"/>
              <a:ea typeface="Aptos" panose="020B0004020202020204" pitchFamily="34" charset="0"/>
            </a:endParaRPr>
          </a:p>
          <a:p>
            <a:r>
              <a:rPr lang="en-US" sz="1200">
                <a:effectLst/>
                <a:latin typeface="Times New Roman" panose="02020603050405020304" pitchFamily="18" charset="0"/>
                <a:ea typeface="Aptos" panose="020B0004020202020204" pitchFamily="34" charset="0"/>
              </a:rPr>
              <a:t>On a global basis, the following remain concerns: regulation, macroeconomic conditions, secular themes, integrity of ESG, and simply the execution of innovating AI as the pioneer.</a:t>
            </a:r>
          </a:p>
        </p:txBody>
      </p:sp>
      <p:pic>
        <p:nvPicPr>
          <p:cNvPr id="20" name="Picture 19">
            <a:extLst>
              <a:ext uri="{FF2B5EF4-FFF2-40B4-BE49-F238E27FC236}">
                <a16:creationId xmlns:a16="http://schemas.microsoft.com/office/drawing/2014/main" id="{88929CCB-2B4A-AAEC-C92C-A726B3FF7F45}"/>
              </a:ext>
            </a:extLst>
          </p:cNvPr>
          <p:cNvPicPr>
            <a:picLocks noChangeAspect="1"/>
          </p:cNvPicPr>
          <p:nvPr/>
        </p:nvPicPr>
        <p:blipFill>
          <a:blip r:embed="rId4"/>
          <a:stretch>
            <a:fillRect/>
          </a:stretch>
        </p:blipFill>
        <p:spPr>
          <a:xfrm>
            <a:off x="7400756" y="1873034"/>
            <a:ext cx="3412963" cy="1999708"/>
          </a:xfrm>
          <a:prstGeom prst="rect">
            <a:avLst/>
          </a:prstGeom>
          <a:ln>
            <a:solidFill>
              <a:schemeClr val="accent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90170">
              <a:lnSpc>
                <a:spcPct val="100000"/>
              </a:lnSpc>
              <a:spcBef>
                <a:spcPts val="100"/>
              </a:spcBef>
            </a:pPr>
            <a:r>
              <a:rPr spc="45"/>
              <a:t>Business</a:t>
            </a:r>
            <a:r>
              <a:rPr spc="-345"/>
              <a:t> </a:t>
            </a:r>
            <a:r>
              <a:rPr spc="-10"/>
              <a:t>Analysis</a:t>
            </a:r>
          </a:p>
        </p:txBody>
      </p:sp>
      <p:pic>
        <p:nvPicPr>
          <p:cNvPr id="14" name="Picture 13">
            <a:extLst>
              <a:ext uri="{FF2B5EF4-FFF2-40B4-BE49-F238E27FC236}">
                <a16:creationId xmlns:a16="http://schemas.microsoft.com/office/drawing/2014/main" id="{7012AFA5-EB31-18A1-F158-56489CAFFACE}"/>
              </a:ext>
            </a:extLst>
          </p:cNvPr>
          <p:cNvPicPr>
            <a:picLocks noChangeAspect="1"/>
          </p:cNvPicPr>
          <p:nvPr/>
        </p:nvPicPr>
        <p:blipFill>
          <a:blip r:embed="rId3"/>
          <a:stretch>
            <a:fillRect/>
          </a:stretch>
        </p:blipFill>
        <p:spPr>
          <a:xfrm>
            <a:off x="365458" y="2304768"/>
            <a:ext cx="4322421" cy="2991570"/>
          </a:xfrm>
          <a:prstGeom prst="rect">
            <a:avLst/>
          </a:prstGeom>
          <a:ln>
            <a:solidFill>
              <a:schemeClr val="accent1"/>
            </a:solidFill>
          </a:ln>
        </p:spPr>
      </p:pic>
      <p:pic>
        <p:nvPicPr>
          <p:cNvPr id="15" name="object 2">
            <a:extLst>
              <a:ext uri="{FF2B5EF4-FFF2-40B4-BE49-F238E27FC236}">
                <a16:creationId xmlns:a16="http://schemas.microsoft.com/office/drawing/2014/main" id="{CFD51303-779C-3909-F241-21FED3B85BE7}"/>
              </a:ext>
            </a:extLst>
          </p:cNvPr>
          <p:cNvPicPr/>
          <p:nvPr/>
        </p:nvPicPr>
        <p:blipFill>
          <a:blip r:embed="rId4" cstate="print"/>
          <a:stretch>
            <a:fillRect/>
          </a:stretch>
        </p:blipFill>
        <p:spPr>
          <a:xfrm>
            <a:off x="9601042" y="151239"/>
            <a:ext cx="2333308" cy="1342139"/>
          </a:xfrm>
          <a:prstGeom prst="rect">
            <a:avLst/>
          </a:prstGeom>
        </p:spPr>
      </p:pic>
      <p:pic>
        <p:nvPicPr>
          <p:cNvPr id="16" name="Picture 15">
            <a:extLst>
              <a:ext uri="{FF2B5EF4-FFF2-40B4-BE49-F238E27FC236}">
                <a16:creationId xmlns:a16="http://schemas.microsoft.com/office/drawing/2014/main" id="{CD368A39-110B-5ED3-F110-1F30734D7D85}"/>
              </a:ext>
            </a:extLst>
          </p:cNvPr>
          <p:cNvPicPr>
            <a:picLocks noChangeAspect="1"/>
          </p:cNvPicPr>
          <p:nvPr/>
        </p:nvPicPr>
        <p:blipFill>
          <a:blip r:embed="rId5"/>
          <a:stretch>
            <a:fillRect/>
          </a:stretch>
        </p:blipFill>
        <p:spPr>
          <a:xfrm>
            <a:off x="4948486" y="1657045"/>
            <a:ext cx="6985864" cy="4287015"/>
          </a:xfrm>
          <a:prstGeom prst="rect">
            <a:avLst/>
          </a:prstGeom>
          <a:ln>
            <a:solidFill>
              <a:schemeClr val="accent1"/>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CEA3463E22764D92F5F9B0FC80F60D" ma:contentTypeVersion="8" ma:contentTypeDescription="Create a new document." ma:contentTypeScope="" ma:versionID="2f7ce426442bf1ed876b83ee11157ec8">
  <xsd:schema xmlns:xsd="http://www.w3.org/2001/XMLSchema" xmlns:xs="http://www.w3.org/2001/XMLSchema" xmlns:p="http://schemas.microsoft.com/office/2006/metadata/properties" xmlns:ns3="6e03cda0-e526-4e84-82a9-20944059811e" targetNamespace="http://schemas.microsoft.com/office/2006/metadata/properties" ma:root="true" ma:fieldsID="908eaa6558069f5aa306252bff34db10" ns3:_="">
    <xsd:import namespace="6e03cda0-e526-4e84-82a9-20944059811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SearchProperties" minOccurs="0"/>
                <xsd:element ref="ns3:MediaServiceDateTake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03cda0-e526-4e84-82a9-2094405981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_activity" ma:index="15"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6e03cda0-e526-4e84-82a9-20944059811e" xsi:nil="true"/>
  </documentManagement>
</p:properties>
</file>

<file path=customXml/itemProps1.xml><?xml version="1.0" encoding="utf-8"?>
<ds:datastoreItem xmlns:ds="http://schemas.openxmlformats.org/officeDocument/2006/customXml" ds:itemID="{D519ACFF-A09E-410C-B12E-D20A1133E4BB}">
  <ds:schemaRefs>
    <ds:schemaRef ds:uri="http://schemas.microsoft.com/sharepoint/v3/contenttype/forms"/>
  </ds:schemaRefs>
</ds:datastoreItem>
</file>

<file path=customXml/itemProps2.xml><?xml version="1.0" encoding="utf-8"?>
<ds:datastoreItem xmlns:ds="http://schemas.openxmlformats.org/officeDocument/2006/customXml" ds:itemID="{07F3AE17-7025-4FEA-B412-A40CD81D31C0}">
  <ds:schemaRefs>
    <ds:schemaRef ds:uri="6e03cda0-e526-4e84-82a9-2094405981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075F7667-5B09-4642-8BB0-4ACC9D6560DC}">
  <ds:schemaRefs>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purl.org/dc/dcmitype/"/>
    <ds:schemaRef ds:uri="6e03cda0-e526-4e84-82a9-20944059811e"/>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2407</Words>
  <Application>Microsoft Office PowerPoint</Application>
  <PresentationFormat>Widescreen</PresentationFormat>
  <Paragraphs>220</Paragraphs>
  <Slides>24</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__Roboto_88ce71</vt:lpstr>
      <vt:lpstr>Aptos</vt:lpstr>
      <vt:lpstr>Arial</vt:lpstr>
      <vt:lpstr>Arial MT</vt:lpstr>
      <vt:lpstr>Calibri</vt:lpstr>
      <vt:lpstr>Courier New</vt:lpstr>
      <vt:lpstr>fkGroteskNeue</vt:lpstr>
      <vt:lpstr>Tahoma</vt:lpstr>
      <vt:lpstr>Times New Roman</vt:lpstr>
      <vt:lpstr>Trebuchet MS</vt:lpstr>
      <vt:lpstr>Office Theme</vt:lpstr>
      <vt:lpstr>Communication Services</vt:lpstr>
      <vt:lpstr>Sector Overview</vt:lpstr>
      <vt:lpstr>Macroeconomic Environment</vt:lpstr>
      <vt:lpstr>Overview</vt:lpstr>
      <vt:lpstr>Business Analysis</vt:lpstr>
      <vt:lpstr>Financial Analysis</vt:lpstr>
      <vt:lpstr>Valuation</vt:lpstr>
      <vt:lpstr>Overview Of Meta</vt:lpstr>
      <vt:lpstr>Business Analysis</vt:lpstr>
      <vt:lpstr>Financial Analysis</vt:lpstr>
      <vt:lpstr>Valuation</vt:lpstr>
      <vt:lpstr>Overview</vt:lpstr>
      <vt:lpstr>Business Analysis</vt:lpstr>
      <vt:lpstr>Financial Analysis</vt:lpstr>
      <vt:lpstr>Valuation</vt:lpstr>
      <vt:lpstr>Alphabet Inc, Class A</vt:lpstr>
      <vt:lpstr>Business Analysis</vt:lpstr>
      <vt:lpstr>Financial Analysis</vt:lpstr>
      <vt:lpstr>Valuation</vt:lpstr>
      <vt:lpstr>Recommendation</vt:lpstr>
      <vt:lpstr>Appendix</vt:lpstr>
      <vt:lpstr>Appendix</vt:lpstr>
      <vt:lpstr>Appendix</vt:lpstr>
      <vt:lpstr>Appendix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Services</dc:title>
  <dc:creator>Juliana Metz</dc:creator>
  <cp:lastModifiedBy>Metz, Juliana N.</cp:lastModifiedBy>
  <cp:revision>1</cp:revision>
  <dcterms:created xsi:type="dcterms:W3CDTF">2025-04-07T15:19:32Z</dcterms:created>
  <dcterms:modified xsi:type="dcterms:W3CDTF">2025-04-15T18:34:51Z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2024-04-16T00:00:00Z</vt:filetime>
  </property>
  <property fmtid="{D5CDD505-2E9C-101B-9397-08002B2CF9AE}" pid="3" name="LastSaved">
    <vt:filetime>2025-04-07T00:00:00Z</vt:filetime>
  </property>
  <property fmtid="{D5CDD505-2E9C-101B-9397-08002B2CF9AE}" pid="4" name="Producer">
    <vt:lpwstr>macOS Version 14.4.1 (Build 23E224) Quartz PDFContext</vt:lpwstr>
  </property>
  <property fmtid="{D5CDD505-2E9C-101B-9397-08002B2CF9AE}" pid="5" name="ContentTypeId">
    <vt:lpwstr>0x01010029CEA3463E22764D92F5F9B0FC80F60D</vt:lpwstr>
  </property>
</Properties>
</file>