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7" r:id="rId4"/>
  </p:sldMasterIdLst>
  <p:notesMasterIdLst>
    <p:notesMasterId r:id="rId3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86" r:id="rId13"/>
    <p:sldId id="264" r:id="rId14"/>
    <p:sldId id="265" r:id="rId15"/>
    <p:sldId id="266" r:id="rId16"/>
    <p:sldId id="267" r:id="rId17"/>
    <p:sldId id="291" r:id="rId18"/>
    <p:sldId id="272" r:id="rId19"/>
    <p:sldId id="289" r:id="rId20"/>
    <p:sldId id="288" r:id="rId21"/>
    <p:sldId id="274" r:id="rId22"/>
    <p:sldId id="293" r:id="rId23"/>
    <p:sldId id="292" r:id="rId24"/>
    <p:sldId id="294" r:id="rId25"/>
    <p:sldId id="295" r:id="rId26"/>
    <p:sldId id="280" r:id="rId27"/>
    <p:sldId id="281" r:id="rId28"/>
    <p:sldId id="282" r:id="rId29"/>
    <p:sldId id="285" r:id="rId30"/>
    <p:sldId id="283" r:id="rId31"/>
    <p:sldId id="287" r:id="rId32"/>
    <p:sldId id="284" r:id="rId33"/>
  </p:sldIdLst>
  <p:sldSz cx="9144000" cy="5143500" type="screen16x9"/>
  <p:notesSz cx="6858000" cy="9144000"/>
  <p:embeddedFontLst>
    <p:embeddedFont>
      <p:font typeface="Roboto" panose="02000000000000000000" pitchFamily="2" charset="0"/>
      <p:regular r:id="rId35"/>
      <p:bold r:id="rId36"/>
      <p:italic r:id="rId37"/>
      <p:boldItalic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7C19130-0427-CBCE-0C95-62C31838F44C}" name="Musial, Jonny" initials="JM" userId="S::musial.16@buckeyemail.osu.edu::7f3bc164-5565-451d-890d-c01f1686815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584F9BE-64D5-3FF0-3880-BE0F54C1D81B}" v="26" dt="2025-03-18T18:59:32.184"/>
    <p1510:client id="{3390D9E9-6786-BCB9-348B-49BEF0ABF8EC}" v="59" dt="2025-03-18T15:19:43.610"/>
    <p1510:client id="{7DF50173-8C51-A793-B6FE-C16952F42A31}" v="44" dt="2025-03-17T21:24:06.854"/>
    <p1510:client id="{87DA4A7C-1C27-F4D3-31A4-6A0461CCFED5}" v="348" dt="2025-03-18T21:35:12.708"/>
    <p1510:client id="{91654ED6-9D18-4094-5764-7821A059EA69}" v="15" dt="2025-03-18T17:40:36.401"/>
    <p1510:client id="{9B63FCDB-B64E-EA31-415C-001BD64BC23D}" v="1" dt="2025-03-18T02:30:13.208"/>
    <p1510:client id="{BB173FB2-80CF-0491-9560-2B7D6C92D914}" v="40" dt="2025-03-18T19:12:37.682"/>
    <p1510:client id="{C3706E9D-A6FC-5295-B6BD-F826AC52811C}" v="90" dt="2025-03-18T21:33:55.084"/>
    <p1510:client id="{C6C7D652-1ED0-48B3-9BA8-F9BB2A4AC4C4}" v="109" dt="2025-03-18T19:13:53.225"/>
    <p1510:client id="{D7928742-530F-4B69-ADFA-F94FF17EB3A1}" v="430" dt="2025-03-18T21:36:58.296"/>
    <p1510:client id="{E00AB01E-ABD5-C73B-66B9-82E1BC2F9555}" v="896" dt="2025-03-18T02:21:11.64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0" d="100"/>
          <a:sy n="130" d="100"/>
        </p:scale>
        <p:origin x="88" y="3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font" Target="fonts/font3.fntdata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2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font" Target="fonts/font1.fntdata"/><Relationship Id="rId43" Type="http://schemas.microsoft.com/office/2015/10/relationships/revisionInfo" Target="revisionInfo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" name="Google Shape;4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29149ef5a40_1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29149ef5a40_1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100" dirty="0">
                <a:solidFill>
                  <a:schemeClr val="dk1"/>
                </a:solidFill>
              </a:rPr>
              <a:t>This analysis highlights the communications sector’s competitive dynamics, with suppliers and buyers exerting moderate influence, high barriers to entry, and intense rivalry among established players.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29149ef5a40_1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29149ef5a40_1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Juliana put in but if anyone wants to talk on this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29500cbc5e6_59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29500cbc5e6_59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293bbab5f4a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293bbab5f4a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29500cbc5e6_506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29500cbc5e6_506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29500cbc5e6_506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29500cbc5e6_506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293020acb4b_92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293020acb4b_92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29500cbc5e6_838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29500cbc5e6_838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29149ef5a40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g29149ef5a40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9149ef5a40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29149ef5a40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29149ef5a40_1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29149ef5a40_1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9149ef5a40_1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29149ef5a40_1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9500cbc5e6_59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29500cbc5e6_59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9149ef5a40_1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29149ef5a40_1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Juliana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9149ef5a40_1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29149ef5a40_1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100"/>
              <a:t>Juliana-While communication services thrive during early and mid-economic cycles due to innovation and growth drivers like 5G and AI, they lack the defensive qualities of sectors like healthcare or utilities during recessions.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9149ef5a40_1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29149ef5a40_1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Juliana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Slide">
  <p:cSld name="Text Slid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>
            <a:spLocks noGrp="1"/>
          </p:cNvSpPr>
          <p:nvPr>
            <p:ph type="body" idx="1"/>
          </p:nvPr>
        </p:nvSpPr>
        <p:spPr>
          <a:xfrm>
            <a:off x="746930" y="1372790"/>
            <a:ext cx="8229600" cy="33945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640"/>
              </a:spcBef>
              <a:spcAft>
                <a:spcPts val="0"/>
              </a:spcAft>
              <a:buClr>
                <a:srgbClr val="BB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BB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5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body" idx="2"/>
          </p:nvPr>
        </p:nvSpPr>
        <p:spPr>
          <a:xfrm>
            <a:off x="5573888" y="172357"/>
            <a:ext cx="3392100" cy="501600"/>
          </a:xfrm>
          <a:prstGeom prst="rect">
            <a:avLst/>
          </a:prstGeom>
          <a:noFill/>
          <a:ln w="9525" cap="flat" cmpd="sng">
            <a:solidFill>
              <a:srgbClr val="BB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r" rtl="0">
              <a:lnSpc>
                <a:spcPct val="126153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5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body" idx="3"/>
          </p:nvPr>
        </p:nvSpPr>
        <p:spPr>
          <a:xfrm>
            <a:off x="4315389" y="789713"/>
            <a:ext cx="4642800" cy="4770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r" rtl="0">
              <a:lnSpc>
                <a:spcPct val="1025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5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5573888" y="172357"/>
            <a:ext cx="3392100" cy="501600"/>
          </a:xfrm>
          <a:prstGeom prst="rect">
            <a:avLst/>
          </a:prstGeom>
          <a:noFill/>
          <a:ln w="9525" cap="flat" cmpd="sng">
            <a:solidFill>
              <a:srgbClr val="BB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r" rtl="0">
              <a:lnSpc>
                <a:spcPct val="126153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5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2"/>
          </p:nvPr>
        </p:nvSpPr>
        <p:spPr>
          <a:xfrm>
            <a:off x="4315389" y="789713"/>
            <a:ext cx="4642800" cy="4770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r" rtl="0">
              <a:lnSpc>
                <a:spcPct val="1025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5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body" idx="3"/>
          </p:nvPr>
        </p:nvSpPr>
        <p:spPr>
          <a:xfrm>
            <a:off x="1400403" y="1372790"/>
            <a:ext cx="6527700" cy="33945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1075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5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Phrase-Word Slide RED">
  <p:cSld name="Big Phrase-Word Slide RED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/>
          <p:nvPr/>
        </p:nvSpPr>
        <p:spPr>
          <a:xfrm>
            <a:off x="0" y="682625"/>
            <a:ext cx="9144000" cy="4461000"/>
          </a:xfrm>
          <a:prstGeom prst="rect">
            <a:avLst/>
          </a:prstGeom>
          <a:solidFill>
            <a:srgbClr val="B70F20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BB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5573888" y="181604"/>
            <a:ext cx="3392100" cy="501600"/>
          </a:xfrm>
          <a:prstGeom prst="rect">
            <a:avLst/>
          </a:prstGeom>
          <a:noFill/>
          <a:ln w="9525" cap="flat" cmpd="sng">
            <a:solidFill>
              <a:srgbClr val="BB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r" rtl="0">
              <a:lnSpc>
                <a:spcPct val="126153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5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2"/>
          </p:nvPr>
        </p:nvSpPr>
        <p:spPr>
          <a:xfrm>
            <a:off x="651757" y="1300892"/>
            <a:ext cx="7194000" cy="3312900"/>
          </a:xfrm>
          <a:prstGeom prst="rect">
            <a:avLst/>
          </a:prstGeom>
          <a:noFill/>
          <a:ln w="9525" cap="flat" cmpd="sng">
            <a:solidFill>
              <a:srgbClr val="BB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  <a:defRPr sz="8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5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Slide">
  <p:cSld name="Quote Slide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body" idx="1"/>
          </p:nvPr>
        </p:nvSpPr>
        <p:spPr>
          <a:xfrm>
            <a:off x="5573888" y="172357"/>
            <a:ext cx="3392100" cy="501600"/>
          </a:xfrm>
          <a:prstGeom prst="rect">
            <a:avLst/>
          </a:prstGeom>
          <a:noFill/>
          <a:ln w="9525" cap="flat" cmpd="sng">
            <a:solidFill>
              <a:srgbClr val="BB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r" rtl="0">
              <a:lnSpc>
                <a:spcPct val="126153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5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body" idx="2"/>
          </p:nvPr>
        </p:nvSpPr>
        <p:spPr>
          <a:xfrm>
            <a:off x="4881010" y="4029499"/>
            <a:ext cx="3392100" cy="8205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BB0000"/>
              </a:buClr>
              <a:buSzPts val="2400"/>
              <a:buFont typeface="Arial"/>
              <a:buNone/>
              <a:defRPr sz="2400" b="0" i="0" u="none" strike="noStrike" cap="none" baseline="-25000">
                <a:solidFill>
                  <a:srgbClr val="BB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5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body" idx="3"/>
          </p:nvPr>
        </p:nvSpPr>
        <p:spPr>
          <a:xfrm>
            <a:off x="944698" y="1300892"/>
            <a:ext cx="7200300" cy="28425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spcBef>
                <a:spcPts val="640"/>
              </a:spcBef>
              <a:spcAft>
                <a:spcPts val="0"/>
              </a:spcAft>
              <a:buClr>
                <a:srgbClr val="BB0032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BB003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 Photo Slide">
  <p:cSld name="Full Photo Slide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>
            <a:spLocks noGrp="1"/>
          </p:cNvSpPr>
          <p:nvPr>
            <p:ph type="pic" idx="2"/>
          </p:nvPr>
        </p:nvSpPr>
        <p:spPr>
          <a:xfrm>
            <a:off x="0" y="692952"/>
            <a:ext cx="9144000" cy="4450500"/>
          </a:xfrm>
          <a:prstGeom prst="rect">
            <a:avLst/>
          </a:prstGeom>
          <a:noFill/>
          <a:ln>
            <a:noFill/>
          </a:ln>
        </p:spPr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5573888" y="172357"/>
            <a:ext cx="3392100" cy="501600"/>
          </a:xfrm>
          <a:prstGeom prst="rect">
            <a:avLst/>
          </a:prstGeom>
          <a:noFill/>
          <a:ln w="9525" cap="flat" cmpd="sng">
            <a:solidFill>
              <a:srgbClr val="BB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r" rtl="0">
              <a:lnSpc>
                <a:spcPct val="126153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5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body" idx="3"/>
          </p:nvPr>
        </p:nvSpPr>
        <p:spPr>
          <a:xfrm>
            <a:off x="4868540" y="1077078"/>
            <a:ext cx="3999000" cy="1193400"/>
          </a:xfrm>
          <a:prstGeom prst="rect">
            <a:avLst/>
          </a:prstGeom>
          <a:noFill/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72000"/>
              </a:lnSpc>
              <a:spcBef>
                <a:spcPts val="0"/>
              </a:spcBef>
              <a:spcAft>
                <a:spcPts val="0"/>
              </a:spcAft>
              <a:buClr>
                <a:srgbClr val="BB0000"/>
              </a:buClr>
              <a:buSzPts val="2000"/>
              <a:buFont typeface="Arial"/>
              <a:buNone/>
              <a:defRPr sz="2000" b="1" i="0" u="none" strike="noStrike" cap="none">
                <a:solidFill>
                  <a:srgbClr val="BB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spcBef>
                <a:spcPts val="200"/>
              </a:spcBef>
              <a:spcAft>
                <a:spcPts val="0"/>
              </a:spcAft>
              <a:buClr>
                <a:srgbClr val="BB0000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spcBef>
                <a:spcPts val="200"/>
              </a:spcBef>
              <a:spcAft>
                <a:spcPts val="0"/>
              </a:spcAft>
              <a:buClr>
                <a:srgbClr val="BB0000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5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-Text Slide">
  <p:cSld name="Photo-Text Slide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>
            <a:spLocks noGrp="1"/>
          </p:cNvSpPr>
          <p:nvPr>
            <p:ph type="pic" idx="2"/>
          </p:nvPr>
        </p:nvSpPr>
        <p:spPr>
          <a:xfrm>
            <a:off x="0" y="692952"/>
            <a:ext cx="3883800" cy="4450500"/>
          </a:xfrm>
          <a:prstGeom prst="rect">
            <a:avLst/>
          </a:prstGeom>
          <a:noFill/>
          <a:ln>
            <a:noFill/>
          </a:ln>
        </p:spPr>
      </p:sp>
      <p:sp>
        <p:nvSpPr>
          <p:cNvPr id="35" name="Google Shape;35;p8"/>
          <p:cNvSpPr txBox="1">
            <a:spLocks noGrp="1"/>
          </p:cNvSpPr>
          <p:nvPr>
            <p:ph type="body" idx="1"/>
          </p:nvPr>
        </p:nvSpPr>
        <p:spPr>
          <a:xfrm>
            <a:off x="4137592" y="1372790"/>
            <a:ext cx="4701600" cy="33945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7500"/>
              </a:lnSpc>
              <a:spcBef>
                <a:spcPts val="0"/>
              </a:spcBef>
              <a:spcAft>
                <a:spcPts val="0"/>
              </a:spcAft>
              <a:buClr>
                <a:srgbClr val="BB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BB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5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Google Shape;36;p8"/>
          <p:cNvSpPr txBox="1">
            <a:spLocks noGrp="1"/>
          </p:cNvSpPr>
          <p:nvPr>
            <p:ph type="body" idx="3"/>
          </p:nvPr>
        </p:nvSpPr>
        <p:spPr>
          <a:xfrm>
            <a:off x="5573888" y="172357"/>
            <a:ext cx="3392100" cy="501600"/>
          </a:xfrm>
          <a:prstGeom prst="rect">
            <a:avLst/>
          </a:prstGeom>
          <a:noFill/>
          <a:ln w="9525" cap="flat" cmpd="sng">
            <a:solidFill>
              <a:srgbClr val="BB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r" rtl="0">
              <a:lnSpc>
                <a:spcPct val="126153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5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body" idx="4"/>
          </p:nvPr>
        </p:nvSpPr>
        <p:spPr>
          <a:xfrm>
            <a:off x="4315389" y="789713"/>
            <a:ext cx="4642800" cy="4770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r" rtl="0">
              <a:lnSpc>
                <a:spcPct val="1025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5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4" name="Google Shape;44;p1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0" y="0"/>
            <a:ext cx="9144000" cy="682650"/>
            <a:chOff x="0" y="1040406"/>
            <a:chExt cx="9144000" cy="910200"/>
          </a:xfrm>
        </p:grpSpPr>
        <p:sp>
          <p:nvSpPr>
            <p:cNvPr id="7" name="Google Shape;7;p1"/>
            <p:cNvSpPr/>
            <p:nvPr/>
          </p:nvSpPr>
          <p:spPr>
            <a:xfrm>
              <a:off x="0" y="1040406"/>
              <a:ext cx="9144000" cy="910200"/>
            </a:xfrm>
            <a:prstGeom prst="rect">
              <a:avLst/>
            </a:prstGeom>
            <a:solidFill>
              <a:srgbClr val="B70F2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8" name="Google Shape;8;p1" descr="TheOhioStateUniversity-REV-Horiz-RGBHEX.png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306917" y="1238314"/>
              <a:ext cx="3284042" cy="47618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" name="Google Shape;9;p1"/>
          <p:cNvSpPr/>
          <p:nvPr/>
        </p:nvSpPr>
        <p:spPr>
          <a:xfrm>
            <a:off x="8518368" y="4763429"/>
            <a:ext cx="4353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600" b="0" i="0" u="none" strike="noStrike" cap="none">
                <a:solidFill>
                  <a:srgbClr val="636D6E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600">
              <a:solidFill>
                <a:srgbClr val="636D6E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>
            <a:spLocks noGrp="1"/>
          </p:cNvSpPr>
          <p:nvPr>
            <p:ph type="ctrTitle"/>
          </p:nvPr>
        </p:nvSpPr>
        <p:spPr>
          <a:xfrm>
            <a:off x="311708" y="1076850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Communication Services </a:t>
            </a:r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subTitle" idx="1"/>
          </p:nvPr>
        </p:nvSpPr>
        <p:spPr>
          <a:xfrm>
            <a:off x="311700" y="329930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dirty="0"/>
              <a:t>Juliana Metz, Cai Marquez, </a:t>
            </a:r>
            <a:r>
              <a:rPr lang="en-US" dirty="0" err="1"/>
              <a:t>Ruohan</a:t>
            </a:r>
            <a:r>
              <a:rPr lang="en-US" dirty="0"/>
              <a:t> Ma, and Jonny Musial</a:t>
            </a:r>
            <a:endParaRPr lang="ja-JP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2CF7BCD-320F-949A-2C0B-DDE0297BF0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051" y="1254165"/>
            <a:ext cx="6853024" cy="428685"/>
          </a:xfrm>
          <a:prstGeom prst="rect">
            <a:avLst/>
          </a:prstGeom>
        </p:spPr>
      </p:pic>
      <p:sp>
        <p:nvSpPr>
          <p:cNvPr id="116" name="Google Shape;116;p19"/>
          <p:cNvSpPr txBox="1">
            <a:spLocks noGrp="1"/>
          </p:cNvSpPr>
          <p:nvPr>
            <p:ph type="body" idx="1"/>
          </p:nvPr>
        </p:nvSpPr>
        <p:spPr>
          <a:xfrm>
            <a:off x="307250" y="24069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75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 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19"/>
          <p:cNvSpPr txBox="1">
            <a:spLocks noGrp="1"/>
          </p:cNvSpPr>
          <p:nvPr>
            <p:ph type="title"/>
          </p:nvPr>
        </p:nvSpPr>
        <p:spPr>
          <a:xfrm>
            <a:off x="5624250" y="66475"/>
            <a:ext cx="34254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lt1"/>
                </a:solidFill>
              </a:rPr>
              <a:t>Business Analysis</a:t>
            </a:r>
            <a:endParaRPr sz="2600">
              <a:solidFill>
                <a:schemeClr val="lt1"/>
              </a:solidFill>
            </a:endParaRPr>
          </a:p>
        </p:txBody>
      </p:sp>
      <p:sp>
        <p:nvSpPr>
          <p:cNvPr id="118" name="Google Shape;118;p19"/>
          <p:cNvSpPr txBox="1"/>
          <p:nvPr/>
        </p:nvSpPr>
        <p:spPr>
          <a:xfrm>
            <a:off x="0" y="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120" name="Google Shape;120;p19"/>
          <p:cNvSpPr txBox="1"/>
          <p:nvPr/>
        </p:nvSpPr>
        <p:spPr>
          <a:xfrm>
            <a:off x="5148786" y="2405432"/>
            <a:ext cx="3682200" cy="204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1"/>
              <a:t>Communication Service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"/>
          </a:p>
          <a:p>
            <a:pPr>
              <a:buClr>
                <a:schemeClr val="dk1"/>
              </a:buClr>
              <a:buSzPts val="1100"/>
            </a:pPr>
            <a:r>
              <a:rPr lang="en"/>
              <a:t>The market appears to be in the expansion phase where the communication sector tends to perform well. </a:t>
            </a:r>
            <a:endParaRPr lang="en-US"/>
          </a:p>
          <a:p>
            <a:pPr>
              <a:buSzPts val="1100"/>
            </a:pPr>
            <a:endParaRPr lang="en-US"/>
          </a:p>
          <a:p>
            <a:r>
              <a:rPr lang="en-US" sz="1200">
                <a:solidFill>
                  <a:srgbClr val="404040"/>
                </a:solidFill>
              </a:rPr>
              <a:t>Increased demand for communication services as businesses and consumers spend more.</a:t>
            </a:r>
            <a:endParaRPr lang="en-US"/>
          </a:p>
        </p:txBody>
      </p:sp>
      <p:pic>
        <p:nvPicPr>
          <p:cNvPr id="122" name="Google Shape;122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63925" y="713275"/>
            <a:ext cx="6962775" cy="650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DE305B0-2D90-BAF3-D348-46FF132623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072407"/>
            <a:ext cx="5126822" cy="254024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0"/>
          <p:cNvSpPr txBox="1">
            <a:spLocks noGrp="1"/>
          </p:cNvSpPr>
          <p:nvPr>
            <p:ph type="title"/>
          </p:nvPr>
        </p:nvSpPr>
        <p:spPr>
          <a:xfrm>
            <a:off x="258525" y="6391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u="sng" dirty="0">
                <a:solidFill>
                  <a:srgbClr val="B70F20"/>
                </a:solidFill>
              </a:rPr>
              <a:t>Porter's 5 Forces </a:t>
            </a:r>
            <a:endParaRPr sz="1900" u="sng" dirty="0">
              <a:solidFill>
                <a:srgbClr val="B70F20"/>
              </a:solidFill>
            </a:endParaRPr>
          </a:p>
        </p:txBody>
      </p:sp>
      <p:sp>
        <p:nvSpPr>
          <p:cNvPr id="128" name="Google Shape;128;p20"/>
          <p:cNvSpPr txBox="1">
            <a:spLocks noGrp="1"/>
          </p:cNvSpPr>
          <p:nvPr>
            <p:ph type="body" idx="1"/>
          </p:nvPr>
        </p:nvSpPr>
        <p:spPr>
          <a:xfrm>
            <a:off x="258525" y="1018801"/>
            <a:ext cx="8520600" cy="38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 dirty="0">
                <a:solidFill>
                  <a:schemeClr val="dk1"/>
                </a:solidFill>
              </a:rPr>
              <a:t>Bargaining Power of Buyers (Low to Medium):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>
                <a:solidFill>
                  <a:schemeClr val="dk1"/>
                </a:solidFill>
              </a:rPr>
              <a:t>- Inelastic demand: Consumers prioritize network reliability and speed, reducing price sensitivity. Businesses, however, have more leverage due to bulk purchasing and customization needs.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>
                <a:solidFill>
                  <a:schemeClr val="dk1"/>
                </a:solidFill>
              </a:rPr>
              <a:t>- Government influence: Subsidies and regulations (e.g., BEAD program) limit buyer power by standardizing pricing and service quality.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>
                <a:solidFill>
                  <a:schemeClr val="dk1"/>
                </a:solidFill>
              </a:rPr>
              <a:t>-Switching costs: High for residential customers due to contracts and bundled services, but lower for businesses with more flexible options.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8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 dirty="0">
                <a:solidFill>
                  <a:schemeClr val="dk1"/>
                </a:solidFill>
              </a:rPr>
              <a:t>Bargaining Power of Suppliers (Moderate):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>
                <a:solidFill>
                  <a:schemeClr val="dk1"/>
                </a:solidFill>
              </a:rPr>
              <a:t>- Specialized infrastructure dependence: While telecom giants like Verizon can choose from numerous general suppliers, they face concentrated bargaining power from key providers of 5G radios, fiber-optic components, and cloud infrastructure partnerships (Ericsson, Nokia, </a:t>
            </a:r>
            <a:r>
              <a:rPr lang="en-US" sz="800" dirty="0" err="1">
                <a:solidFill>
                  <a:schemeClr val="dk1"/>
                </a:solidFill>
              </a:rPr>
              <a:t>hyperscalers</a:t>
            </a:r>
            <a:r>
              <a:rPr lang="en-US" sz="800" dirty="0">
                <a:solidFill>
                  <a:schemeClr val="dk1"/>
                </a:solidFill>
              </a:rPr>
              <a:t>).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>
                <a:solidFill>
                  <a:schemeClr val="dk1"/>
                </a:solidFill>
              </a:rPr>
              <a:t>- Vertical integration risks: Major suppliers like chip manufacturers (Qualcomm) and tower companies (American Tower) control upstream technologies, with 30% of telecom sites globally relying on mid-band spectrum suppliers as of 2024.</a:t>
            </a:r>
          </a:p>
          <a:p>
            <a:pPr marL="171450" lvl="0" indent="-171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800" dirty="0">
                <a:solidFill>
                  <a:schemeClr val="dk1"/>
                </a:solidFill>
              </a:rPr>
              <a:t>Switching costs paradox: While Verizon can easily switch basic equipment suppliers, replacing specialized network components requires 6-12 months for compatibility testing and service reconfiguration.</a:t>
            </a:r>
          </a:p>
          <a:p>
            <a:pPr marL="171450" lvl="0" indent="-171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en-US" sz="8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 dirty="0">
                <a:solidFill>
                  <a:schemeClr val="dk1"/>
                </a:solidFill>
              </a:rPr>
              <a:t>Threat of New Entrants (Low):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>
                <a:solidFill>
                  <a:schemeClr val="dk1"/>
                </a:solidFill>
              </a:rPr>
              <a:t>- High capital requirements: Significant investments in infrastructure (e.g., fiber, 5G) deter new players.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>
                <a:solidFill>
                  <a:schemeClr val="dk1"/>
                </a:solidFill>
              </a:rPr>
              <a:t>- Industry consolidation: Dominant companies like Verizon and AT&amp;T often acquire smaller competitors, further reducing opportunities for new entrants.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8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 dirty="0">
                <a:solidFill>
                  <a:schemeClr val="dk1"/>
                </a:solidFill>
              </a:rPr>
              <a:t>Threat of Substitutes (Medium):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>
                <a:solidFill>
                  <a:schemeClr val="dk1"/>
                </a:solidFill>
              </a:rPr>
              <a:t>- Niche alternatives: Fixed wireless access (FWA) and satellite internet (e.g., Starlink) offer alternatives but lack the reliability and speed of fiber and 5G.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>
                <a:solidFill>
                  <a:schemeClr val="dk1"/>
                </a:solidFill>
              </a:rPr>
              <a:t>- Consumer behavior: Price-sensitive customers may switch to cheaper options, but quality and reliability remain key decision factors.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8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 dirty="0">
                <a:solidFill>
                  <a:schemeClr val="dk1"/>
                </a:solidFill>
              </a:rPr>
              <a:t>Rivalry Among Competitors (High):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>
                <a:solidFill>
                  <a:schemeClr val="dk1"/>
                </a:solidFill>
              </a:rPr>
              <a:t>- Market concentration: A few dominant players (Verizon, AT&amp;T, T-Mobile) compete intensely for market share, driving innovation and price wars.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>
                <a:solidFill>
                  <a:schemeClr val="dk1"/>
                </a:solidFill>
              </a:rPr>
              <a:t>- Switching costs: High for consumers due to contracts and bundled services, but businesses have more flexibility, increasing competitive pressure.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>
                <a:solidFill>
                  <a:schemeClr val="dk1"/>
                </a:solidFill>
              </a:rPr>
              <a:t>- Patent advantage: Premium products and services (e.g., private 5G networks) provide temporary competitive edges, but rivals quickly replicate innovations.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8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>
              <a:solidFill>
                <a:schemeClr val="dk1"/>
              </a:solidFill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 dirty="0"/>
          </a:p>
        </p:txBody>
      </p:sp>
      <p:sp>
        <p:nvSpPr>
          <p:cNvPr id="129" name="Google Shape;129;p20"/>
          <p:cNvSpPr txBox="1">
            <a:spLocks noGrp="1"/>
          </p:cNvSpPr>
          <p:nvPr>
            <p:ph type="title"/>
          </p:nvPr>
        </p:nvSpPr>
        <p:spPr>
          <a:xfrm>
            <a:off x="5624250" y="66475"/>
            <a:ext cx="34254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lt1"/>
                </a:solidFill>
              </a:rPr>
              <a:t>Business Analysis</a:t>
            </a:r>
            <a:endParaRPr sz="26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1"/>
          <p:cNvSpPr txBox="1">
            <a:spLocks noGrp="1"/>
          </p:cNvSpPr>
          <p:nvPr>
            <p:ph type="title"/>
          </p:nvPr>
        </p:nvSpPr>
        <p:spPr>
          <a:xfrm>
            <a:off x="501725" y="712200"/>
            <a:ext cx="84351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>
                <a:solidFill>
                  <a:srgbClr val="B70F20"/>
                </a:solidFill>
              </a:rPr>
              <a:t>Catalyst                                         	     Risk</a:t>
            </a:r>
            <a:endParaRPr sz="2100" b="1">
              <a:solidFill>
                <a:srgbClr val="B70F20"/>
              </a:solidFill>
            </a:endParaRPr>
          </a:p>
        </p:txBody>
      </p:sp>
      <p:sp>
        <p:nvSpPr>
          <p:cNvPr id="136" name="Google Shape;136;p21"/>
          <p:cNvSpPr txBox="1">
            <a:spLocks noGrp="1"/>
          </p:cNvSpPr>
          <p:nvPr>
            <p:ph type="body" idx="1"/>
          </p:nvPr>
        </p:nvSpPr>
        <p:spPr>
          <a:xfrm>
            <a:off x="397326" y="2111870"/>
            <a:ext cx="3937800" cy="17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AI Advancements: </a:t>
            </a:r>
            <a:r>
              <a:rPr lang="en-US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Generative AI is driving innovation in digital advertising, personalized content, and new product development, such as AI-powered tools and smart devices.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Remote Work Trends: </a:t>
            </a:r>
            <a:r>
              <a:rPr lang="en-US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The shift to hybrid work models has increased demand for Unified Communications as a Service (</a:t>
            </a:r>
            <a:r>
              <a:rPr lang="en-US" sz="1100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UCaaS</a:t>
            </a:r>
            <a:r>
              <a:rPr lang="en-US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), enabling seamless collaboration across distributed teams.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Digital Transformation: </a:t>
            </a:r>
            <a:r>
              <a:rPr lang="en-US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Organizations are adopting cloud-based communication solutions to replace legacy systems, enhancing scalability and operational efficiency.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5G Adoption: </a:t>
            </a:r>
            <a:r>
              <a:rPr lang="en-US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Wireless providers are leveraging 5G networks for improved connectivity and fixed wireless services, boosting market penetration.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1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Government Initiatives: </a:t>
            </a:r>
            <a:r>
              <a:rPr lang="en-US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Investments in digital infrastructure and policies promoting technology adoption are accelerating growth in communication services.</a:t>
            </a:r>
          </a:p>
        </p:txBody>
      </p:sp>
      <p:sp>
        <p:nvSpPr>
          <p:cNvPr id="137" name="Google Shape;137;p21"/>
          <p:cNvSpPr txBox="1"/>
          <p:nvPr/>
        </p:nvSpPr>
        <p:spPr>
          <a:xfrm>
            <a:off x="5000625" y="1196400"/>
            <a:ext cx="3554400" cy="16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/>
              <a:t>Cybersecurity Concerns: </a:t>
            </a:r>
            <a:r>
              <a:rPr lang="en-US" sz="1100"/>
              <a:t>Rising adoption of generative AI has heightened risks related to data privacy, governance, and trust, making cybersecurity the top risk for telcos in 2025.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1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/>
              <a:t>Regulatory Challenges: </a:t>
            </a:r>
            <a:r>
              <a:rPr lang="en-US" sz="1100"/>
              <a:t>Changing policies around user privacy, free speech, and antitrust issues may impact major players like Meta and Alphabet.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1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/>
              <a:t>Skills Shortages: </a:t>
            </a:r>
            <a:r>
              <a:rPr lang="en-US" sz="1100"/>
              <a:t>Talent gaps in AI expertise and culture management are inhibiting effective transformation within the sector.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1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/>
              <a:t>Competitive Pressures: </a:t>
            </a:r>
            <a:r>
              <a:rPr lang="en-US" sz="1100"/>
              <a:t>Emerging disruptors such as OpenAI are intensifying competition with innovative ad-supported business models.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1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/>
              <a:t>Legacy System Complexity: </a:t>
            </a:r>
            <a:r>
              <a:rPr lang="en-US" sz="1100"/>
              <a:t>Transitioning from outdated IT and network infrastructures poses operational challenges for telcos aiming to maximize value from new technologies.</a:t>
            </a:r>
          </a:p>
        </p:txBody>
      </p:sp>
      <p:sp>
        <p:nvSpPr>
          <p:cNvPr id="140" name="Google Shape;140;p21"/>
          <p:cNvSpPr txBox="1">
            <a:spLocks noGrp="1"/>
          </p:cNvSpPr>
          <p:nvPr>
            <p:ph type="title"/>
          </p:nvPr>
        </p:nvSpPr>
        <p:spPr>
          <a:xfrm>
            <a:off x="5321275" y="49325"/>
            <a:ext cx="34254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lt1"/>
                </a:solidFill>
              </a:rPr>
              <a:t>Business Analysis</a:t>
            </a:r>
            <a:endParaRPr sz="26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2"/>
          <p:cNvSpPr txBox="1">
            <a:spLocks noGrp="1"/>
          </p:cNvSpPr>
          <p:nvPr>
            <p:ph type="body" idx="1"/>
          </p:nvPr>
        </p:nvSpPr>
        <p:spPr>
          <a:xfrm>
            <a:off x="5573888" y="181604"/>
            <a:ext cx="3392100" cy="501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22"/>
          <p:cNvSpPr txBox="1">
            <a:spLocks noGrp="1"/>
          </p:cNvSpPr>
          <p:nvPr>
            <p:ph type="body" idx="2"/>
          </p:nvPr>
        </p:nvSpPr>
        <p:spPr>
          <a:xfrm>
            <a:off x="1858752" y="1287175"/>
            <a:ext cx="5250600" cy="3312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Economic Analysis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2F51D-1DC1-1F44-643E-F6EDA8445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E5CD66-C414-481C-EA98-8870A8B070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1838A0-775B-49B4-9042-8AFC507102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13114"/>
            <a:ext cx="9144000" cy="3117273"/>
          </a:xfrm>
          <a:prstGeom prst="rect">
            <a:avLst/>
          </a:prstGeom>
        </p:spPr>
      </p:pic>
      <p:sp>
        <p:nvSpPr>
          <p:cNvPr id="5" name="Google Shape;184;p27">
            <a:extLst>
              <a:ext uri="{FF2B5EF4-FFF2-40B4-BE49-F238E27FC236}">
                <a16:creationId xmlns:a16="http://schemas.microsoft.com/office/drawing/2014/main" id="{C85A1B5E-E66A-1A03-AD3E-1540E99FDBC5}"/>
              </a:ext>
            </a:extLst>
          </p:cNvPr>
          <p:cNvSpPr txBox="1">
            <a:spLocks/>
          </p:cNvSpPr>
          <p:nvPr/>
        </p:nvSpPr>
        <p:spPr>
          <a:xfrm>
            <a:off x="5406900" y="74625"/>
            <a:ext cx="3425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Font typeface="Arial"/>
              <a:buNone/>
            </a:pPr>
            <a:r>
              <a:rPr lang="en-US" sz="2600">
                <a:solidFill>
                  <a:schemeClr val="lt1"/>
                </a:solidFill>
              </a:rPr>
              <a:t>Economic Analysis</a:t>
            </a:r>
          </a:p>
        </p:txBody>
      </p:sp>
    </p:spTree>
    <p:extLst>
      <p:ext uri="{BB962C8B-B14F-4D97-AF65-F5344CB8AC3E}">
        <p14:creationId xmlns:p14="http://schemas.microsoft.com/office/powerpoint/2010/main" val="29476021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7"/>
          <p:cNvSpPr txBox="1">
            <a:spLocks noGrp="1"/>
          </p:cNvSpPr>
          <p:nvPr>
            <p:ph type="title"/>
          </p:nvPr>
        </p:nvSpPr>
        <p:spPr>
          <a:xfrm>
            <a:off x="5406900" y="74625"/>
            <a:ext cx="34254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lt1"/>
                </a:solidFill>
              </a:rPr>
              <a:t>Economic Analysis</a:t>
            </a:r>
            <a:endParaRPr sz="2600">
              <a:solidFill>
                <a:schemeClr val="lt1"/>
              </a:solidFill>
            </a:endParaRPr>
          </a:p>
        </p:txBody>
      </p:sp>
      <p:pic>
        <p:nvPicPr>
          <p:cNvPr id="2" name="Picture 1" descr="A graph of blue and yellow lines&#10;&#10;AI-generated content may be incorrect.">
            <a:extLst>
              <a:ext uri="{FF2B5EF4-FFF2-40B4-BE49-F238E27FC236}">
                <a16:creationId xmlns:a16="http://schemas.microsoft.com/office/drawing/2014/main" id="{BDC9F2D8-30C8-8756-7974-3493CE61E8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2893" y="1254996"/>
            <a:ext cx="5618213" cy="263350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659ED6D-4AFF-2B14-2F16-95F2151179F2}"/>
              </a:ext>
            </a:extLst>
          </p:cNvPr>
          <p:cNvSpPr txBox="1"/>
          <p:nvPr/>
        </p:nvSpPr>
        <p:spPr>
          <a:xfrm>
            <a:off x="154759" y="4712645"/>
            <a:ext cx="20885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/>
              <a:t>Source: </a:t>
            </a:r>
            <a:r>
              <a:rPr lang="en-US" sz="1000" err="1"/>
              <a:t>yahoo!finance</a:t>
            </a:r>
            <a:endParaRPr lang="en-US" sz="10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C72CB-1F04-4C8E-23F0-E7534ABFF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503D2B-6F2C-E8EC-DAC1-5E5165B3C0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graph with a line going up&#10;&#10;AI-generated content may be incorrect.">
            <a:extLst>
              <a:ext uri="{FF2B5EF4-FFF2-40B4-BE49-F238E27FC236}">
                <a16:creationId xmlns:a16="http://schemas.microsoft.com/office/drawing/2014/main" id="{015D5257-BDF6-25C0-93DB-86C9EC8A7D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7018" y="2875649"/>
            <a:ext cx="6409962" cy="2230751"/>
          </a:xfrm>
          <a:prstGeom prst="rect">
            <a:avLst/>
          </a:prstGeom>
        </p:spPr>
      </p:pic>
      <p:pic>
        <p:nvPicPr>
          <p:cNvPr id="7" name="Picture 6" descr="A graph with red line and blue line&#10;&#10;AI-generated content may be incorrect.">
            <a:extLst>
              <a:ext uri="{FF2B5EF4-FFF2-40B4-BE49-F238E27FC236}">
                <a16:creationId xmlns:a16="http://schemas.microsoft.com/office/drawing/2014/main" id="{6448AF81-FCD7-4FC3-C179-E0C7D00D47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7019" y="690435"/>
            <a:ext cx="6409961" cy="2185214"/>
          </a:xfrm>
          <a:prstGeom prst="rect">
            <a:avLst/>
          </a:prstGeom>
        </p:spPr>
      </p:pic>
      <p:sp>
        <p:nvSpPr>
          <p:cNvPr id="8" name="Google Shape;184;p27">
            <a:extLst>
              <a:ext uri="{FF2B5EF4-FFF2-40B4-BE49-F238E27FC236}">
                <a16:creationId xmlns:a16="http://schemas.microsoft.com/office/drawing/2014/main" id="{C0D08DCA-E554-B005-3A64-9498046B5D1F}"/>
              </a:ext>
            </a:extLst>
          </p:cNvPr>
          <p:cNvSpPr txBox="1">
            <a:spLocks/>
          </p:cNvSpPr>
          <p:nvPr/>
        </p:nvSpPr>
        <p:spPr>
          <a:xfrm>
            <a:off x="5406900" y="74625"/>
            <a:ext cx="3425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Font typeface="Arial"/>
              <a:buNone/>
            </a:pPr>
            <a:r>
              <a:rPr lang="en-US" sz="2600">
                <a:solidFill>
                  <a:schemeClr val="lt1"/>
                </a:solidFill>
              </a:rPr>
              <a:t>Economic Analysis</a:t>
            </a:r>
          </a:p>
        </p:txBody>
      </p:sp>
    </p:spTree>
    <p:extLst>
      <p:ext uri="{BB962C8B-B14F-4D97-AF65-F5344CB8AC3E}">
        <p14:creationId xmlns:p14="http://schemas.microsoft.com/office/powerpoint/2010/main" val="15391051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42E40-B40E-3414-05AF-9E1F8916D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9B44F5-4539-FA1D-498A-A86C83FB97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2F4D3E-0270-3A38-12DF-5990C6C440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13114"/>
            <a:ext cx="9144000" cy="3117273"/>
          </a:xfrm>
          <a:prstGeom prst="rect">
            <a:avLst/>
          </a:prstGeom>
        </p:spPr>
      </p:pic>
      <p:sp>
        <p:nvSpPr>
          <p:cNvPr id="5" name="Google Shape;184;p27">
            <a:extLst>
              <a:ext uri="{FF2B5EF4-FFF2-40B4-BE49-F238E27FC236}">
                <a16:creationId xmlns:a16="http://schemas.microsoft.com/office/drawing/2014/main" id="{AF545FD8-89DD-BE38-B035-46C6566C408B}"/>
              </a:ext>
            </a:extLst>
          </p:cNvPr>
          <p:cNvSpPr txBox="1">
            <a:spLocks/>
          </p:cNvSpPr>
          <p:nvPr/>
        </p:nvSpPr>
        <p:spPr>
          <a:xfrm>
            <a:off x="5406900" y="74625"/>
            <a:ext cx="3425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Font typeface="Arial"/>
              <a:buNone/>
            </a:pPr>
            <a:r>
              <a:rPr lang="en-US" sz="2600">
                <a:solidFill>
                  <a:schemeClr val="lt1"/>
                </a:solidFill>
              </a:rPr>
              <a:t>Economic Analysis</a:t>
            </a:r>
          </a:p>
        </p:txBody>
      </p:sp>
    </p:spTree>
    <p:extLst>
      <p:ext uri="{BB962C8B-B14F-4D97-AF65-F5344CB8AC3E}">
        <p14:creationId xmlns:p14="http://schemas.microsoft.com/office/powerpoint/2010/main" val="32275608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9"/>
          <p:cNvSpPr txBox="1">
            <a:spLocks noGrp="1"/>
          </p:cNvSpPr>
          <p:nvPr>
            <p:ph type="body" idx="1"/>
          </p:nvPr>
        </p:nvSpPr>
        <p:spPr>
          <a:xfrm>
            <a:off x="5573888" y="181604"/>
            <a:ext cx="3392100" cy="501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29"/>
          <p:cNvSpPr txBox="1">
            <a:spLocks noGrp="1"/>
          </p:cNvSpPr>
          <p:nvPr>
            <p:ph type="body" idx="2"/>
          </p:nvPr>
        </p:nvSpPr>
        <p:spPr>
          <a:xfrm>
            <a:off x="2141102" y="1191000"/>
            <a:ext cx="4861800" cy="3312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Financial Analysis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A70052-003A-3B28-683A-3328981BC0B8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5212204" y="174251"/>
            <a:ext cx="2154577" cy="477000"/>
          </a:xfrm>
        </p:spPr>
        <p:txBody>
          <a:bodyPr/>
          <a:lstStyle/>
          <a:p>
            <a:pPr algn="l"/>
            <a:r>
              <a:rPr lang="en-US" sz="2000">
                <a:solidFill>
                  <a:schemeClr val="bg1"/>
                </a:solidFill>
              </a:rPr>
              <a:t>Growth Rates</a:t>
            </a:r>
          </a:p>
        </p:txBody>
      </p:sp>
      <p:pic>
        <p:nvPicPr>
          <p:cNvPr id="2" name="Picture 1" descr="A screenshot of a computer&#10;&#10;AI-generated content may be incorrect.">
            <a:extLst>
              <a:ext uri="{FF2B5EF4-FFF2-40B4-BE49-F238E27FC236}">
                <a16:creationId xmlns:a16="http://schemas.microsoft.com/office/drawing/2014/main" id="{F844F103-5673-B005-15DD-83D3585ED6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4906"/>
            <a:ext cx="9144000" cy="2376580"/>
          </a:xfrm>
          <a:prstGeom prst="rect">
            <a:avLst/>
          </a:prstGeom>
        </p:spPr>
      </p:pic>
      <p:pic>
        <p:nvPicPr>
          <p:cNvPr id="3" name="Picture 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B6398F00-6C13-30B8-2522-68A929E2D4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81895"/>
            <a:ext cx="9144000" cy="2136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839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title"/>
          </p:nvPr>
        </p:nvSpPr>
        <p:spPr>
          <a:xfrm>
            <a:off x="311700" y="8190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/>
              <a:t> Agenda</a:t>
            </a:r>
            <a:endParaRPr sz="3800"/>
          </a:p>
        </p:txBody>
      </p:sp>
      <p:sp>
        <p:nvSpPr>
          <p:cNvPr id="57" name="Google Shape;57;p12"/>
          <p:cNvSpPr txBox="1">
            <a:spLocks noGrp="1"/>
          </p:cNvSpPr>
          <p:nvPr>
            <p:ph type="body" idx="1"/>
          </p:nvPr>
        </p:nvSpPr>
        <p:spPr>
          <a:xfrm>
            <a:off x="178800" y="2102800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Overview</a:t>
            </a:r>
            <a:endParaRPr sz="2200"/>
          </a:p>
          <a:p>
            <a:pPr marL="45720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Business Analysis</a:t>
            </a:r>
            <a:endParaRPr sz="2200"/>
          </a:p>
          <a:p>
            <a:pPr marL="45720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Economic Analysis</a:t>
            </a:r>
            <a:endParaRPr sz="2200"/>
          </a:p>
          <a:p>
            <a:pPr marL="45720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Financial Analysis </a:t>
            </a:r>
            <a:endParaRPr sz="2200"/>
          </a:p>
          <a:p>
            <a:pPr marL="45720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Valuation Analysis </a:t>
            </a:r>
            <a:endParaRPr sz="2200"/>
          </a:p>
          <a:p>
            <a:pPr marL="45720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Recommendation</a:t>
            </a:r>
            <a:endParaRPr sz="2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6D17A18-300F-BD99-A3F9-603BD7D58A47}"/>
              </a:ext>
            </a:extLst>
          </p:cNvPr>
          <p:cNvSpPr txBox="1"/>
          <p:nvPr/>
        </p:nvSpPr>
        <p:spPr>
          <a:xfrm>
            <a:off x="5069264" y="142353"/>
            <a:ext cx="1506115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b="1">
                <a:solidFill>
                  <a:schemeClr val="bg1"/>
                </a:solidFill>
              </a:rPr>
              <a:t>Margins</a:t>
            </a:r>
          </a:p>
        </p:txBody>
      </p:sp>
      <p:pic>
        <p:nvPicPr>
          <p:cNvPr id="2" name="Picture 1" descr="A screenshot of a data&#10;&#10;AI-generated content may be incorrect.">
            <a:extLst>
              <a:ext uri="{FF2B5EF4-FFF2-40B4-BE49-F238E27FC236}">
                <a16:creationId xmlns:a16="http://schemas.microsoft.com/office/drawing/2014/main" id="{C0939544-E514-F8B3-21E4-A46A35B63C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884" y="758297"/>
            <a:ext cx="8598877" cy="4383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6470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03E3E6-E81D-03BE-BF67-21DEAC22D6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47A14A0-F9D8-5A3D-551C-656BC03F7C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3774" y="949828"/>
            <a:ext cx="4776452" cy="280474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0AEB822-D743-447F-9B61-C4C18240C6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307" y="3901876"/>
            <a:ext cx="7445385" cy="81541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31786BA-7314-6396-7121-B559285238ED}"/>
              </a:ext>
            </a:extLst>
          </p:cNvPr>
          <p:cNvSpPr txBox="1"/>
          <p:nvPr/>
        </p:nvSpPr>
        <p:spPr>
          <a:xfrm>
            <a:off x="95250" y="4845050"/>
            <a:ext cx="20885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/>
              <a:t>Source: </a:t>
            </a:r>
            <a:r>
              <a:rPr lang="en-US" sz="1000" err="1"/>
              <a:t>NetAdvantage</a:t>
            </a:r>
            <a:endParaRPr lang="en-US" sz="100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124566-ED6A-CADE-CDA6-C54DE6261016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9037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499CE3-D058-4E55-9FE5-23E31C63FA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2E96C9-3F0F-74D2-C93D-76EB2F16AC3F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EBA8CD9C-7967-B60F-5518-DEB586F27D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9846" y="955916"/>
            <a:ext cx="8284308" cy="3790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6278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35"/>
          <p:cNvSpPr txBox="1">
            <a:spLocks noGrp="1"/>
          </p:cNvSpPr>
          <p:nvPr>
            <p:ph type="body" idx="1"/>
          </p:nvPr>
        </p:nvSpPr>
        <p:spPr>
          <a:xfrm>
            <a:off x="5573888" y="181604"/>
            <a:ext cx="3392100" cy="501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35"/>
          <p:cNvSpPr txBox="1">
            <a:spLocks noGrp="1"/>
          </p:cNvSpPr>
          <p:nvPr>
            <p:ph type="body" idx="2"/>
          </p:nvPr>
        </p:nvSpPr>
        <p:spPr>
          <a:xfrm>
            <a:off x="2154900" y="1237500"/>
            <a:ext cx="4834200" cy="2668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Valuation Analysis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36"/>
          <p:cNvSpPr txBox="1">
            <a:spLocks noGrp="1"/>
          </p:cNvSpPr>
          <p:nvPr>
            <p:ph type="title"/>
          </p:nvPr>
        </p:nvSpPr>
        <p:spPr>
          <a:xfrm>
            <a:off x="5379650" y="76200"/>
            <a:ext cx="3418500" cy="55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None/>
            </a:pPr>
            <a:r>
              <a:rPr lang="en" sz="2600">
                <a:solidFill>
                  <a:schemeClr val="lt1"/>
                </a:solidFill>
              </a:rPr>
              <a:t>S&amp;P 500 vs </a:t>
            </a:r>
            <a:r>
              <a:rPr lang="en" sz="2600">
                <a:solidFill>
                  <a:srgbClr val="00B050"/>
                </a:solidFill>
              </a:rPr>
              <a:t>Comm.</a:t>
            </a:r>
          </a:p>
        </p:txBody>
      </p:sp>
      <p:sp>
        <p:nvSpPr>
          <p:cNvPr id="279" name="Google Shape;279;p36"/>
          <p:cNvSpPr txBox="1"/>
          <p:nvPr/>
        </p:nvSpPr>
        <p:spPr>
          <a:xfrm>
            <a:off x="253250" y="1353150"/>
            <a:ext cx="2710200" cy="31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36"/>
          <p:cNvSpPr txBox="1"/>
          <p:nvPr/>
        </p:nvSpPr>
        <p:spPr>
          <a:xfrm>
            <a:off x="0" y="4851100"/>
            <a:ext cx="13869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</a:rPr>
              <a:t>Source: Bloomberg</a:t>
            </a:r>
            <a:endParaRPr sz="800">
              <a:solidFill>
                <a:schemeClr val="dk1"/>
              </a:solidFill>
            </a:endParaRPr>
          </a:p>
        </p:txBody>
      </p:sp>
      <p:pic>
        <p:nvPicPr>
          <p:cNvPr id="7" name="Picture 6" descr="A screenshot of a graph&#10;&#10;AI-generated content may be incorrect.">
            <a:extLst>
              <a:ext uri="{FF2B5EF4-FFF2-40B4-BE49-F238E27FC236}">
                <a16:creationId xmlns:a16="http://schemas.microsoft.com/office/drawing/2014/main" id="{E91D5031-4F9E-1232-95E3-7DCB1CAAC3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783" y="775622"/>
            <a:ext cx="7800753" cy="3937811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37"/>
          <p:cNvSpPr txBox="1">
            <a:spLocks noGrp="1"/>
          </p:cNvSpPr>
          <p:nvPr>
            <p:ph type="title"/>
          </p:nvPr>
        </p:nvSpPr>
        <p:spPr>
          <a:xfrm>
            <a:off x="5542275" y="176575"/>
            <a:ext cx="2909400" cy="44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600">
                <a:solidFill>
                  <a:schemeClr val="lt1"/>
                </a:solidFill>
              </a:rPr>
              <a:t>Valuation Analysis</a:t>
            </a:r>
            <a:endParaRPr sz="26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37"/>
          <p:cNvSpPr txBox="1">
            <a:spLocks noGrp="1"/>
          </p:cNvSpPr>
          <p:nvPr>
            <p:ph type="body" idx="1"/>
          </p:nvPr>
        </p:nvSpPr>
        <p:spPr>
          <a:xfrm>
            <a:off x="435025" y="905825"/>
            <a:ext cx="6152100" cy="41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>
              <a:lnSpc>
                <a:spcPct val="115000"/>
              </a:lnSpc>
              <a:buClr>
                <a:schemeClr val="dk1"/>
              </a:buClr>
              <a:buSzPts val="1100"/>
              <a:buNone/>
            </a:pPr>
            <a:r>
              <a:rPr lang="en" sz="1800" b="1">
                <a:solidFill>
                  <a:schemeClr val="dk1"/>
                </a:solidFill>
              </a:rPr>
              <a:t>Company P/E ratios</a:t>
            </a:r>
          </a:p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endParaRPr lang="en-US">
              <a:solidFill>
                <a:schemeClr val="dk1"/>
              </a:solidFill>
            </a:endParaRPr>
          </a:p>
        </p:txBody>
      </p:sp>
      <p:sp>
        <p:nvSpPr>
          <p:cNvPr id="289" name="Google Shape;289;p37"/>
          <p:cNvSpPr txBox="1"/>
          <p:nvPr/>
        </p:nvSpPr>
        <p:spPr>
          <a:xfrm>
            <a:off x="0" y="4851100"/>
            <a:ext cx="13869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</a:rPr>
              <a:t>Source: Bloomberg</a:t>
            </a:r>
            <a:endParaRPr sz="800">
              <a:solidFill>
                <a:schemeClr val="dk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79BE639-7414-FEF1-4A84-8B62E6835ED2}"/>
              </a:ext>
            </a:extLst>
          </p:cNvPr>
          <p:cNvSpPr txBox="1"/>
          <p:nvPr/>
        </p:nvSpPr>
        <p:spPr>
          <a:xfrm>
            <a:off x="564571" y="1229959"/>
            <a:ext cx="7944323" cy="350840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398812AA-40A2-928F-8DE2-EAD7652205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3460976"/>
              </p:ext>
            </p:extLst>
          </p:nvPr>
        </p:nvGraphicFramePr>
        <p:xfrm>
          <a:off x="564172" y="1179635"/>
          <a:ext cx="6930172" cy="35604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120028">
                  <a:extLst>
                    <a:ext uri="{9D8B030D-6E8A-4147-A177-3AD203B41FA5}">
                      <a16:colId xmlns:a16="http://schemas.microsoft.com/office/drawing/2014/main" val="3441408838"/>
                    </a:ext>
                  </a:extLst>
                </a:gridCol>
                <a:gridCol w="1330032">
                  <a:extLst>
                    <a:ext uri="{9D8B030D-6E8A-4147-A177-3AD203B41FA5}">
                      <a16:colId xmlns:a16="http://schemas.microsoft.com/office/drawing/2014/main" val="2564049076"/>
                    </a:ext>
                  </a:extLst>
                </a:gridCol>
                <a:gridCol w="1120028">
                  <a:extLst>
                    <a:ext uri="{9D8B030D-6E8A-4147-A177-3AD203B41FA5}">
                      <a16:colId xmlns:a16="http://schemas.microsoft.com/office/drawing/2014/main" val="531643463"/>
                    </a:ext>
                  </a:extLst>
                </a:gridCol>
                <a:gridCol w="1120028">
                  <a:extLst>
                    <a:ext uri="{9D8B030D-6E8A-4147-A177-3AD203B41FA5}">
                      <a16:colId xmlns:a16="http://schemas.microsoft.com/office/drawing/2014/main" val="1796040369"/>
                    </a:ext>
                  </a:extLst>
                </a:gridCol>
                <a:gridCol w="1120028">
                  <a:extLst>
                    <a:ext uri="{9D8B030D-6E8A-4147-A177-3AD203B41FA5}">
                      <a16:colId xmlns:a16="http://schemas.microsoft.com/office/drawing/2014/main" val="3373758504"/>
                    </a:ext>
                  </a:extLst>
                </a:gridCol>
                <a:gridCol w="1120028">
                  <a:extLst>
                    <a:ext uri="{9D8B030D-6E8A-4147-A177-3AD203B41FA5}">
                      <a16:colId xmlns:a16="http://schemas.microsoft.com/office/drawing/2014/main" val="3492523668"/>
                    </a:ext>
                  </a:extLst>
                </a:gridCol>
              </a:tblGrid>
              <a:tr h="572948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8353540"/>
                  </a:ext>
                </a:extLst>
              </a:tr>
              <a:tr h="317167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3243846"/>
                  </a:ext>
                </a:extLst>
              </a:tr>
              <a:tr h="296705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7219701"/>
                  </a:ext>
                </a:extLst>
              </a:tr>
              <a:tr h="296705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3430979"/>
                  </a:ext>
                </a:extLst>
              </a:tr>
              <a:tr h="296705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2006636"/>
                  </a:ext>
                </a:extLst>
              </a:tr>
              <a:tr h="296705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3747513"/>
                  </a:ext>
                </a:extLst>
              </a:tr>
              <a:tr h="296705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3282172"/>
                  </a:ext>
                </a:extLst>
              </a:tr>
              <a:tr h="296705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9650515"/>
                  </a:ext>
                </a:extLst>
              </a:tr>
              <a:tr h="296705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0391083"/>
                  </a:ext>
                </a:extLst>
              </a:tr>
              <a:tr h="296705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8060470"/>
                  </a:ext>
                </a:extLst>
              </a:tr>
              <a:tr h="296705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797602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0D1DBAE-68D8-1198-31B3-1F79914DE9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9221294"/>
              </p:ext>
            </p:extLst>
          </p:nvPr>
        </p:nvGraphicFramePr>
        <p:xfrm>
          <a:off x="564173" y="1230923"/>
          <a:ext cx="8244894" cy="3504952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297557">
                  <a:extLst>
                    <a:ext uri="{9D8B030D-6E8A-4147-A177-3AD203B41FA5}">
                      <a16:colId xmlns:a16="http://schemas.microsoft.com/office/drawing/2014/main" val="1134828770"/>
                    </a:ext>
                  </a:extLst>
                </a:gridCol>
                <a:gridCol w="1540848">
                  <a:extLst>
                    <a:ext uri="{9D8B030D-6E8A-4147-A177-3AD203B41FA5}">
                      <a16:colId xmlns:a16="http://schemas.microsoft.com/office/drawing/2014/main" val="106118099"/>
                    </a:ext>
                  </a:extLst>
                </a:gridCol>
                <a:gridCol w="1297557">
                  <a:extLst>
                    <a:ext uri="{9D8B030D-6E8A-4147-A177-3AD203B41FA5}">
                      <a16:colId xmlns:a16="http://schemas.microsoft.com/office/drawing/2014/main" val="1143916908"/>
                    </a:ext>
                  </a:extLst>
                </a:gridCol>
                <a:gridCol w="4108932">
                  <a:extLst>
                    <a:ext uri="{9D8B030D-6E8A-4147-A177-3AD203B41FA5}">
                      <a16:colId xmlns:a16="http://schemas.microsoft.com/office/drawing/2014/main" val="1638907539"/>
                    </a:ext>
                  </a:extLst>
                </a:gridCol>
              </a:tblGrid>
              <a:tr h="31863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Ticker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Market Cap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P/E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 of the largest Comm. Services P/E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7576793"/>
                  </a:ext>
                </a:extLst>
              </a:tr>
              <a:tr h="33043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GOOGL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2.03T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20.88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24.66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98862"/>
                  </a:ext>
                </a:extLst>
              </a:tr>
              <a:tr h="33043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META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1.54T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25.17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4275027"/>
                  </a:ext>
                </a:extLst>
              </a:tr>
              <a:tr h="30683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NFLX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392.68B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46.81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7794373"/>
                  </a:ext>
                </a:extLst>
              </a:tr>
              <a:tr h="30683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TMUS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292.26B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25.85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0002989"/>
                  </a:ext>
                </a:extLst>
              </a:tr>
              <a:tr h="30683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190.80B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11.41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3770618"/>
                  </a:ext>
                </a:extLst>
              </a:tr>
              <a:tr h="33043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VZ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183.42B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9.81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6973421"/>
                  </a:ext>
                </a:extLst>
              </a:tr>
              <a:tr h="30683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DIS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178.32B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20.24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2954989"/>
                  </a:ext>
                </a:extLst>
              </a:tr>
              <a:tr h="33043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UBER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149.47B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49.74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7403709"/>
                  </a:ext>
                </a:extLst>
              </a:tr>
              <a:tr h="30683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BKNG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146.54B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27.32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9331905"/>
                  </a:ext>
                </a:extLst>
              </a:tr>
              <a:tr h="33043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CMCSA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133.86B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9.34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635194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D7909-20E3-81B9-30EB-F12322398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584237"/>
            <a:ext cx="8520600" cy="572700"/>
          </a:xfrm>
        </p:spPr>
        <p:txBody>
          <a:bodyPr/>
          <a:lstStyle/>
          <a:p>
            <a:pPr>
              <a:buNone/>
            </a:pPr>
            <a:r>
              <a:rPr lang="en-US" sz="1800"/>
              <a:t>Technical Analysis: 50 Day MA vs 200 Day MA of XLC index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426976-82B5-D8C6-CCD0-2ECCB6D4CE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endParaRPr lang="en-US"/>
          </a:p>
        </p:txBody>
      </p:sp>
      <p:pic>
        <p:nvPicPr>
          <p:cNvPr id="4" name="Picture 3" descr="A graph of stock market&#10;&#10;AI-generated content may be incorrect.">
            <a:extLst>
              <a:ext uri="{FF2B5EF4-FFF2-40B4-BE49-F238E27FC236}">
                <a16:creationId xmlns:a16="http://schemas.microsoft.com/office/drawing/2014/main" id="{A448E891-1F13-8DEC-CE81-B7D983A787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866" y="1156147"/>
            <a:ext cx="8828943" cy="330745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75131DE-FF19-FE14-63E8-39E5E03AC25F}"/>
              </a:ext>
            </a:extLst>
          </p:cNvPr>
          <p:cNvSpPr txBox="1"/>
          <p:nvPr/>
        </p:nvSpPr>
        <p:spPr>
          <a:xfrm>
            <a:off x="428469" y="4641749"/>
            <a:ext cx="2249463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Source: Yahoo Finance</a:t>
            </a:r>
          </a:p>
        </p:txBody>
      </p:sp>
    </p:spTree>
    <p:extLst>
      <p:ext uri="{BB962C8B-B14F-4D97-AF65-F5344CB8AC3E}">
        <p14:creationId xmlns:p14="http://schemas.microsoft.com/office/powerpoint/2010/main" val="28062448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D737E-9E21-8700-1D3D-B2D78BE29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716122"/>
            <a:ext cx="8520600" cy="572700"/>
          </a:xfrm>
        </p:spPr>
        <p:txBody>
          <a:bodyPr/>
          <a:lstStyle/>
          <a:p>
            <a:pPr>
              <a:buNone/>
            </a:pPr>
            <a:r>
              <a:rPr lang="en-US" sz="1800"/>
              <a:t>Sector Weightings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BA4FA6-A00D-0913-8E3C-6718BCCA41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66BF0E-40DD-01D4-9708-133FDF2EC5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295" y="1149594"/>
            <a:ext cx="8201025" cy="337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9115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C58491-952A-A6AF-A869-8EAE278B71ED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AA07F40-0A05-ADFD-54D0-6805DE69BD95}"/>
              </a:ext>
            </a:extLst>
          </p:cNvPr>
          <p:cNvGraphicFramePr>
            <a:graphicFrameLocks noGrp="1"/>
          </p:cNvGraphicFramePr>
          <p:nvPr/>
        </p:nvGraphicFramePr>
        <p:xfrm>
          <a:off x="2752725" y="1430940"/>
          <a:ext cx="3638550" cy="22816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476500">
                  <a:extLst>
                    <a:ext uri="{9D8B030D-6E8A-4147-A177-3AD203B41FA5}">
                      <a16:colId xmlns:a16="http://schemas.microsoft.com/office/drawing/2014/main" val="3570204227"/>
                    </a:ext>
                  </a:extLst>
                </a:gridCol>
                <a:gridCol w="1162050">
                  <a:extLst>
                    <a:ext uri="{9D8B030D-6E8A-4147-A177-3AD203B41FA5}">
                      <a16:colId xmlns:a16="http://schemas.microsoft.com/office/drawing/2014/main" val="2773946302"/>
                    </a:ext>
                  </a:extLst>
                </a:gridCol>
              </a:tblGrid>
              <a:tr h="466725">
                <a:tc>
                  <a:txBody>
                    <a:bodyPr/>
                    <a:lstStyle/>
                    <a:p>
                      <a:pPr fontAlgn="base">
                        <a:lnSpc>
                          <a:spcPts val="1650"/>
                        </a:lnSpc>
                        <a:buNone/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</a:rPr>
                        <a:t>Holdings</a:t>
                      </a:r>
                      <a:endParaRPr lang="en-US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650"/>
                        </a:lnSpc>
                        <a:buNone/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</a:rPr>
                        <a:t>Weightings</a:t>
                      </a:r>
                      <a:endParaRPr lang="en-US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1070318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fontAlgn="base">
                        <a:lnSpc>
                          <a:spcPts val="1650"/>
                        </a:lnSpc>
                        <a:buNone/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</a:rPr>
                        <a:t>Alphabet Inc</a:t>
                      </a:r>
                      <a:endParaRPr lang="en-US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ase">
                        <a:lnSpc>
                          <a:spcPts val="1650"/>
                        </a:lnSpc>
                        <a:buNone/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</a:rPr>
                        <a:t>3.80%</a:t>
                      </a:r>
                      <a:endParaRPr lang="en-US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6857054"/>
                  </a:ext>
                </a:extLst>
              </a:tr>
              <a:tr h="466725">
                <a:tc>
                  <a:txBody>
                    <a:bodyPr/>
                    <a:lstStyle/>
                    <a:p>
                      <a:pPr fontAlgn="base">
                        <a:lnSpc>
                          <a:spcPts val="1650"/>
                        </a:lnSpc>
                        <a:buNone/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</a:rPr>
                        <a:t>Comcast Corporation</a:t>
                      </a:r>
                      <a:endParaRPr lang="en-US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ase">
                        <a:lnSpc>
                          <a:spcPts val="1650"/>
                        </a:lnSpc>
                        <a:buNone/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</a:rPr>
                        <a:t>1.72%</a:t>
                      </a:r>
                      <a:endParaRPr lang="en-US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079017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fontAlgn="base">
                        <a:lnSpc>
                          <a:spcPts val="1650"/>
                        </a:lnSpc>
                        <a:buNone/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</a:rPr>
                        <a:t>Meta Platforms</a:t>
                      </a:r>
                      <a:endParaRPr lang="en-US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ase">
                        <a:lnSpc>
                          <a:spcPts val="1650"/>
                        </a:lnSpc>
                        <a:buNone/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</a:rPr>
                        <a:t>2.93%</a:t>
                      </a:r>
                      <a:endParaRPr lang="en-US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5066346"/>
                  </a:ext>
                </a:extLst>
              </a:tr>
              <a:tr h="466725">
                <a:tc>
                  <a:txBody>
                    <a:bodyPr/>
                    <a:lstStyle/>
                    <a:p>
                      <a:pPr fontAlgn="base">
                        <a:lnSpc>
                          <a:spcPts val="1650"/>
                        </a:lnSpc>
                        <a:buNone/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</a:rPr>
                        <a:t>The Walt Disney Company</a:t>
                      </a:r>
                      <a:endParaRPr lang="en-US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ase">
                        <a:lnSpc>
                          <a:spcPts val="1650"/>
                        </a:lnSpc>
                        <a:buNone/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</a:rPr>
                        <a:t>2.90%</a:t>
                      </a:r>
                      <a:endParaRPr lang="en-US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554808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fontAlgn="base">
                        <a:lnSpc>
                          <a:spcPts val="1650"/>
                        </a:lnSpc>
                        <a:buNone/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</a:rPr>
                        <a:t>Sector Weighting:</a:t>
                      </a:r>
                      <a:endParaRPr lang="en-US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ase">
                        <a:lnSpc>
                          <a:spcPts val="1650"/>
                        </a:lnSpc>
                        <a:buNone/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</a:rPr>
                        <a:t>11.36%</a:t>
                      </a:r>
                      <a:endParaRPr lang="en-US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460465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45597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2C4ADEC-14D5-91A0-700A-F6A81E4D99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14350" indent="-285750">
              <a:buChar char="•"/>
            </a:pPr>
            <a:r>
              <a:rPr lang="en-US" sz="1800">
                <a:solidFill>
                  <a:schemeClr val="bg2"/>
                </a:solidFill>
              </a:rPr>
              <a:t>Communication services sector is currently overweighted in the SIM portfolio by </a:t>
            </a:r>
            <a:r>
              <a:rPr lang="en-US" sz="1800" b="1">
                <a:solidFill>
                  <a:schemeClr val="bg2"/>
                </a:solidFill>
              </a:rPr>
              <a:t>191 basis points</a:t>
            </a:r>
            <a:r>
              <a:rPr lang="en-US" sz="1800">
                <a:solidFill>
                  <a:schemeClr val="bg2"/>
                </a:solidFill>
              </a:rPr>
              <a:t>.</a:t>
            </a:r>
          </a:p>
          <a:p>
            <a:pPr marL="514350" indent="-285750">
              <a:buChar char="•"/>
            </a:pPr>
            <a:r>
              <a:rPr lang="en-US" sz="1800">
                <a:solidFill>
                  <a:schemeClr val="bg2"/>
                </a:solidFill>
              </a:rPr>
              <a:t>We recommend to maintain the holdings in this sector.  We believe that the sector will perform well based off the growth prospects </a:t>
            </a:r>
            <a:r>
              <a:rPr lang="en-US" sz="1800" dirty="0">
                <a:solidFill>
                  <a:schemeClr val="bg2"/>
                </a:solidFill>
              </a:rPr>
              <a:t>due to the </a:t>
            </a:r>
            <a:r>
              <a:rPr lang="en-US" sz="1800">
                <a:solidFill>
                  <a:schemeClr val="bg2"/>
                </a:solidFill>
              </a:rPr>
              <a:t>development of technologies such as 5G</a:t>
            </a:r>
            <a:r>
              <a:rPr lang="en-US" sz="1800" dirty="0">
                <a:solidFill>
                  <a:schemeClr val="bg2"/>
                </a:solidFill>
              </a:rPr>
              <a:t>, cloud computing</a:t>
            </a:r>
            <a:r>
              <a:rPr lang="en-US" sz="1800">
                <a:solidFill>
                  <a:schemeClr val="bg2"/>
                </a:solidFill>
              </a:rPr>
              <a:t> and AI.</a:t>
            </a:r>
          </a:p>
          <a:p>
            <a:pPr marL="514350" indent="-285750">
              <a:buChar char="•"/>
            </a:pPr>
            <a:r>
              <a:rPr lang="en-US" sz="1800">
                <a:solidFill>
                  <a:schemeClr val="bg2"/>
                </a:solidFill>
              </a:rPr>
              <a:t>Risk: Decreases in consumer spending, competition, timing and regulatory issues.</a:t>
            </a:r>
          </a:p>
          <a:p>
            <a:pPr marL="514350" indent="-285750">
              <a:buChar char="•"/>
            </a:pPr>
            <a:endParaRPr lang="en-US" sz="1800">
              <a:solidFill>
                <a:schemeClr val="bg2"/>
              </a:solidFill>
            </a:endParaRPr>
          </a:p>
          <a:p>
            <a:pPr marL="228600" indent="0"/>
            <a:r>
              <a:rPr lang="en-US" sz="1800">
                <a:solidFill>
                  <a:schemeClr val="bg2"/>
                </a:solidFill>
              </a:rPr>
              <a:t> </a:t>
            </a:r>
          </a:p>
          <a:p>
            <a:pPr marL="514350" indent="-285750">
              <a:buChar char="•"/>
            </a:pPr>
            <a:endParaRPr lang="en-US" sz="1800">
              <a:solidFill>
                <a:schemeClr val="bg2"/>
              </a:solidFill>
            </a:endParaRPr>
          </a:p>
          <a:p>
            <a:pPr marL="514350" indent="-285750">
              <a:buChar char="•"/>
            </a:pPr>
            <a:endParaRPr lang="en-US" sz="1400">
              <a:solidFill>
                <a:schemeClr val="bg2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CC4EC3-FA3F-4465-1535-193DC4ACA422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F8EDFD-06BE-E4FB-F109-4D7A3FBF9E43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747178" y="811693"/>
            <a:ext cx="4642800" cy="477000"/>
          </a:xfrm>
        </p:spPr>
        <p:txBody>
          <a:bodyPr/>
          <a:lstStyle/>
          <a:p>
            <a:pPr algn="l"/>
            <a:r>
              <a:rPr lang="en-US"/>
              <a:t>Recommendation</a:t>
            </a:r>
          </a:p>
          <a:p>
            <a:pPr algn="l">
              <a:lnSpc>
                <a:spcPct val="102499"/>
              </a:lnSpc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088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>
            <a:spLocks noGrp="1"/>
          </p:cNvSpPr>
          <p:nvPr>
            <p:ph type="title"/>
          </p:nvPr>
        </p:nvSpPr>
        <p:spPr>
          <a:xfrm>
            <a:off x="6951025" y="66475"/>
            <a:ext cx="2098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lt1"/>
                </a:solidFill>
              </a:rPr>
              <a:t>Overview</a:t>
            </a:r>
            <a:endParaRPr sz="2600">
              <a:solidFill>
                <a:schemeClr val="lt1"/>
              </a:solidFill>
            </a:endParaRPr>
          </a:p>
        </p:txBody>
      </p:sp>
      <p:sp>
        <p:nvSpPr>
          <p:cNvPr id="63" name="Google Shape;63;p13"/>
          <p:cNvSpPr txBox="1">
            <a:spLocks noGrp="1"/>
          </p:cNvSpPr>
          <p:nvPr>
            <p:ph type="body" idx="1"/>
          </p:nvPr>
        </p:nvSpPr>
        <p:spPr>
          <a:xfrm>
            <a:off x="478450" y="744688"/>
            <a:ext cx="7899000" cy="106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/>
              <a:t>Communication Service Sector Market Cap $5.85T; 9.45% S&amp;P and 11.36% in SIM Portfolio</a:t>
            </a:r>
            <a:endParaRPr sz="2600" b="1"/>
          </a:p>
        </p:txBody>
      </p:sp>
      <p:sp>
        <p:nvSpPr>
          <p:cNvPr id="66" name="Google Shape;66;p13"/>
          <p:cNvSpPr txBox="1"/>
          <p:nvPr/>
        </p:nvSpPr>
        <p:spPr>
          <a:xfrm>
            <a:off x="0" y="4824525"/>
            <a:ext cx="3000000" cy="326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lnSpc>
                <a:spcPct val="115000"/>
              </a:lnSpc>
            </a:pPr>
            <a:r>
              <a:rPr lang="en" sz="800">
                <a:solidFill>
                  <a:schemeClr val="dk1"/>
                </a:solidFill>
              </a:rPr>
              <a:t>Source: SIM Report </a:t>
            </a:r>
            <a:r>
              <a:rPr lang="en-US" sz="800">
                <a:solidFill>
                  <a:schemeClr val="dk1"/>
                </a:solidFill>
              </a:rPr>
              <a:t>February 2025</a:t>
            </a:r>
          </a:p>
        </p:txBody>
      </p:sp>
      <p:pic>
        <p:nvPicPr>
          <p:cNvPr id="2" name="Picture 1" descr="A chart of a weight&#10;&#10;AI-generated content may be incorrect.">
            <a:extLst>
              <a:ext uri="{FF2B5EF4-FFF2-40B4-BE49-F238E27FC236}">
                <a16:creationId xmlns:a16="http://schemas.microsoft.com/office/drawing/2014/main" id="{4186C722-C51F-143D-6DF9-A42D856EC0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124" y="2010161"/>
            <a:ext cx="4377380" cy="2490143"/>
          </a:xfrm>
          <a:prstGeom prst="rect">
            <a:avLst/>
          </a:prstGeom>
        </p:spPr>
      </p:pic>
      <p:pic>
        <p:nvPicPr>
          <p:cNvPr id="3" name="Picture 2" descr="A pie chart with text&#10;&#10;AI-generated content may be incorrect.">
            <a:extLst>
              <a:ext uri="{FF2B5EF4-FFF2-40B4-BE49-F238E27FC236}">
                <a16:creationId xmlns:a16="http://schemas.microsoft.com/office/drawing/2014/main" id="{CC402743-BDA4-A897-1215-8914DC0CD1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771" y="2010160"/>
            <a:ext cx="4238369" cy="248242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>
            <a:spLocks noGrp="1"/>
          </p:cNvSpPr>
          <p:nvPr>
            <p:ph type="title"/>
          </p:nvPr>
        </p:nvSpPr>
        <p:spPr>
          <a:xfrm>
            <a:off x="277825" y="8581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b="1" u="sng">
                <a:solidFill>
                  <a:srgbClr val="B70F20"/>
                </a:solidFill>
              </a:rPr>
              <a:t>Industries in Communication Service Sector compared to S&amp;P 500 </a:t>
            </a:r>
            <a:endParaRPr sz="1600" u="sng"/>
          </a:p>
        </p:txBody>
      </p:sp>
      <p:sp>
        <p:nvSpPr>
          <p:cNvPr id="73" name="Google Shape;73;p14"/>
          <p:cNvSpPr txBox="1"/>
          <p:nvPr/>
        </p:nvSpPr>
        <p:spPr>
          <a:xfrm>
            <a:off x="0" y="4723800"/>
            <a:ext cx="30000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</a:rPr>
              <a:t>Source: Fidelity</a:t>
            </a:r>
            <a:endParaRPr sz="800">
              <a:solidFill>
                <a:schemeClr val="dk1"/>
              </a:solidFill>
            </a:endParaRPr>
          </a:p>
        </p:txBody>
      </p:sp>
      <p:sp>
        <p:nvSpPr>
          <p:cNvPr id="74" name="Google Shape;74;p14"/>
          <p:cNvSpPr txBox="1">
            <a:spLocks noGrp="1"/>
          </p:cNvSpPr>
          <p:nvPr>
            <p:ph type="title"/>
          </p:nvPr>
        </p:nvSpPr>
        <p:spPr>
          <a:xfrm>
            <a:off x="6951025" y="66475"/>
            <a:ext cx="2098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lt1"/>
                </a:solidFill>
              </a:rPr>
              <a:t>Overview</a:t>
            </a:r>
            <a:endParaRPr sz="2600">
              <a:solidFill>
                <a:schemeClr val="lt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C16CE04-971E-32C4-604F-DE7D1B85A9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407" y="2311651"/>
            <a:ext cx="8837186" cy="234226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F63FE60-9C43-B0B5-AA6C-5A9C9BF9B6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407" y="1701498"/>
            <a:ext cx="8872728" cy="3294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789A514-48E9-2BF4-FD23-7EB2F789B8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407" y="1346453"/>
            <a:ext cx="8872734" cy="37428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5"/>
          <p:cNvSpPr txBox="1">
            <a:spLocks noGrp="1"/>
          </p:cNvSpPr>
          <p:nvPr>
            <p:ph type="title"/>
          </p:nvPr>
        </p:nvSpPr>
        <p:spPr>
          <a:xfrm>
            <a:off x="1334" y="1003234"/>
            <a:ext cx="3355427" cy="26378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u="sng">
                <a:solidFill>
                  <a:srgbClr val="B70F20"/>
                </a:solidFill>
              </a:rPr>
              <a:t>Top 10 Companies by Market Cap</a:t>
            </a:r>
            <a:endParaRPr b="1" u="sng">
              <a:solidFill>
                <a:srgbClr val="B70F2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15"/>
          <p:cNvSpPr txBox="1">
            <a:spLocks noGrp="1"/>
          </p:cNvSpPr>
          <p:nvPr>
            <p:ph type="title"/>
          </p:nvPr>
        </p:nvSpPr>
        <p:spPr>
          <a:xfrm>
            <a:off x="5624250" y="66475"/>
            <a:ext cx="34254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lt1"/>
                </a:solidFill>
              </a:rPr>
              <a:t>Overview</a:t>
            </a:r>
            <a:endParaRPr sz="2600">
              <a:solidFill>
                <a:schemeClr val="lt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5576D5E-58C8-8771-81B9-E599CD8A0C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9223" y="2869081"/>
            <a:ext cx="2532148" cy="636907"/>
          </a:xfrm>
          <a:prstGeom prst="rect">
            <a:avLst/>
          </a:prstGeom>
        </p:spPr>
      </p:pic>
      <p:pic>
        <p:nvPicPr>
          <p:cNvPr id="1026" name="Picture 2" descr="Comcast Logo, symbol, meaning, history, PNG, brand">
            <a:extLst>
              <a:ext uri="{FF2B5EF4-FFF2-40B4-BE49-F238E27FC236}">
                <a16:creationId xmlns:a16="http://schemas.microsoft.com/office/drawing/2014/main" id="{232B4F05-6552-19D0-BE36-3E5B5F046C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1743" y="3784683"/>
            <a:ext cx="1611505" cy="906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eta releases MusicGen AI as open source - Gadget Advisor">
            <a:extLst>
              <a:ext uri="{FF2B5EF4-FFF2-40B4-BE49-F238E27FC236}">
                <a16:creationId xmlns:a16="http://schemas.microsoft.com/office/drawing/2014/main" id="{B4B9ECCD-9EEE-FC61-73A8-FCC4F067E7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946" y="2869202"/>
            <a:ext cx="1656080" cy="920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he Legacy of Walt Disney Company – From Kids’ Favorite to Wokes’ Favorite">
            <a:extLst>
              <a:ext uri="{FF2B5EF4-FFF2-40B4-BE49-F238E27FC236}">
                <a16:creationId xmlns:a16="http://schemas.microsoft.com/office/drawing/2014/main" id="{D3B65516-72CA-0A69-84E3-0DB211DA73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0195" y="3981196"/>
            <a:ext cx="1656079" cy="828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screenshot of a calendar&#10;&#10;AI-generated content may be incorrect.">
            <a:extLst>
              <a:ext uri="{FF2B5EF4-FFF2-40B4-BE49-F238E27FC236}">
                <a16:creationId xmlns:a16="http://schemas.microsoft.com/office/drawing/2014/main" id="{DF0BA37D-28BB-47F4-908D-874B4F16A83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08484" y="1280725"/>
            <a:ext cx="5173622" cy="1014285"/>
          </a:xfrm>
          <a:prstGeom prst="rect">
            <a:avLst/>
          </a:prstGeom>
        </p:spPr>
      </p:pic>
      <p:pic>
        <p:nvPicPr>
          <p:cNvPr id="6" name="Picture 5" descr="A screenshot of a phone&#10;&#10;AI-generated content may be incorrect.">
            <a:extLst>
              <a:ext uri="{FF2B5EF4-FFF2-40B4-BE49-F238E27FC236}">
                <a16:creationId xmlns:a16="http://schemas.microsoft.com/office/drawing/2014/main" id="{D9FB04EC-F156-0945-687C-CA43B9446CD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6155" y="1135277"/>
            <a:ext cx="1267732" cy="4008223"/>
          </a:xfrm>
          <a:prstGeom prst="rect">
            <a:avLst/>
          </a:prstGeom>
        </p:spPr>
      </p:pic>
      <p:pic>
        <p:nvPicPr>
          <p:cNvPr id="7" name="Picture 6" descr="A screenshot of a graph&#10;&#10;AI-generated content may be incorrect.">
            <a:extLst>
              <a:ext uri="{FF2B5EF4-FFF2-40B4-BE49-F238E27FC236}">
                <a16:creationId xmlns:a16="http://schemas.microsoft.com/office/drawing/2014/main" id="{6D87EE6C-47F0-53F2-1BF1-DA62AB97D1E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16373" y="1135276"/>
            <a:ext cx="1461227" cy="4000501"/>
          </a:xfrm>
          <a:prstGeom prst="rect">
            <a:avLst/>
          </a:prstGeom>
        </p:spPr>
      </p:pic>
      <p:pic>
        <p:nvPicPr>
          <p:cNvPr id="4" name="Picture 3" descr="A close-up of numbers&#10;&#10;AI-generated content may be incorrect.">
            <a:extLst>
              <a:ext uri="{FF2B5EF4-FFF2-40B4-BE49-F238E27FC236}">
                <a16:creationId xmlns:a16="http://schemas.microsoft.com/office/drawing/2014/main" id="{5715E3E1-3BF2-576C-14B6-3FBD331C79E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68846" y="1435572"/>
            <a:ext cx="629679" cy="85132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6"/>
          <p:cNvSpPr txBox="1">
            <a:spLocks noGrp="1"/>
          </p:cNvSpPr>
          <p:nvPr>
            <p:ph type="body" idx="1"/>
          </p:nvPr>
        </p:nvSpPr>
        <p:spPr>
          <a:xfrm>
            <a:off x="5573888" y="181604"/>
            <a:ext cx="3392100" cy="501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16"/>
          <p:cNvSpPr txBox="1">
            <a:spLocks noGrp="1"/>
          </p:cNvSpPr>
          <p:nvPr>
            <p:ph type="body" idx="2"/>
          </p:nvPr>
        </p:nvSpPr>
        <p:spPr>
          <a:xfrm>
            <a:off x="2046032" y="1314592"/>
            <a:ext cx="7194000" cy="3312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Business Analysis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7"/>
          <p:cNvSpPr txBox="1">
            <a:spLocks noGrp="1"/>
          </p:cNvSpPr>
          <p:nvPr>
            <p:ph type="title"/>
          </p:nvPr>
        </p:nvSpPr>
        <p:spPr>
          <a:xfrm>
            <a:off x="311700" y="6842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u="sng">
                <a:solidFill>
                  <a:srgbClr val="B70F20"/>
                </a:solidFill>
              </a:rPr>
              <a:t>Current Business Cycle Phase</a:t>
            </a:r>
            <a:endParaRPr sz="2000" b="1" u="sng">
              <a:solidFill>
                <a:srgbClr val="B70F20"/>
              </a:solidFill>
            </a:endParaRPr>
          </a:p>
        </p:txBody>
      </p:sp>
      <p:sp>
        <p:nvSpPr>
          <p:cNvPr id="100" name="Google Shape;100;p17"/>
          <p:cNvSpPr txBox="1"/>
          <p:nvPr/>
        </p:nvSpPr>
        <p:spPr>
          <a:xfrm>
            <a:off x="-1" y="4851100"/>
            <a:ext cx="1478715" cy="467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</a:rPr>
              <a:t>Source: Fidelity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</a:rPr>
              <a:t> </a:t>
            </a:r>
            <a:endParaRPr sz="800">
              <a:solidFill>
                <a:schemeClr val="dk1"/>
              </a:solidFill>
            </a:endParaRPr>
          </a:p>
        </p:txBody>
      </p:sp>
      <p:sp>
        <p:nvSpPr>
          <p:cNvPr id="101" name="Google Shape;101;p17"/>
          <p:cNvSpPr txBox="1">
            <a:spLocks noGrp="1"/>
          </p:cNvSpPr>
          <p:nvPr>
            <p:ph type="title"/>
          </p:nvPr>
        </p:nvSpPr>
        <p:spPr>
          <a:xfrm>
            <a:off x="5624250" y="66475"/>
            <a:ext cx="34254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lt1"/>
                </a:solidFill>
              </a:rPr>
              <a:t>Business Analysis</a:t>
            </a:r>
            <a:endParaRPr sz="2600">
              <a:solidFill>
                <a:schemeClr val="lt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AE4087-9DED-FD2F-D3EC-668DF41488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713" y="1164999"/>
            <a:ext cx="7691410" cy="353347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8"/>
          <p:cNvSpPr txBox="1">
            <a:spLocks noGrp="1"/>
          </p:cNvSpPr>
          <p:nvPr>
            <p:ph type="title"/>
          </p:nvPr>
        </p:nvSpPr>
        <p:spPr>
          <a:xfrm>
            <a:off x="370875" y="8160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1" u="sng">
                <a:solidFill>
                  <a:srgbClr val="B70F20"/>
                </a:solidFill>
              </a:rPr>
              <a:t>Sector Life Cycle Performance by Business Cycle Phase</a:t>
            </a:r>
            <a:endParaRPr sz="1800" b="1" u="sng">
              <a:solidFill>
                <a:srgbClr val="B70F2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8"/>
          <p:cNvSpPr txBox="1">
            <a:spLocks noGrp="1"/>
          </p:cNvSpPr>
          <p:nvPr>
            <p:ph type="body" idx="1"/>
          </p:nvPr>
        </p:nvSpPr>
        <p:spPr>
          <a:xfrm>
            <a:off x="311700" y="1152488"/>
            <a:ext cx="47832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n" sz="1800" u="sng"/>
              <a:t>Comm. Service Sector </a:t>
            </a:r>
            <a:r>
              <a:rPr lang="en" sz="1800"/>
              <a:t>(</a:t>
            </a:r>
            <a:r>
              <a:rPr lang="en-US" sz="1800"/>
              <a:t>Offensive)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sz="1800" u="sng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/>
              <a:t>Not Recession-Proof: </a:t>
            </a:r>
            <a:r>
              <a:rPr lang="en-US" sz="1100"/>
              <a:t>Communication services are cyclical and heavily reliant on consumer discretionary spending, which tends to decline during economic downturns.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1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/>
              <a:t>High Competition: </a:t>
            </a:r>
            <a:r>
              <a:rPr lang="en-US" sz="1100"/>
              <a:t>The sector faces intense competition from streaming platforms, telecom providers, and emerging technologies like satellite-based internet.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1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/>
              <a:t>Volatility: </a:t>
            </a:r>
            <a:r>
              <a:rPr lang="en-US" sz="1100"/>
              <a:t>The sector experiences higher volatility due to shifts in consumer preferences, technological disruptions, and regulatory pressures.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1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/>
              <a:t>Elastic Demand: </a:t>
            </a:r>
            <a:r>
              <a:rPr lang="en-US" sz="1100"/>
              <a:t>Demand for communication services is more elastic, as consumers may cut back on premium subscriptions or discretionary services during recessions.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1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/>
          </a:p>
        </p:txBody>
      </p:sp>
      <p:pic>
        <p:nvPicPr>
          <p:cNvPr id="108" name="Google Shape;10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4811750"/>
            <a:ext cx="877750" cy="209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8"/>
          <p:cNvSpPr txBox="1">
            <a:spLocks noGrp="1"/>
          </p:cNvSpPr>
          <p:nvPr>
            <p:ph type="title"/>
          </p:nvPr>
        </p:nvSpPr>
        <p:spPr>
          <a:xfrm>
            <a:off x="5624250" y="66475"/>
            <a:ext cx="34254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lt1"/>
                </a:solidFill>
              </a:rPr>
              <a:t>Business Analysis</a:t>
            </a:r>
            <a:endParaRPr sz="2600">
              <a:solidFill>
                <a:schemeClr val="lt1"/>
              </a:solidFill>
            </a:endParaRPr>
          </a:p>
        </p:txBody>
      </p:sp>
      <p:sp>
        <p:nvSpPr>
          <p:cNvPr id="111" name="Google Shape;111;p18"/>
          <p:cNvSpPr/>
          <p:nvPr/>
        </p:nvSpPr>
        <p:spPr>
          <a:xfrm>
            <a:off x="4333642" y="4180200"/>
            <a:ext cx="1060500" cy="2946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BB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7423605-953F-7AF3-F94A-FD1FAAD607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2798" y="1152488"/>
            <a:ext cx="3530785" cy="362502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620B1-262D-B346-E79F-8B442F571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C4F764-C20C-73C7-FB52-18AF8688B3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A screenshot of a computer&#10;&#10;AI-generated content may be incorrect.">
            <a:extLst>
              <a:ext uri="{FF2B5EF4-FFF2-40B4-BE49-F238E27FC236}">
                <a16:creationId xmlns:a16="http://schemas.microsoft.com/office/drawing/2014/main" id="{6EA2C6B6-A954-B884-A1B4-DA3066187B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2352" y="697379"/>
            <a:ext cx="3979295" cy="4279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098203"/>
      </p:ext>
    </p:extLst>
  </p:cSld>
  <p:clrMapOvr>
    <a:masterClrMapping/>
  </p:clrMapOvr>
</p:sld>
</file>

<file path=ppt/theme/theme1.xml><?xml version="1.0" encoding="utf-8"?>
<a:theme xmlns:a="http://schemas.openxmlformats.org/drawingml/2006/main" name="Content Slide">
  <a:themeElements>
    <a:clrScheme name="Grayscale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6e03cda0-e526-4e84-82a9-20944059811e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9CEA3463E22764D92F5F9B0FC80F60D" ma:contentTypeVersion="8" ma:contentTypeDescription="Create a new document." ma:contentTypeScope="" ma:versionID="2f7ce426442bf1ed876b83ee11157ec8">
  <xsd:schema xmlns:xsd="http://www.w3.org/2001/XMLSchema" xmlns:xs="http://www.w3.org/2001/XMLSchema" xmlns:p="http://schemas.microsoft.com/office/2006/metadata/properties" xmlns:ns3="6e03cda0-e526-4e84-82a9-20944059811e" targetNamespace="http://schemas.microsoft.com/office/2006/metadata/properties" ma:root="true" ma:fieldsID="908eaa6558069f5aa306252bff34db10" ns3:_="">
    <xsd:import namespace="6e03cda0-e526-4e84-82a9-20944059811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ObjectDetectorVersions" minOccurs="0"/>
                <xsd:element ref="ns3:MediaServiceSearchProperties" minOccurs="0"/>
                <xsd:element ref="ns3:MediaServiceDateTaken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03cda0-e526-4e84-82a9-20944059811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_activity" ma:index="15" nillable="true" ma:displayName="_activity" ma:hidden="true" ma:internalName="_activity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9B25723-5343-4C59-9D36-CAA8ED6CA32F}">
  <ds:schemaRefs>
    <ds:schemaRef ds:uri="http://www.w3.org/XML/1998/namespace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http://purl.org/dc/terms/"/>
    <ds:schemaRef ds:uri="http://schemas.microsoft.com/office/infopath/2007/PartnerControls"/>
    <ds:schemaRef ds:uri="6e03cda0-e526-4e84-82a9-20944059811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16EE301-F433-4578-998C-FF12BE6ED51F}">
  <ds:schemaRefs>
    <ds:schemaRef ds:uri="6e03cda0-e526-4e84-82a9-20944059811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FF006C93-4380-498E-95EE-0217BC5FC37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1159</Words>
  <Application>Microsoft Office PowerPoint</Application>
  <PresentationFormat>On-screen Show (16:9)</PresentationFormat>
  <Paragraphs>168</Paragraphs>
  <Slides>29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2" baseType="lpstr">
      <vt:lpstr>Arial</vt:lpstr>
      <vt:lpstr>Roboto</vt:lpstr>
      <vt:lpstr>Content Slide</vt:lpstr>
      <vt:lpstr>Communication Services </vt:lpstr>
      <vt:lpstr> Agenda</vt:lpstr>
      <vt:lpstr>Overview</vt:lpstr>
      <vt:lpstr>Industries in Communication Service Sector compared to S&amp;P 500 </vt:lpstr>
      <vt:lpstr>Top 10 Companies by Market Cap  </vt:lpstr>
      <vt:lpstr>PowerPoint Presentation</vt:lpstr>
      <vt:lpstr>Current Business Cycle Phase</vt:lpstr>
      <vt:lpstr>Sector Life Cycle Performance by Business Cycle Phase  </vt:lpstr>
      <vt:lpstr>PowerPoint Presentation</vt:lpstr>
      <vt:lpstr>Business Analysis</vt:lpstr>
      <vt:lpstr>Porter's 5 Forces </vt:lpstr>
      <vt:lpstr>Catalyst                                               Risk</vt:lpstr>
      <vt:lpstr>PowerPoint Presentation</vt:lpstr>
      <vt:lpstr>PowerPoint Presentation</vt:lpstr>
      <vt:lpstr>Economic Analysis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S&amp;P 500 vs Comm.</vt:lpstr>
      <vt:lpstr>Valuation Analysis </vt:lpstr>
      <vt:lpstr>Technical Analysis: 50 Day MA vs 200 Day MA of XLC index</vt:lpstr>
      <vt:lpstr>Sector Weightings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Healthcare Sector</dc:title>
  <dc:creator>Juliana Metz</dc:creator>
  <cp:lastModifiedBy>Metz, Juliana N.</cp:lastModifiedBy>
  <cp:revision>1</cp:revision>
  <dcterms:modified xsi:type="dcterms:W3CDTF">2025-03-18T21:42:46Z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0x01010029CEA3463E22764D92F5F9B0FC80F60D</vt:lpwstr>
  </property>
</Properties>
</file>