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embeddings/oleObject1.bin" ContentType="application/vnd.openxmlformats-officedocument.oleObject"/>
  <Override PartName="/ppt/embeddings/oleObject2.bin" ContentType="application/vnd.openxmlformats-officedocument.oleObject"/>
  <Override PartName="/ppt/charts/chart1.xml" ContentType="application/vnd.openxmlformats-officedocument.drawingml.chart+xml"/>
  <Override PartName="/ppt/embeddings/oleObject3.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8663" autoAdjust="0"/>
    <p:restoredTop sz="97380" autoAdjust="0"/>
  </p:normalViewPr>
  <p:slideViewPr>
    <p:cSldViewPr>
      <p:cViewPr>
        <p:scale>
          <a:sx n="75" d="100"/>
          <a:sy n="75" d="100"/>
        </p:scale>
        <p:origin x="-2752" y="-2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embeddings/oleObject3.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30-year TIPS</a:t>
            </a:r>
            <a:r>
              <a:rPr lang="en-US" baseline="0"/>
              <a:t> Bond </a:t>
            </a:r>
            <a:r>
              <a:rPr lang="en-US"/>
              <a:t>Yield</a:t>
            </a:r>
          </a:p>
        </c:rich>
      </c:tx>
      <c:layout/>
      <c:overlay val="0"/>
      <c:spPr>
        <a:noFill/>
        <a:ln>
          <a:noFill/>
        </a:ln>
        <a:effectLst/>
      </c:spPr>
    </c:title>
    <c:autoTitleDeleted val="0"/>
    <c:plotArea>
      <c:layout/>
      <c:lineChart>
        <c:grouping val="standard"/>
        <c:varyColors val="0"/>
        <c:ser>
          <c:idx val="0"/>
          <c:order val="0"/>
          <c:tx>
            <c:v>30-year 3-5/8% 2028 TIPS</c:v>
          </c:tx>
          <c:spPr>
            <a:ln w="28575" cap="rnd">
              <a:solidFill>
                <a:schemeClr val="accent1"/>
              </a:solidFill>
              <a:round/>
            </a:ln>
            <a:effectLst/>
          </c:spPr>
          <c:marker>
            <c:symbol val="none"/>
          </c:marker>
          <c:cat>
            <c:numRef>
              <c:f>'FRED Graph'!$A$4:$A$92</c:f>
              <c:numCache>
                <c:formatCode>yyyy\-mm\-dd</c:formatCode>
                <c:ptCount val="89"/>
                <c:pt idx="0">
                  <c:v>39083.0</c:v>
                </c:pt>
                <c:pt idx="1">
                  <c:v>39114.0</c:v>
                </c:pt>
                <c:pt idx="2">
                  <c:v>39142.0</c:v>
                </c:pt>
                <c:pt idx="3">
                  <c:v>39173.0</c:v>
                </c:pt>
                <c:pt idx="4">
                  <c:v>39203.0</c:v>
                </c:pt>
                <c:pt idx="5">
                  <c:v>39234.0</c:v>
                </c:pt>
                <c:pt idx="6">
                  <c:v>39264.0</c:v>
                </c:pt>
                <c:pt idx="7">
                  <c:v>39295.0</c:v>
                </c:pt>
                <c:pt idx="8">
                  <c:v>39326.0</c:v>
                </c:pt>
                <c:pt idx="9">
                  <c:v>39356.0</c:v>
                </c:pt>
                <c:pt idx="10">
                  <c:v>39387.0</c:v>
                </c:pt>
                <c:pt idx="11">
                  <c:v>39417.0</c:v>
                </c:pt>
                <c:pt idx="12">
                  <c:v>39448.0</c:v>
                </c:pt>
                <c:pt idx="13">
                  <c:v>39479.0</c:v>
                </c:pt>
                <c:pt idx="14">
                  <c:v>39508.0</c:v>
                </c:pt>
                <c:pt idx="15">
                  <c:v>39539.0</c:v>
                </c:pt>
                <c:pt idx="16">
                  <c:v>39569.0</c:v>
                </c:pt>
                <c:pt idx="17">
                  <c:v>39600.0</c:v>
                </c:pt>
                <c:pt idx="18">
                  <c:v>39630.0</c:v>
                </c:pt>
                <c:pt idx="19">
                  <c:v>39661.0</c:v>
                </c:pt>
                <c:pt idx="20">
                  <c:v>39692.0</c:v>
                </c:pt>
                <c:pt idx="21">
                  <c:v>39722.0</c:v>
                </c:pt>
                <c:pt idx="22">
                  <c:v>39753.0</c:v>
                </c:pt>
                <c:pt idx="23">
                  <c:v>39783.0</c:v>
                </c:pt>
                <c:pt idx="24">
                  <c:v>39814.0</c:v>
                </c:pt>
                <c:pt idx="25">
                  <c:v>39845.0</c:v>
                </c:pt>
                <c:pt idx="26">
                  <c:v>39873.0</c:v>
                </c:pt>
                <c:pt idx="27">
                  <c:v>39904.0</c:v>
                </c:pt>
                <c:pt idx="28">
                  <c:v>39934.0</c:v>
                </c:pt>
                <c:pt idx="29">
                  <c:v>39965.0</c:v>
                </c:pt>
                <c:pt idx="30">
                  <c:v>39995.0</c:v>
                </c:pt>
                <c:pt idx="31">
                  <c:v>40026.0</c:v>
                </c:pt>
                <c:pt idx="32">
                  <c:v>40057.0</c:v>
                </c:pt>
                <c:pt idx="33">
                  <c:v>40087.0</c:v>
                </c:pt>
                <c:pt idx="34">
                  <c:v>40118.0</c:v>
                </c:pt>
                <c:pt idx="35">
                  <c:v>40148.0</c:v>
                </c:pt>
                <c:pt idx="36">
                  <c:v>40179.0</c:v>
                </c:pt>
                <c:pt idx="37">
                  <c:v>40210.0</c:v>
                </c:pt>
                <c:pt idx="38">
                  <c:v>40238.0</c:v>
                </c:pt>
                <c:pt idx="39">
                  <c:v>40269.0</c:v>
                </c:pt>
                <c:pt idx="40">
                  <c:v>40299.0</c:v>
                </c:pt>
                <c:pt idx="41">
                  <c:v>40330.0</c:v>
                </c:pt>
                <c:pt idx="42">
                  <c:v>40360.0</c:v>
                </c:pt>
                <c:pt idx="43">
                  <c:v>40391.0</c:v>
                </c:pt>
                <c:pt idx="44">
                  <c:v>40422.0</c:v>
                </c:pt>
                <c:pt idx="45">
                  <c:v>40452.0</c:v>
                </c:pt>
                <c:pt idx="46">
                  <c:v>40483.0</c:v>
                </c:pt>
                <c:pt idx="47">
                  <c:v>40513.0</c:v>
                </c:pt>
                <c:pt idx="48">
                  <c:v>40544.0</c:v>
                </c:pt>
                <c:pt idx="49">
                  <c:v>40575.0</c:v>
                </c:pt>
                <c:pt idx="50">
                  <c:v>40603.0</c:v>
                </c:pt>
                <c:pt idx="51">
                  <c:v>40634.0</c:v>
                </c:pt>
                <c:pt idx="52">
                  <c:v>40664.0</c:v>
                </c:pt>
                <c:pt idx="53">
                  <c:v>40695.0</c:v>
                </c:pt>
                <c:pt idx="54">
                  <c:v>40725.0</c:v>
                </c:pt>
                <c:pt idx="55">
                  <c:v>40756.0</c:v>
                </c:pt>
                <c:pt idx="56">
                  <c:v>40787.0</c:v>
                </c:pt>
                <c:pt idx="57">
                  <c:v>40817.0</c:v>
                </c:pt>
                <c:pt idx="58">
                  <c:v>40848.0</c:v>
                </c:pt>
                <c:pt idx="59">
                  <c:v>40878.0</c:v>
                </c:pt>
                <c:pt idx="60">
                  <c:v>40909.0</c:v>
                </c:pt>
                <c:pt idx="61">
                  <c:v>40940.0</c:v>
                </c:pt>
                <c:pt idx="62">
                  <c:v>40969.0</c:v>
                </c:pt>
                <c:pt idx="63">
                  <c:v>41000.0</c:v>
                </c:pt>
                <c:pt idx="64">
                  <c:v>41030.0</c:v>
                </c:pt>
                <c:pt idx="65">
                  <c:v>41061.0</c:v>
                </c:pt>
                <c:pt idx="66">
                  <c:v>41091.0</c:v>
                </c:pt>
                <c:pt idx="67">
                  <c:v>41122.0</c:v>
                </c:pt>
                <c:pt idx="68">
                  <c:v>41153.0</c:v>
                </c:pt>
                <c:pt idx="69">
                  <c:v>41183.0</c:v>
                </c:pt>
                <c:pt idx="70">
                  <c:v>41214.0</c:v>
                </c:pt>
                <c:pt idx="71">
                  <c:v>41244.0</c:v>
                </c:pt>
                <c:pt idx="72">
                  <c:v>41275.0</c:v>
                </c:pt>
                <c:pt idx="73">
                  <c:v>41306.0</c:v>
                </c:pt>
                <c:pt idx="74">
                  <c:v>41334.0</c:v>
                </c:pt>
                <c:pt idx="75">
                  <c:v>41365.0</c:v>
                </c:pt>
                <c:pt idx="76">
                  <c:v>41395.0</c:v>
                </c:pt>
                <c:pt idx="77">
                  <c:v>41426.0</c:v>
                </c:pt>
                <c:pt idx="78">
                  <c:v>41456.0</c:v>
                </c:pt>
                <c:pt idx="79">
                  <c:v>41487.0</c:v>
                </c:pt>
                <c:pt idx="80">
                  <c:v>41518.0</c:v>
                </c:pt>
                <c:pt idx="81">
                  <c:v>41548.0</c:v>
                </c:pt>
                <c:pt idx="82">
                  <c:v>41579.0</c:v>
                </c:pt>
                <c:pt idx="83">
                  <c:v>41609.0</c:v>
                </c:pt>
                <c:pt idx="84">
                  <c:v>41640.0</c:v>
                </c:pt>
                <c:pt idx="85">
                  <c:v>41671.0</c:v>
                </c:pt>
                <c:pt idx="86">
                  <c:v>41699.0</c:v>
                </c:pt>
                <c:pt idx="87">
                  <c:v>41730.0</c:v>
                </c:pt>
                <c:pt idx="88">
                  <c:v>41760.0</c:v>
                </c:pt>
              </c:numCache>
            </c:numRef>
          </c:cat>
          <c:val>
            <c:numRef>
              <c:f>'FRED Graph'!$B$4:$B$92</c:f>
              <c:numCache>
                <c:formatCode>0.00</c:formatCode>
                <c:ptCount val="89"/>
                <c:pt idx="0">
                  <c:v>2.4</c:v>
                </c:pt>
                <c:pt idx="1">
                  <c:v>2.36</c:v>
                </c:pt>
                <c:pt idx="2">
                  <c:v>2.25</c:v>
                </c:pt>
                <c:pt idx="3">
                  <c:v>2.34</c:v>
                </c:pt>
                <c:pt idx="4">
                  <c:v>2.44</c:v>
                </c:pt>
                <c:pt idx="5">
                  <c:v>2.66</c:v>
                </c:pt>
                <c:pt idx="6">
                  <c:v>2.61</c:v>
                </c:pt>
                <c:pt idx="7">
                  <c:v>2.47</c:v>
                </c:pt>
                <c:pt idx="8">
                  <c:v>2.29</c:v>
                </c:pt>
                <c:pt idx="9">
                  <c:v>2.26</c:v>
                </c:pt>
                <c:pt idx="10">
                  <c:v>1.98</c:v>
                </c:pt>
                <c:pt idx="11">
                  <c:v>2.07</c:v>
                </c:pt>
                <c:pt idx="12">
                  <c:v>1.81</c:v>
                </c:pt>
                <c:pt idx="13">
                  <c:v>1.89</c:v>
                </c:pt>
                <c:pt idx="14">
                  <c:v>1.81</c:v>
                </c:pt>
                <c:pt idx="15">
                  <c:v>1.95</c:v>
                </c:pt>
                <c:pt idx="16">
                  <c:v>2.04</c:v>
                </c:pt>
                <c:pt idx="17">
                  <c:v>2.23</c:v>
                </c:pt>
                <c:pt idx="18">
                  <c:v>2.13</c:v>
                </c:pt>
                <c:pt idx="19">
                  <c:v>2.17</c:v>
                </c:pt>
                <c:pt idx="20">
                  <c:v>2.29</c:v>
                </c:pt>
                <c:pt idx="21">
                  <c:v>2.94</c:v>
                </c:pt>
                <c:pt idx="22">
                  <c:v>3.12</c:v>
                </c:pt>
                <c:pt idx="23">
                  <c:v>2.49</c:v>
                </c:pt>
                <c:pt idx="24">
                  <c:v>2.58</c:v>
                </c:pt>
                <c:pt idx="25">
                  <c:v>2.48</c:v>
                </c:pt>
                <c:pt idx="26">
                  <c:v>2.41</c:v>
                </c:pt>
                <c:pt idx="27">
                  <c:v>2.4</c:v>
                </c:pt>
                <c:pt idx="28">
                  <c:v>2.49</c:v>
                </c:pt>
                <c:pt idx="29">
                  <c:v>2.46</c:v>
                </c:pt>
                <c:pt idx="30">
                  <c:v>2.36</c:v>
                </c:pt>
                <c:pt idx="31">
                  <c:v>2.29</c:v>
                </c:pt>
                <c:pt idx="32">
                  <c:v>2.19</c:v>
                </c:pt>
                <c:pt idx="33">
                  <c:v>2.09</c:v>
                </c:pt>
                <c:pt idx="34">
                  <c:v>1.94</c:v>
                </c:pt>
                <c:pt idx="35">
                  <c:v>2.02</c:v>
                </c:pt>
                <c:pt idx="36">
                  <c:v>2.02</c:v>
                </c:pt>
                <c:pt idx="37">
                  <c:v>2.1</c:v>
                </c:pt>
                <c:pt idx="38">
                  <c:v>2.15</c:v>
                </c:pt>
                <c:pt idx="39">
                  <c:v>2.05</c:v>
                </c:pt>
                <c:pt idx="40">
                  <c:v>1.8</c:v>
                </c:pt>
                <c:pt idx="41">
                  <c:v>1.77</c:v>
                </c:pt>
                <c:pt idx="42">
                  <c:v>1.83</c:v>
                </c:pt>
                <c:pt idx="43">
                  <c:v>1.63</c:v>
                </c:pt>
                <c:pt idx="44">
                  <c:v>1.46</c:v>
                </c:pt>
                <c:pt idx="45">
                  <c:v>1.24</c:v>
                </c:pt>
                <c:pt idx="46">
                  <c:v>1.34</c:v>
                </c:pt>
                <c:pt idx="47">
                  <c:v>1.7</c:v>
                </c:pt>
                <c:pt idx="48">
                  <c:v>1.76</c:v>
                </c:pt>
                <c:pt idx="49">
                  <c:v>1.93</c:v>
                </c:pt>
                <c:pt idx="50">
                  <c:v>1.66</c:v>
                </c:pt>
                <c:pt idx="51">
                  <c:v>1.55</c:v>
                </c:pt>
                <c:pt idx="52">
                  <c:v>1.47</c:v>
                </c:pt>
                <c:pt idx="53">
                  <c:v>1.46</c:v>
                </c:pt>
                <c:pt idx="54">
                  <c:v>1.3</c:v>
                </c:pt>
                <c:pt idx="55">
                  <c:v>0.73</c:v>
                </c:pt>
                <c:pt idx="56">
                  <c:v>0.68</c:v>
                </c:pt>
                <c:pt idx="57">
                  <c:v>0.73</c:v>
                </c:pt>
                <c:pt idx="58">
                  <c:v>0.5</c:v>
                </c:pt>
                <c:pt idx="59">
                  <c:v>0.5</c:v>
                </c:pt>
                <c:pt idx="60">
                  <c:v>0.43</c:v>
                </c:pt>
                <c:pt idx="61">
                  <c:v>0.33</c:v>
                </c:pt>
                <c:pt idx="62">
                  <c:v>0.45</c:v>
                </c:pt>
                <c:pt idx="63">
                  <c:v>0.35</c:v>
                </c:pt>
                <c:pt idx="64">
                  <c:v>0.17</c:v>
                </c:pt>
                <c:pt idx="65">
                  <c:v>0.03</c:v>
                </c:pt>
                <c:pt idx="66">
                  <c:v>-0.06</c:v>
                </c:pt>
                <c:pt idx="67">
                  <c:v>0.0</c:v>
                </c:pt>
                <c:pt idx="68">
                  <c:v>-0.09</c:v>
                </c:pt>
                <c:pt idx="69">
                  <c:v>-0.17</c:v>
                </c:pt>
                <c:pt idx="70">
                  <c:v>-0.23</c:v>
                </c:pt>
                <c:pt idx="71">
                  <c:v>-0.25</c:v>
                </c:pt>
                <c:pt idx="72">
                  <c:v>-0.11</c:v>
                </c:pt>
                <c:pt idx="73">
                  <c:v>-0.04</c:v>
                </c:pt>
                <c:pt idx="74">
                  <c:v>-0.06</c:v>
                </c:pt>
                <c:pt idx="75">
                  <c:v>-0.21</c:v>
                </c:pt>
                <c:pt idx="76">
                  <c:v>0.06</c:v>
                </c:pt>
                <c:pt idx="77">
                  <c:v>0.66</c:v>
                </c:pt>
                <c:pt idx="78">
                  <c:v>0.83</c:v>
                </c:pt>
                <c:pt idx="79">
                  <c:v>0.9</c:v>
                </c:pt>
                <c:pt idx="80">
                  <c:v>0.99</c:v>
                </c:pt>
                <c:pt idx="81">
                  <c:v>0.8</c:v>
                </c:pt>
                <c:pt idx="82">
                  <c:v>0.95</c:v>
                </c:pt>
                <c:pt idx="83">
                  <c:v>1.11</c:v>
                </c:pt>
                <c:pt idx="84">
                  <c:v>0.96</c:v>
                </c:pt>
                <c:pt idx="85">
                  <c:v>0.88</c:v>
                </c:pt>
                <c:pt idx="86">
                  <c:v>0.86</c:v>
                </c:pt>
                <c:pt idx="87">
                  <c:v>0.81</c:v>
                </c:pt>
                <c:pt idx="88">
                  <c:v>0.63</c:v>
                </c:pt>
              </c:numCache>
            </c:numRef>
          </c:val>
          <c:smooth val="0"/>
        </c:ser>
        <c:ser>
          <c:idx val="1"/>
          <c:order val="1"/>
          <c:tx>
            <c:v>30-year TIPS, constant maturity</c:v>
          </c:tx>
          <c:spPr>
            <a:ln w="28575" cap="rnd">
              <a:solidFill>
                <a:schemeClr val="accent2"/>
              </a:solidFill>
              <a:round/>
            </a:ln>
            <a:effectLst/>
          </c:spPr>
          <c:marker>
            <c:symbol val="none"/>
          </c:marker>
          <c:val>
            <c:numRef>
              <c:f>'FRED Graph'!$C$4:$C$92</c:f>
              <c:numCache>
                <c:formatCode>General</c:formatCode>
                <c:ptCount val="89"/>
                <c:pt idx="37">
                  <c:v>2.16</c:v>
                </c:pt>
                <c:pt idx="38">
                  <c:v>2.15</c:v>
                </c:pt>
                <c:pt idx="39">
                  <c:v>2.05</c:v>
                </c:pt>
                <c:pt idx="40">
                  <c:v>1.83</c:v>
                </c:pt>
                <c:pt idx="41">
                  <c:v>1.77</c:v>
                </c:pt>
                <c:pt idx="42">
                  <c:v>1.87</c:v>
                </c:pt>
                <c:pt idx="43">
                  <c:v>1.76</c:v>
                </c:pt>
                <c:pt idx="44">
                  <c:v>1.66</c:v>
                </c:pt>
                <c:pt idx="45">
                  <c:v>1.44</c:v>
                </c:pt>
                <c:pt idx="46">
                  <c:v>1.61</c:v>
                </c:pt>
                <c:pt idx="47">
                  <c:v>1.89</c:v>
                </c:pt>
                <c:pt idx="48">
                  <c:v>1.97</c:v>
                </c:pt>
                <c:pt idx="49">
                  <c:v>2.13</c:v>
                </c:pt>
                <c:pt idx="50">
                  <c:v>1.89</c:v>
                </c:pt>
                <c:pt idx="51">
                  <c:v>1.79</c:v>
                </c:pt>
                <c:pt idx="52">
                  <c:v>1.77</c:v>
                </c:pt>
                <c:pt idx="53">
                  <c:v>1.78</c:v>
                </c:pt>
                <c:pt idx="54">
                  <c:v>1.62</c:v>
                </c:pt>
                <c:pt idx="55">
                  <c:v>1.1</c:v>
                </c:pt>
                <c:pt idx="56">
                  <c:v>1.02</c:v>
                </c:pt>
                <c:pt idx="57">
                  <c:v>0.99</c:v>
                </c:pt>
                <c:pt idx="58">
                  <c:v>0.78</c:v>
                </c:pt>
                <c:pt idx="59">
                  <c:v>0.78</c:v>
                </c:pt>
                <c:pt idx="60">
                  <c:v>0.74</c:v>
                </c:pt>
                <c:pt idx="61">
                  <c:v>0.72</c:v>
                </c:pt>
                <c:pt idx="62">
                  <c:v>0.87</c:v>
                </c:pt>
                <c:pt idx="63">
                  <c:v>0.79</c:v>
                </c:pt>
                <c:pt idx="64">
                  <c:v>0.68</c:v>
                </c:pt>
                <c:pt idx="65">
                  <c:v>0.5</c:v>
                </c:pt>
                <c:pt idx="66">
                  <c:v>0.39</c:v>
                </c:pt>
                <c:pt idx="67">
                  <c:v>0.47</c:v>
                </c:pt>
                <c:pt idx="68">
                  <c:v>0.44</c:v>
                </c:pt>
                <c:pt idx="69">
                  <c:v>0.41</c:v>
                </c:pt>
                <c:pt idx="70">
                  <c:v>0.35</c:v>
                </c:pt>
                <c:pt idx="71">
                  <c:v>0.33</c:v>
                </c:pt>
                <c:pt idx="72">
                  <c:v>0.48</c:v>
                </c:pt>
                <c:pt idx="73">
                  <c:v>0.57</c:v>
                </c:pt>
                <c:pt idx="74">
                  <c:v>0.62</c:v>
                </c:pt>
                <c:pt idx="75">
                  <c:v>0.48</c:v>
                </c:pt>
                <c:pt idx="76">
                  <c:v>0.72</c:v>
                </c:pt>
                <c:pt idx="77">
                  <c:v>1.21</c:v>
                </c:pt>
                <c:pt idx="78">
                  <c:v>1.34</c:v>
                </c:pt>
                <c:pt idx="79">
                  <c:v>1.44</c:v>
                </c:pt>
                <c:pt idx="80">
                  <c:v>1.5</c:v>
                </c:pt>
                <c:pt idx="81">
                  <c:v>1.37</c:v>
                </c:pt>
                <c:pt idx="82">
                  <c:v>1.51</c:v>
                </c:pt>
                <c:pt idx="83">
                  <c:v>1.61</c:v>
                </c:pt>
                <c:pt idx="84">
                  <c:v>1.44</c:v>
                </c:pt>
                <c:pt idx="85">
                  <c:v>1.4</c:v>
                </c:pt>
                <c:pt idx="86">
                  <c:v>1.33</c:v>
                </c:pt>
                <c:pt idx="87">
                  <c:v>1.23</c:v>
                </c:pt>
                <c:pt idx="88">
                  <c:v>1.09</c:v>
                </c:pt>
              </c:numCache>
            </c:numRef>
          </c:val>
          <c:smooth val="0"/>
        </c:ser>
        <c:dLbls>
          <c:showLegendKey val="0"/>
          <c:showVal val="0"/>
          <c:showCatName val="0"/>
          <c:showSerName val="0"/>
          <c:showPercent val="0"/>
          <c:showBubbleSize val="0"/>
        </c:dLbls>
        <c:marker val="1"/>
        <c:smooth val="0"/>
        <c:axId val="2102506760"/>
        <c:axId val="2103375704"/>
      </c:lineChart>
      <c:dateAx>
        <c:axId val="2102506760"/>
        <c:scaling>
          <c:orientation val="minMax"/>
        </c:scaling>
        <c:delete val="0"/>
        <c:axPos val="b"/>
        <c:numFmt formatCode="yyyy\-mm\-dd"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03375704"/>
        <c:crosses val="autoZero"/>
        <c:auto val="1"/>
        <c:lblOffset val="100"/>
        <c:baseTimeUnit val="months"/>
      </c:dateAx>
      <c:valAx>
        <c:axId val="21033757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Yield (%)</a:t>
                </a:r>
              </a:p>
            </c:rich>
          </c:tx>
          <c:layout/>
          <c:overlay val="0"/>
          <c:spPr>
            <a:noFill/>
            <a:ln>
              <a:noFill/>
            </a:ln>
            <a:effectLst/>
          </c:sp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02506760"/>
        <c:crosses val="autoZero"/>
        <c:crossBetween val="between"/>
      </c:valAx>
      <c:spPr>
        <a:noFill/>
        <a:ln w="25400">
          <a:noFill/>
        </a:ln>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758736" y="0"/>
            <a:ext cx="7950228" cy="5360228"/>
          </a:xfrm>
          <a:prstGeom prst="rect">
            <a:avLst/>
          </a:prstGeom>
          <a:solidFill>
            <a:schemeClr val="bg1">
              <a:lumMod val="65000"/>
            </a:schemeClr>
          </a:solidFill>
          <a:ln>
            <a:solidFill>
              <a:schemeClr val="bg1">
                <a:lumMod val="6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2" name="Picture 11" descr="Picture1.jpg"/>
          <p:cNvPicPr>
            <a:picLocks noChangeAspect="1"/>
          </p:cNvPicPr>
          <p:nvPr userDrawn="1"/>
        </p:nvPicPr>
        <p:blipFill>
          <a:blip r:embed="rId2" cstate="print"/>
          <a:stretch>
            <a:fillRect/>
          </a:stretch>
        </p:blipFill>
        <p:spPr>
          <a:xfrm>
            <a:off x="3157870" y="4643610"/>
            <a:ext cx="5986130" cy="2214390"/>
          </a:xfrm>
          <a:prstGeom prst="rect">
            <a:avLst/>
          </a:prstGeom>
        </p:spPr>
      </p:pic>
      <p:sp>
        <p:nvSpPr>
          <p:cNvPr id="8" name="Rectangle 7"/>
          <p:cNvSpPr/>
          <p:nvPr userDrawn="1"/>
        </p:nvSpPr>
        <p:spPr>
          <a:xfrm>
            <a:off x="0" y="762000"/>
            <a:ext cx="9144001" cy="3999054"/>
          </a:xfrm>
          <a:prstGeom prst="rect">
            <a:avLst/>
          </a:prstGeom>
          <a:solidFill>
            <a:srgbClr val="09326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14400" y="990601"/>
            <a:ext cx="7772400" cy="1371600"/>
          </a:xfrm>
        </p:spPr>
        <p:txBody>
          <a:bodyPr/>
          <a:lstStyle>
            <a:lvl1pPr algn="l">
              <a:defRPr>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914400" y="2362200"/>
            <a:ext cx="6400800" cy="2057400"/>
          </a:xfrm>
        </p:spPr>
        <p:txBody>
          <a:bodyPr/>
          <a:lstStyle>
            <a:lvl1pPr marL="0" indent="0" algn="l">
              <a:buNone/>
              <a:defRPr sz="18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p>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3368C-B70C-4DBE-9448-1170AEA690E7}" type="datetimeFigureOut">
              <a:rPr lang="en-US" smtClean="0"/>
              <a:pPr/>
              <a:t>7/30/14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1CC623-91CD-4F45-8042-2B8AADE48C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93368C-B70C-4DBE-9448-1170AEA690E7}" type="datetimeFigureOut">
              <a:rPr lang="en-US" smtClean="0"/>
              <a:pPr/>
              <a:t>7/30/14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1CC623-91CD-4F45-8042-2B8AADE48C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userDrawn="1"/>
        </p:nvSpPr>
        <p:spPr>
          <a:xfrm>
            <a:off x="1548141" y="0"/>
            <a:ext cx="7595859" cy="1600200"/>
          </a:xfrm>
          <a:prstGeom prst="rect">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Rectangle 8"/>
          <p:cNvSpPr/>
          <p:nvPr userDrawn="1"/>
        </p:nvSpPr>
        <p:spPr>
          <a:xfrm>
            <a:off x="0" y="274638"/>
            <a:ext cx="8686800" cy="1325562"/>
          </a:xfrm>
          <a:prstGeom prst="rect">
            <a:avLst/>
          </a:prstGeom>
          <a:solidFill>
            <a:srgbClr val="0F43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457200"/>
            <a:ext cx="8229600" cy="990600"/>
          </a:xfrm>
        </p:spPr>
        <p:txBody>
          <a:bodyPr>
            <a:normAutofit/>
          </a:bodyPr>
          <a:lstStyle>
            <a:lvl1pPr algn="l">
              <a:defRPr sz="3500">
                <a:solidFill>
                  <a:schemeClr val="bg1"/>
                </a:solidFill>
                <a:latin typeface="Arial" pitchFamily="34" charset="0"/>
                <a:cs typeface="Arial" pitchFamily="34" charset="0"/>
              </a:defRPr>
            </a:lvl1pPr>
          </a:lstStyle>
          <a:p>
            <a:r>
              <a:rPr lang="en-US" dirty="0" smtClean="0"/>
              <a:t>Click to edit Master title style</a:t>
            </a:r>
            <a:endParaRPr lang="en-US" dirty="0"/>
          </a:p>
        </p:txBody>
      </p:sp>
      <p:pic>
        <p:nvPicPr>
          <p:cNvPr id="10" name="Picture 9" descr="Sloan Logo (Black, Large).jpg"/>
          <p:cNvPicPr>
            <a:picLocks noChangeAspect="1"/>
          </p:cNvPicPr>
          <p:nvPr userDrawn="1"/>
        </p:nvPicPr>
        <p:blipFill>
          <a:blip r:embed="rId2" cstate="print"/>
          <a:stretch>
            <a:fillRect/>
          </a:stretch>
        </p:blipFill>
        <p:spPr>
          <a:xfrm>
            <a:off x="8229600" y="5867400"/>
            <a:ext cx="691542" cy="801957"/>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93368C-B70C-4DBE-9448-1170AEA690E7}" type="datetimeFigureOut">
              <a:rPr lang="en-US" smtClean="0"/>
              <a:pPr/>
              <a:t>7/30/14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1CC623-91CD-4F45-8042-2B8AADE48C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93368C-B70C-4DBE-9448-1170AEA690E7}" type="datetimeFigureOut">
              <a:rPr lang="en-US" smtClean="0"/>
              <a:pPr/>
              <a:t>7/30/14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1CC623-91CD-4F45-8042-2B8AADE48C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93368C-B70C-4DBE-9448-1170AEA690E7}" type="datetimeFigureOut">
              <a:rPr lang="en-US" smtClean="0"/>
              <a:pPr/>
              <a:t>7/30/14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1CC623-91CD-4F45-8042-2B8AADE48C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93368C-B70C-4DBE-9448-1170AEA690E7}" type="datetimeFigureOut">
              <a:rPr lang="en-US" smtClean="0"/>
              <a:pPr/>
              <a:t>7/30/14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1CC623-91CD-4F45-8042-2B8AADE48C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3368C-B70C-4DBE-9448-1170AEA690E7}" type="datetimeFigureOut">
              <a:rPr lang="en-US" smtClean="0"/>
              <a:pPr/>
              <a:t>7/30/14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1CC623-91CD-4F45-8042-2B8AADE48C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3368C-B70C-4DBE-9448-1170AEA690E7}" type="datetimeFigureOut">
              <a:rPr lang="en-US" smtClean="0"/>
              <a:pPr/>
              <a:t>7/30/14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1CC623-91CD-4F45-8042-2B8AADE48C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93368C-B70C-4DBE-9448-1170AEA690E7}" type="datetimeFigureOut">
              <a:rPr lang="en-US" smtClean="0"/>
              <a:pPr/>
              <a:t>7/30/14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1CC623-91CD-4F45-8042-2B8AADE48C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3368C-B70C-4DBE-9448-1170AEA690E7}" type="datetimeFigureOut">
              <a:rPr lang="en-US" smtClean="0"/>
              <a:pPr/>
              <a:t>7/30/14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1CC623-91CD-4F45-8042-2B8AADE48C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image" Target="../media/image6.w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4" Type="http://schemas.openxmlformats.org/officeDocument/2006/relationships/oleObject" Target="../embeddings/oleObject1.bin"/><Relationship Id="rId5" Type="http://schemas.openxmlformats.org/officeDocument/2006/relationships/image" Target="../media/image4.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990601"/>
            <a:ext cx="8229600" cy="1371600"/>
          </a:xfrm>
        </p:spPr>
        <p:txBody>
          <a:bodyPr>
            <a:normAutofit/>
          </a:bodyPr>
          <a:lstStyle/>
          <a:p>
            <a:r>
              <a:rPr lang="en-US" sz="3200" dirty="0"/>
              <a:t>Funding Retirement: A Global Challenge</a:t>
            </a:r>
          </a:p>
        </p:txBody>
      </p:sp>
      <p:sp>
        <p:nvSpPr>
          <p:cNvPr id="3" name="Subtitle 2"/>
          <p:cNvSpPr>
            <a:spLocks noGrp="1"/>
          </p:cNvSpPr>
          <p:nvPr>
            <p:ph type="subTitle" idx="1"/>
          </p:nvPr>
        </p:nvSpPr>
        <p:spPr/>
        <p:txBody>
          <a:bodyPr/>
          <a:lstStyle/>
          <a:p>
            <a:r>
              <a:rPr lang="en-US" dirty="0" smtClean="0"/>
              <a:t>Robert C. Merton</a:t>
            </a:r>
          </a:p>
          <a:p>
            <a:r>
              <a:rPr lang="en-US" b="0" dirty="0" smtClean="0"/>
              <a:t>School of Management Distinguished Professor of Finance</a:t>
            </a:r>
          </a:p>
          <a:p>
            <a:r>
              <a:rPr lang="en-US" b="0" dirty="0" smtClean="0"/>
              <a:t>MIT Sloan School of Management</a:t>
            </a:r>
          </a:p>
          <a:p>
            <a:endParaRPr lang="en-US" b="0" dirty="0"/>
          </a:p>
          <a:p>
            <a:endParaRPr lang="en-US" b="0" dirty="0" smtClean="0"/>
          </a:p>
          <a:p>
            <a:r>
              <a:rPr lang="en-US" b="0" dirty="0" smtClean="0"/>
              <a:t>August 2014</a:t>
            </a:r>
            <a:endParaRPr lang="en-US" b="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400" b="1" dirty="0"/>
              <a:t>Effect of Interest Rate Level on Retirement </a:t>
            </a:r>
            <a:r>
              <a:rPr lang="en-US" sz="2400" b="1" dirty="0" smtClean="0"/>
              <a:t>Funding</a:t>
            </a:r>
            <a:r>
              <a:rPr lang="en-US" sz="2400" dirty="0"/>
              <a:t/>
            </a:r>
            <a:br>
              <a:rPr lang="en-US" sz="2400" dirty="0"/>
            </a:br>
            <a:r>
              <a:rPr lang="en-US" sz="2200" dirty="0"/>
              <a:t>Price of $100,000 per year Inflation-Protected Life Annuity Beginning at Age 65</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04029367"/>
              </p:ext>
            </p:extLst>
          </p:nvPr>
        </p:nvGraphicFramePr>
        <p:xfrm>
          <a:off x="0" y="2590800"/>
          <a:ext cx="8046568" cy="4063326"/>
        </p:xfrm>
        <a:graphic>
          <a:graphicData uri="http://schemas.openxmlformats.org/drawingml/2006/table">
            <a:tbl>
              <a:tblPr firstRow="1" bandRow="1">
                <a:tableStyleId>{2D5ABB26-0587-4C30-8999-92F81FD0307C}</a:tableStyleId>
              </a:tblPr>
              <a:tblGrid>
                <a:gridCol w="1005821"/>
                <a:gridCol w="1005821"/>
                <a:gridCol w="1005821"/>
                <a:gridCol w="1005821"/>
                <a:gridCol w="1005821"/>
                <a:gridCol w="1005821"/>
                <a:gridCol w="1005821"/>
                <a:gridCol w="1005821"/>
              </a:tblGrid>
              <a:tr h="501519">
                <a:tc>
                  <a:txBody>
                    <a:bodyPr/>
                    <a:lstStyle/>
                    <a:p>
                      <a:pPr algn="ctr" fontAlgn="b"/>
                      <a:endParaRPr lang="en-US" sz="2000" b="0" i="0" u="none" strike="noStrike" dirty="0">
                        <a:solidFill>
                          <a:srgbClr val="000000"/>
                        </a:solidFill>
                        <a:latin typeface="Calibri"/>
                      </a:endParaRPr>
                    </a:p>
                  </a:txBody>
                  <a:tcPr marL="9314" marR="9314" marT="9595" marB="0" anchor="b">
                    <a:lnR w="12700" cap="flat" cmpd="sng" algn="ctr">
                      <a:noFill/>
                      <a:prstDash val="solid"/>
                      <a:round/>
                      <a:headEnd type="none" w="med" len="med"/>
                      <a:tailEnd type="none" w="med" len="med"/>
                    </a:lnR>
                  </a:tcPr>
                </a:tc>
                <a:tc>
                  <a:txBody>
                    <a:bodyPr/>
                    <a:lstStyle/>
                    <a:p>
                      <a:pPr algn="ctr" fontAlgn="b"/>
                      <a:r>
                        <a:rPr lang="en-US" sz="2000" b="0" i="0" u="none" strike="noStrike" dirty="0">
                          <a:solidFill>
                            <a:srgbClr val="000000"/>
                          </a:solidFill>
                          <a:latin typeface="Calibri"/>
                        </a:rPr>
                        <a:t>4.1%</a:t>
                      </a:r>
                    </a:p>
                  </a:txBody>
                  <a:tcPr marL="9314" marR="9314" marT="959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2000" b="0" i="0" u="none" strike="noStrike" dirty="0">
                          <a:solidFill>
                            <a:srgbClr val="000000"/>
                          </a:solidFill>
                          <a:latin typeface="Calibri"/>
                        </a:rPr>
                        <a:t>0.62</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0.69</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0.72</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0.79</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0.87</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1.00</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1519">
                <a:tc>
                  <a:txBody>
                    <a:bodyPr/>
                    <a:lstStyle/>
                    <a:p>
                      <a:pPr algn="ctr" fontAlgn="b"/>
                      <a:endParaRPr lang="en-US" sz="2000" b="0" i="0" u="none" strike="noStrike" dirty="0">
                        <a:solidFill>
                          <a:srgbClr val="000000"/>
                        </a:solidFill>
                        <a:latin typeface="Calibri"/>
                      </a:endParaRPr>
                    </a:p>
                  </a:txBody>
                  <a:tcPr marL="9314" marR="9314" marT="9595" marB="0" anchor="b">
                    <a:lnR w="12700" cap="flat" cmpd="sng" algn="ctr">
                      <a:noFill/>
                      <a:prstDash val="solid"/>
                      <a:round/>
                      <a:headEnd type="none" w="med" len="med"/>
                      <a:tailEnd type="none" w="med" len="med"/>
                    </a:lnR>
                  </a:tcPr>
                </a:tc>
                <a:tc>
                  <a:txBody>
                    <a:bodyPr/>
                    <a:lstStyle/>
                    <a:p>
                      <a:pPr algn="ctr" fontAlgn="b"/>
                      <a:r>
                        <a:rPr lang="en-US" sz="2000" b="0" i="0" u="none" strike="noStrike" dirty="0">
                          <a:solidFill>
                            <a:srgbClr val="000000"/>
                          </a:solidFill>
                          <a:latin typeface="Calibri"/>
                        </a:rPr>
                        <a:t>2.5%</a:t>
                      </a:r>
                    </a:p>
                  </a:txBody>
                  <a:tcPr marL="9314" marR="9314" marT="959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2000" b="0" i="0" u="none" strike="noStrike" dirty="0">
                          <a:solidFill>
                            <a:srgbClr val="000000"/>
                          </a:solidFill>
                          <a:latin typeface="Calibri"/>
                        </a:rPr>
                        <a:t>0.71</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0.79</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0.83</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0.91</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1.00</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1.15</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1519">
                <a:tc rowSpan="2">
                  <a:txBody>
                    <a:bodyPr/>
                    <a:lstStyle/>
                    <a:p>
                      <a:pPr algn="ctr" fontAlgn="b"/>
                      <a:r>
                        <a:rPr lang="en-US" sz="2000" b="1" i="0" u="none" strike="noStrike" smtClean="0">
                          <a:solidFill>
                            <a:srgbClr val="000000"/>
                          </a:solidFill>
                          <a:latin typeface="Calibri"/>
                        </a:rPr>
                        <a:t>Interest Rate </a:t>
                      </a:r>
                      <a:r>
                        <a:rPr lang="en-US" sz="2000" b="1" i="1" u="none" strike="noStrike" smtClean="0">
                          <a:solidFill>
                            <a:srgbClr val="000000"/>
                          </a:solidFill>
                          <a:latin typeface="Calibri"/>
                        </a:rPr>
                        <a:t>R</a:t>
                      </a:r>
                      <a:endParaRPr lang="en-US" sz="2000" b="1" i="1" u="none" strike="noStrike" dirty="0">
                        <a:solidFill>
                          <a:srgbClr val="000000"/>
                        </a:solidFill>
                        <a:latin typeface="Calibri"/>
                      </a:endParaRPr>
                    </a:p>
                  </a:txBody>
                  <a:tcPr marL="9314" marR="9314" marT="9595" marB="0" anchor="b">
                    <a:lnR w="12700" cap="flat" cmpd="sng" algn="ctr">
                      <a:noFill/>
                      <a:prstDash val="solid"/>
                      <a:round/>
                      <a:headEnd type="none" w="med" len="med"/>
                      <a:tailEnd type="none" w="med" len="med"/>
                    </a:lnR>
                  </a:tcPr>
                </a:tc>
                <a:tc>
                  <a:txBody>
                    <a:bodyPr/>
                    <a:lstStyle/>
                    <a:p>
                      <a:pPr algn="ctr" fontAlgn="b"/>
                      <a:r>
                        <a:rPr lang="en-US" sz="2000" b="0" i="0" u="none" strike="noStrike" dirty="0">
                          <a:solidFill>
                            <a:srgbClr val="000000"/>
                          </a:solidFill>
                          <a:latin typeface="Calibri"/>
                        </a:rPr>
                        <a:t>1.5%</a:t>
                      </a:r>
                    </a:p>
                  </a:txBody>
                  <a:tcPr marL="9314" marR="9314" marT="959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2000" b="0" i="0" u="none" strike="noStrike" dirty="0">
                          <a:solidFill>
                            <a:srgbClr val="000000"/>
                          </a:solidFill>
                          <a:latin typeface="Calibri"/>
                        </a:rPr>
                        <a:t>0.78</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0.86</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0.91</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1.00</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1.10</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1.26</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1519">
                <a:tc vMerge="1">
                  <a:txBody>
                    <a:bodyPr/>
                    <a:lstStyle/>
                    <a:p>
                      <a:pPr algn="ctr" fontAlgn="b"/>
                      <a:endParaRPr lang="en-US" sz="2000" b="0" i="0" u="none" strike="noStrike" dirty="0">
                        <a:solidFill>
                          <a:srgbClr val="000000"/>
                        </a:solidFill>
                        <a:latin typeface="Calibri"/>
                      </a:endParaRPr>
                    </a:p>
                  </a:txBody>
                  <a:tcPr marL="9525" marR="9525" marT="9525" marB="0" anchor="b"/>
                </a:tc>
                <a:tc>
                  <a:txBody>
                    <a:bodyPr/>
                    <a:lstStyle/>
                    <a:p>
                      <a:pPr algn="ctr" fontAlgn="b"/>
                      <a:r>
                        <a:rPr lang="en-US" sz="2000" b="0" i="0" u="none" strike="noStrike" dirty="0">
                          <a:solidFill>
                            <a:srgbClr val="000000"/>
                          </a:solidFill>
                          <a:latin typeface="Calibri"/>
                        </a:rPr>
                        <a:t>0.5%</a:t>
                      </a:r>
                    </a:p>
                  </a:txBody>
                  <a:tcPr marL="9314" marR="9314" marT="959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2000" b="0" i="0" u="none" strike="noStrike" dirty="0">
                          <a:solidFill>
                            <a:srgbClr val="000000"/>
                          </a:solidFill>
                          <a:latin typeface="Calibri"/>
                        </a:rPr>
                        <a:t>0.86</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0.95</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1.00</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1.10</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1.21</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1.39</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7106">
                <a:tc>
                  <a:txBody>
                    <a:bodyPr/>
                    <a:lstStyle/>
                    <a:p>
                      <a:pPr algn="ctr" fontAlgn="b"/>
                      <a:endParaRPr lang="en-US" sz="2000" b="0" i="0" u="none" strike="noStrike">
                        <a:solidFill>
                          <a:srgbClr val="000000"/>
                        </a:solidFill>
                        <a:latin typeface="Calibri"/>
                      </a:endParaRPr>
                    </a:p>
                  </a:txBody>
                  <a:tcPr marL="9314" marR="9314" marT="9595" marB="0" anchor="b">
                    <a:lnR w="12700" cap="flat" cmpd="sng" algn="ctr">
                      <a:noFill/>
                      <a:prstDash val="solid"/>
                      <a:round/>
                      <a:headEnd type="none" w="med" len="med"/>
                      <a:tailEnd type="none" w="med" len="med"/>
                    </a:lnR>
                  </a:tcPr>
                </a:tc>
                <a:tc>
                  <a:txBody>
                    <a:bodyPr/>
                    <a:lstStyle/>
                    <a:p>
                      <a:pPr algn="ctr" fontAlgn="b"/>
                      <a:r>
                        <a:rPr lang="en-US" sz="2000" b="0" i="0" u="none" strike="noStrike" dirty="0">
                          <a:solidFill>
                            <a:srgbClr val="000000"/>
                          </a:solidFill>
                          <a:latin typeface="Calibri"/>
                        </a:rPr>
                        <a:t>0.0%</a:t>
                      </a:r>
                    </a:p>
                  </a:txBody>
                  <a:tcPr marL="9314" marR="9314" marT="959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2000" b="0" i="0" u="none" strike="noStrike" dirty="0">
                          <a:solidFill>
                            <a:srgbClr val="000000"/>
                          </a:solidFill>
                          <a:latin typeface="Calibri"/>
                        </a:rPr>
                        <a:t>0.90</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1.00</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1.05</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1.16</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1.27</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1.46</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7106">
                <a:tc>
                  <a:txBody>
                    <a:bodyPr/>
                    <a:lstStyle/>
                    <a:p>
                      <a:pPr algn="ctr" fontAlgn="b"/>
                      <a:endParaRPr lang="en-US" sz="2000" b="0" i="0" u="none" strike="noStrike">
                        <a:solidFill>
                          <a:srgbClr val="000000"/>
                        </a:solidFill>
                        <a:latin typeface="Calibri"/>
                      </a:endParaRPr>
                    </a:p>
                  </a:txBody>
                  <a:tcPr marL="9314" marR="9314" marT="9595" marB="0" anchor="b">
                    <a:lnR w="12700" cap="flat" cmpd="sng" algn="ctr">
                      <a:noFill/>
                      <a:prstDash val="solid"/>
                      <a:round/>
                      <a:headEnd type="none" w="med" len="med"/>
                      <a:tailEnd type="none" w="med" len="med"/>
                    </a:lnR>
                  </a:tcPr>
                </a:tc>
                <a:tc>
                  <a:txBody>
                    <a:bodyPr/>
                    <a:lstStyle/>
                    <a:p>
                      <a:pPr algn="ctr" fontAlgn="b"/>
                      <a:r>
                        <a:rPr lang="en-US" sz="2000" b="0" i="0" u="none" strike="noStrike">
                          <a:solidFill>
                            <a:srgbClr val="000000"/>
                          </a:solidFill>
                          <a:latin typeface="Calibri"/>
                        </a:rPr>
                        <a:t>-1.0%</a:t>
                      </a:r>
                    </a:p>
                  </a:txBody>
                  <a:tcPr marL="9314" marR="9314" marT="959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2000" b="0" i="0" u="none" strike="noStrike">
                          <a:solidFill>
                            <a:srgbClr val="000000"/>
                          </a:solidFill>
                          <a:latin typeface="Calibri"/>
                        </a:rPr>
                        <a:t>1.00</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1.11</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1.16</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1.28</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dirty="0">
                          <a:solidFill>
                            <a:srgbClr val="000000"/>
                          </a:solidFill>
                          <a:latin typeface="Calibri"/>
                        </a:rPr>
                        <a:t>1.40</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0" i="0" u="none" strike="noStrike">
                          <a:solidFill>
                            <a:srgbClr val="000000"/>
                          </a:solidFill>
                          <a:latin typeface="Calibri"/>
                        </a:rPr>
                        <a:t>1.62</a:t>
                      </a:r>
                    </a:p>
                  </a:txBody>
                  <a:tcPr marL="9314" marR="9314" marT="959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01519">
                <a:tc>
                  <a:txBody>
                    <a:bodyPr/>
                    <a:lstStyle/>
                    <a:p>
                      <a:pPr algn="ctr" fontAlgn="b"/>
                      <a:endParaRPr lang="en-US" sz="2000" b="0" i="0" u="none" strike="noStrike" dirty="0">
                        <a:solidFill>
                          <a:srgbClr val="000000"/>
                        </a:solidFill>
                        <a:latin typeface="Calibri"/>
                      </a:endParaRPr>
                    </a:p>
                  </a:txBody>
                  <a:tcPr marL="9314" marR="9314" marT="9595" marB="0" anchor="b">
                    <a:lnR w="12700" cap="flat" cmpd="sng" algn="ctr">
                      <a:noFill/>
                      <a:prstDash val="solid"/>
                      <a:round/>
                      <a:headEnd type="none" w="med" len="med"/>
                      <a:tailEnd type="none" w="med" len="med"/>
                    </a:lnR>
                  </a:tcPr>
                </a:tc>
                <a:tc>
                  <a:txBody>
                    <a:bodyPr/>
                    <a:lstStyle/>
                    <a:p>
                      <a:pPr algn="ctr" fontAlgn="b"/>
                      <a:endParaRPr lang="en-US" sz="2000" b="0" i="0" u="none" strike="noStrike">
                        <a:solidFill>
                          <a:srgbClr val="000000"/>
                        </a:solidFill>
                        <a:latin typeface="Calibri"/>
                      </a:endParaRPr>
                    </a:p>
                  </a:txBody>
                  <a:tcPr marL="9314" marR="9314" marT="959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2000" b="0" i="0" u="none" strike="noStrike">
                          <a:solidFill>
                            <a:srgbClr val="000000"/>
                          </a:solidFill>
                          <a:latin typeface="Calibri"/>
                        </a:rPr>
                        <a:t>-1.0%</a:t>
                      </a:r>
                    </a:p>
                  </a:txBody>
                  <a:tcPr marL="9314" marR="9314" marT="959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2000" b="0" i="0" u="none" strike="noStrike">
                          <a:solidFill>
                            <a:srgbClr val="000000"/>
                          </a:solidFill>
                          <a:latin typeface="Calibri"/>
                        </a:rPr>
                        <a:t>0.0%</a:t>
                      </a:r>
                    </a:p>
                  </a:txBody>
                  <a:tcPr marL="9314" marR="9314" marT="959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2000" b="0" i="0" u="none" strike="noStrike" dirty="0">
                          <a:solidFill>
                            <a:srgbClr val="000000"/>
                          </a:solidFill>
                          <a:latin typeface="Calibri"/>
                        </a:rPr>
                        <a:t>0.5%</a:t>
                      </a:r>
                    </a:p>
                  </a:txBody>
                  <a:tcPr marL="9314" marR="9314" marT="959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2000" b="0" i="0" u="none" strike="noStrike" dirty="0">
                          <a:solidFill>
                            <a:srgbClr val="000000"/>
                          </a:solidFill>
                          <a:latin typeface="Calibri"/>
                        </a:rPr>
                        <a:t>1.5%</a:t>
                      </a:r>
                    </a:p>
                  </a:txBody>
                  <a:tcPr marL="9314" marR="9314" marT="959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2000" b="0" i="0" u="none" strike="noStrike" dirty="0">
                          <a:solidFill>
                            <a:srgbClr val="000000"/>
                          </a:solidFill>
                          <a:latin typeface="Calibri"/>
                        </a:rPr>
                        <a:t>2.5%</a:t>
                      </a:r>
                    </a:p>
                  </a:txBody>
                  <a:tcPr marL="9314" marR="9314" marT="959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2000" b="0" i="0" u="none" strike="noStrike" dirty="0">
                          <a:solidFill>
                            <a:srgbClr val="000000"/>
                          </a:solidFill>
                          <a:latin typeface="Calibri"/>
                        </a:rPr>
                        <a:t>4.1%</a:t>
                      </a:r>
                    </a:p>
                  </a:txBody>
                  <a:tcPr marL="9314" marR="9314" marT="9595"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501519">
                <a:tc>
                  <a:txBody>
                    <a:bodyPr/>
                    <a:lstStyle/>
                    <a:p>
                      <a:pPr algn="ctr" fontAlgn="b"/>
                      <a:endParaRPr lang="en-US" sz="2000" b="0" i="0" u="none" strike="noStrike" dirty="0">
                        <a:solidFill>
                          <a:srgbClr val="000000"/>
                        </a:solidFill>
                        <a:latin typeface="Calibri"/>
                      </a:endParaRPr>
                    </a:p>
                  </a:txBody>
                  <a:tcPr marL="9314" marR="9314" marT="9595" marB="0" anchor="b"/>
                </a:tc>
                <a:tc>
                  <a:txBody>
                    <a:bodyPr/>
                    <a:lstStyle/>
                    <a:p>
                      <a:pPr algn="ctr" fontAlgn="b"/>
                      <a:endParaRPr lang="en-US" sz="2000" b="1" i="1" u="none" strike="noStrike" dirty="0">
                        <a:solidFill>
                          <a:srgbClr val="000000"/>
                        </a:solidFill>
                        <a:latin typeface="Calibri"/>
                      </a:endParaRPr>
                    </a:p>
                  </a:txBody>
                  <a:tcPr marL="9314" marR="9314" marT="9595" marB="0" anchor="b">
                    <a:lnT w="12700" cap="flat" cmpd="sng" algn="ctr">
                      <a:noFill/>
                      <a:prstDash val="solid"/>
                      <a:round/>
                      <a:headEnd type="none" w="med" len="med"/>
                      <a:tailEnd type="none" w="med" len="med"/>
                    </a:lnT>
                  </a:tcPr>
                </a:tc>
                <a:tc gridSpan="6">
                  <a:txBody>
                    <a:bodyPr/>
                    <a:lstStyle/>
                    <a:p>
                      <a:pPr algn="ctr" fontAlgn="b"/>
                      <a:r>
                        <a:rPr lang="en-US" sz="2000" b="1" i="0" u="none" strike="noStrike" dirty="0" smtClean="0">
                          <a:solidFill>
                            <a:srgbClr val="000000"/>
                          </a:solidFill>
                          <a:latin typeface="Calibri"/>
                        </a:rPr>
                        <a:t>Interest Rate </a:t>
                      </a:r>
                      <a:r>
                        <a:rPr lang="en-US" sz="2000" b="1" i="1" u="none" strike="noStrike" dirty="0" smtClean="0">
                          <a:solidFill>
                            <a:srgbClr val="000000"/>
                          </a:solidFill>
                          <a:latin typeface="Calibri"/>
                        </a:rPr>
                        <a:t>r</a:t>
                      </a:r>
                      <a:endParaRPr lang="en-US" sz="2000" b="1" i="0" u="none" strike="noStrike" dirty="0">
                        <a:solidFill>
                          <a:srgbClr val="000000"/>
                        </a:solidFill>
                        <a:latin typeface="Calibri"/>
                      </a:endParaRPr>
                    </a:p>
                  </a:txBody>
                  <a:tcPr marL="9314" marR="9314" marT="9595" marB="0" anchor="b">
                    <a:lnT w="12700" cap="flat" cmpd="sng" algn="ctr">
                      <a:noFill/>
                      <a:prstDash val="solid"/>
                      <a:round/>
                      <a:headEnd type="none" w="med" len="med"/>
                      <a:tailEnd type="none" w="med" len="med"/>
                    </a:lnT>
                  </a:tcPr>
                </a:tc>
                <a:tc hMerge="1">
                  <a:txBody>
                    <a:bodyPr/>
                    <a:lstStyle/>
                    <a:p>
                      <a:pPr algn="ctr" fontAlgn="b"/>
                      <a:endParaRPr lang="en-US" sz="2000" b="0" i="0" u="none" strike="noStrike">
                        <a:solidFill>
                          <a:srgbClr val="000000"/>
                        </a:solidFill>
                        <a:latin typeface="Calibri"/>
                      </a:endParaRPr>
                    </a:p>
                  </a:txBody>
                  <a:tcPr marL="9525" marR="9525" marT="9525" marB="0" anchor="b"/>
                </a:tc>
                <a:tc hMerge="1">
                  <a:txBody>
                    <a:bodyPr/>
                    <a:lstStyle/>
                    <a:p>
                      <a:pPr algn="ctr" fontAlgn="b"/>
                      <a:endParaRPr lang="en-US" sz="2000" b="0" i="0" u="none" strike="noStrike" dirty="0">
                        <a:solidFill>
                          <a:srgbClr val="000000"/>
                        </a:solidFill>
                        <a:latin typeface="Calibri"/>
                      </a:endParaRPr>
                    </a:p>
                  </a:txBody>
                  <a:tcPr marL="9525" marR="9525" marT="9525" marB="0" anchor="b"/>
                </a:tc>
                <a:tc hMerge="1">
                  <a:txBody>
                    <a:bodyPr/>
                    <a:lstStyle/>
                    <a:p>
                      <a:pPr algn="ctr" fontAlgn="b"/>
                      <a:endParaRPr lang="en-US" sz="2000" b="0" i="0" u="none" strike="noStrike">
                        <a:solidFill>
                          <a:srgbClr val="000000"/>
                        </a:solidFill>
                        <a:latin typeface="Calibri"/>
                      </a:endParaRPr>
                    </a:p>
                  </a:txBody>
                  <a:tcPr marL="9525" marR="9525" marT="9525" marB="0" anchor="b"/>
                </a:tc>
                <a:tc hMerge="1">
                  <a:txBody>
                    <a:bodyPr/>
                    <a:lstStyle/>
                    <a:p>
                      <a:pPr algn="ctr" fontAlgn="b"/>
                      <a:endParaRPr lang="en-US" sz="2000" b="0" i="0" u="none" strike="noStrike">
                        <a:solidFill>
                          <a:srgbClr val="000000"/>
                        </a:solidFill>
                        <a:latin typeface="Calibri"/>
                      </a:endParaRPr>
                    </a:p>
                  </a:txBody>
                  <a:tcPr marL="9525" marR="9525" marT="9525" marB="0" anchor="b"/>
                </a:tc>
                <a:tc hMerge="1">
                  <a:txBody>
                    <a:bodyPr/>
                    <a:lstStyle/>
                    <a:p>
                      <a:pPr algn="ctr" fontAlgn="b"/>
                      <a:endParaRPr lang="en-US" sz="2000" b="0" i="0" u="none" strike="noStrike" dirty="0">
                        <a:solidFill>
                          <a:srgbClr val="000000"/>
                        </a:solidFill>
                        <a:latin typeface="Calibri"/>
                      </a:endParaRPr>
                    </a:p>
                  </a:txBody>
                  <a:tcPr marL="9525" marR="9525" marT="9525" marB="0" anchor="b"/>
                </a:tc>
              </a:tr>
            </a:tbl>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185586242"/>
              </p:ext>
            </p:extLst>
          </p:nvPr>
        </p:nvGraphicFramePr>
        <p:xfrm>
          <a:off x="1981200" y="1752600"/>
          <a:ext cx="4619324" cy="789231"/>
        </p:xfrm>
        <a:graphic>
          <a:graphicData uri="http://schemas.openxmlformats.org/presentationml/2006/ole">
            <mc:AlternateContent xmlns:mc="http://schemas.openxmlformats.org/markup-compatibility/2006">
              <mc:Choice xmlns:v="urn:schemas-microsoft-com:vml" Requires="v">
                <p:oleObj spid="_x0000_s4109" name="Equation" r:id="rId3" imgW="2527200" imgH="419040" progId="Equation.DSMT4">
                  <p:embed/>
                </p:oleObj>
              </mc:Choice>
              <mc:Fallback>
                <p:oleObj name="Equation" r:id="rId3" imgW="2527200" imgH="41904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752600"/>
                        <a:ext cx="4619324" cy="789231"/>
                      </a:xfrm>
                      <a:prstGeom prst="rect">
                        <a:avLst/>
                      </a:prstGeom>
                      <a:noFill/>
                      <a:extLst/>
                    </p:spPr>
                  </p:pic>
                </p:oleObj>
              </mc:Fallback>
            </mc:AlternateContent>
          </a:graphicData>
        </a:graphic>
      </p:graphicFrame>
    </p:spTree>
    <p:extLst>
      <p:ext uri="{BB962C8B-B14F-4D97-AF65-F5344CB8AC3E}">
        <p14:creationId xmlns:p14="http://schemas.microsoft.com/office/powerpoint/2010/main" val="3588448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100" b="1" dirty="0"/>
              <a:t>30-year UST TIPS Interest Rates </a:t>
            </a:r>
            <a:r>
              <a:rPr lang="en-US" sz="3100" b="1" dirty="0" smtClean="0"/>
              <a:t>2007-2014</a:t>
            </a:r>
            <a:endParaRPr lang="en-US" sz="3100" dirty="0"/>
          </a:p>
        </p:txBody>
      </p:sp>
      <p:graphicFrame>
        <p:nvGraphicFramePr>
          <p:cNvPr id="4" name="Chart 3"/>
          <p:cNvGraphicFramePr/>
          <p:nvPr>
            <p:extLst>
              <p:ext uri="{D42A27DB-BD31-4B8C-83A1-F6EECF244321}">
                <p14:modId xmlns:p14="http://schemas.microsoft.com/office/powerpoint/2010/main" val="4272215591"/>
              </p:ext>
            </p:extLst>
          </p:nvPr>
        </p:nvGraphicFramePr>
        <p:xfrm>
          <a:off x="381000" y="1828800"/>
          <a:ext cx="7802880" cy="432303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62301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457200"/>
            <a:ext cx="8610600" cy="990600"/>
          </a:xfrm>
        </p:spPr>
        <p:txBody>
          <a:bodyPr>
            <a:noAutofit/>
          </a:bodyPr>
          <a:lstStyle/>
          <a:p>
            <a:r>
              <a:rPr lang="en-US" sz="2300" dirty="0"/>
              <a:t>Wrong Risk Measure: Retirement Funding has an Income Goal </a:t>
            </a:r>
            <a:r>
              <a:rPr lang="en-US" sz="2300" dirty="0" smtClean="0"/>
              <a:t/>
            </a:r>
            <a:br>
              <a:rPr lang="en-US" sz="2300" dirty="0" smtClean="0"/>
            </a:br>
            <a:r>
              <a:rPr lang="en-US" sz="2300" dirty="0" smtClean="0"/>
              <a:t>But </a:t>
            </a:r>
            <a:r>
              <a:rPr lang="en-US" sz="2300" dirty="0"/>
              <a:t>DC Investing Focuses on Wealth Accumulation</a:t>
            </a:r>
          </a:p>
        </p:txBody>
      </p:sp>
      <p:sp>
        <p:nvSpPr>
          <p:cNvPr id="4" name="Rectangle 3"/>
          <p:cNvSpPr/>
          <p:nvPr/>
        </p:nvSpPr>
        <p:spPr>
          <a:xfrm>
            <a:off x="304800" y="1676400"/>
            <a:ext cx="8610600" cy="646331"/>
          </a:xfrm>
          <a:prstGeom prst="rect">
            <a:avLst/>
          </a:prstGeom>
        </p:spPr>
        <p:txBody>
          <a:bodyPr wrap="square">
            <a:spAutoFit/>
          </a:bodyPr>
          <a:lstStyle/>
          <a:p>
            <a:r>
              <a:rPr lang="en-US" dirty="0">
                <a:solidFill>
                  <a:schemeClr val="tx1">
                    <a:lumMod val="65000"/>
                    <a:lumOff val="35000"/>
                  </a:schemeClr>
                </a:solidFill>
              </a:rPr>
              <a:t>Inflation-protected deferred annuity with payouts equal to targeted income for </a:t>
            </a:r>
            <a:r>
              <a:rPr lang="en-US" dirty="0" smtClean="0">
                <a:solidFill>
                  <a:schemeClr val="tx1">
                    <a:lumMod val="65000"/>
                    <a:lumOff val="35000"/>
                  </a:schemeClr>
                </a:solidFill>
              </a:rPr>
              <a:t>retirement</a:t>
            </a:r>
          </a:p>
          <a:p>
            <a:r>
              <a:rPr lang="en-US" dirty="0" smtClean="0">
                <a:solidFill>
                  <a:schemeClr val="tx1">
                    <a:lumMod val="65000"/>
                    <a:lumOff val="35000"/>
                  </a:schemeClr>
                </a:solidFill>
              </a:rPr>
              <a:t>( </a:t>
            </a:r>
            <a:r>
              <a:rPr lang="en-US" dirty="0">
                <a:solidFill>
                  <a:schemeClr val="tx1">
                    <a:lumMod val="65000"/>
                    <a:lumOff val="35000"/>
                  </a:schemeClr>
                </a:solidFill>
              </a:rPr>
              <a:t>Funded ratio = 1.00) monthly returns, if marked to market</a:t>
            </a:r>
          </a:p>
        </p:txBody>
      </p:sp>
      <p:sp>
        <p:nvSpPr>
          <p:cNvPr id="11" name="Rectangle 10"/>
          <p:cNvSpPr/>
          <p:nvPr/>
        </p:nvSpPr>
        <p:spPr>
          <a:xfrm>
            <a:off x="304800" y="2322731"/>
            <a:ext cx="8153400" cy="369332"/>
          </a:xfrm>
          <a:prstGeom prst="rect">
            <a:avLst/>
          </a:prstGeom>
        </p:spPr>
        <p:txBody>
          <a:bodyPr wrap="square">
            <a:spAutoFit/>
          </a:bodyPr>
          <a:lstStyle/>
          <a:p>
            <a:r>
              <a:rPr lang="en-US" dirty="0"/>
              <a:t>High risk in wealth terms, minimum risk in income terms</a:t>
            </a: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9271" y="2725232"/>
            <a:ext cx="6410896"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 Placeholder 3"/>
          <p:cNvSpPr txBox="1">
            <a:spLocks/>
          </p:cNvSpPr>
          <p:nvPr/>
        </p:nvSpPr>
        <p:spPr>
          <a:xfrm>
            <a:off x="142371" y="6524342"/>
            <a:ext cx="8935458" cy="353438"/>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800" dirty="0" smtClean="0">
                <a:solidFill>
                  <a:schemeClr val="tx1">
                    <a:lumMod val="65000"/>
                    <a:lumOff val="35000"/>
                  </a:schemeClr>
                </a:solidFill>
              </a:rPr>
              <a:t>Annuity returns based on yield from US Treasury Inflation Protected Securities (TIPS). Data provided by Bloomberg.</a:t>
            </a:r>
            <a:endParaRPr lang="en-US" sz="800" dirty="0">
              <a:solidFill>
                <a:schemeClr val="tx1">
                  <a:lumMod val="65000"/>
                  <a:lumOff val="35000"/>
                </a:schemeClr>
              </a:solidFill>
            </a:endParaRPr>
          </a:p>
        </p:txBody>
      </p:sp>
    </p:spTree>
    <p:extLst>
      <p:ext uri="{BB962C8B-B14F-4D97-AF65-F5344CB8AC3E}">
        <p14:creationId xmlns:p14="http://schemas.microsoft.com/office/powerpoint/2010/main" val="73266999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457200"/>
            <a:ext cx="8458200" cy="990600"/>
          </a:xfrm>
        </p:spPr>
        <p:txBody>
          <a:bodyPr>
            <a:noAutofit/>
          </a:bodyPr>
          <a:lstStyle/>
          <a:p>
            <a:r>
              <a:rPr lang="en-US" sz="2300" dirty="0"/>
              <a:t>Wrong Risk Measure: Retirement Funding has an Income Goal </a:t>
            </a:r>
            <a:br>
              <a:rPr lang="en-US" sz="2300" dirty="0"/>
            </a:br>
            <a:r>
              <a:rPr lang="en-US" sz="2300" dirty="0"/>
              <a:t>But DC Investing Focuses on Wealth Accumulation</a:t>
            </a:r>
            <a:endParaRPr lang="en-US" sz="2300" dirty="0"/>
          </a:p>
        </p:txBody>
      </p:sp>
      <p:sp>
        <p:nvSpPr>
          <p:cNvPr id="4" name="Text Placeholder 2"/>
          <p:cNvSpPr txBox="1">
            <a:spLocks/>
          </p:cNvSpPr>
          <p:nvPr/>
        </p:nvSpPr>
        <p:spPr>
          <a:xfrm>
            <a:off x="381000" y="1733366"/>
            <a:ext cx="9418320" cy="46634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1800" dirty="0" smtClean="0">
                <a:solidFill>
                  <a:schemeClr val="tx1">
                    <a:lumMod val="65000"/>
                    <a:lumOff val="35000"/>
                  </a:schemeClr>
                </a:solidFill>
              </a:rPr>
              <a:t>90-Day US T-bill monthly returns</a:t>
            </a:r>
            <a:endParaRPr lang="en-US" sz="1800" dirty="0">
              <a:solidFill>
                <a:schemeClr val="tx1">
                  <a:lumMod val="65000"/>
                  <a:lumOff val="35000"/>
                </a:schemeClr>
              </a:solidFill>
            </a:endParaRPr>
          </a:p>
        </p:txBody>
      </p:sp>
      <p:sp>
        <p:nvSpPr>
          <p:cNvPr id="5" name="Rectangle 4"/>
          <p:cNvSpPr/>
          <p:nvPr/>
        </p:nvSpPr>
        <p:spPr>
          <a:xfrm>
            <a:off x="381000" y="2015044"/>
            <a:ext cx="6781800" cy="369332"/>
          </a:xfrm>
          <a:prstGeom prst="rect">
            <a:avLst/>
          </a:prstGeom>
        </p:spPr>
        <p:txBody>
          <a:bodyPr wrap="square">
            <a:spAutoFit/>
          </a:bodyPr>
          <a:lstStyle/>
          <a:p>
            <a:r>
              <a:rPr lang="en-US" dirty="0">
                <a:latin typeface="+mj-lt"/>
              </a:rPr>
              <a:t>Wealth preservation does not mean income preservation.</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384376"/>
            <a:ext cx="7145338" cy="3957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152400" y="6477000"/>
            <a:ext cx="2082621" cy="215444"/>
          </a:xfrm>
          <a:prstGeom prst="rect">
            <a:avLst/>
          </a:prstGeom>
        </p:spPr>
        <p:txBody>
          <a:bodyPr wrap="none">
            <a:spAutoFit/>
          </a:bodyPr>
          <a:lstStyle/>
          <a:p>
            <a:r>
              <a:rPr lang="en-US" sz="800" dirty="0">
                <a:solidFill>
                  <a:schemeClr val="tx1">
                    <a:lumMod val="65000"/>
                    <a:lumOff val="35000"/>
                  </a:schemeClr>
                </a:solidFill>
              </a:rPr>
              <a:t>Based on T-bill data provided by Bloomberg.  </a:t>
            </a:r>
          </a:p>
        </p:txBody>
      </p:sp>
    </p:spTree>
    <p:extLst>
      <p:ext uri="{BB962C8B-B14F-4D97-AF65-F5344CB8AC3E}">
        <p14:creationId xmlns:p14="http://schemas.microsoft.com/office/powerpoint/2010/main" val="335829375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Risk </a:t>
            </a:r>
            <a:r>
              <a:rPr lang="en-US" dirty="0"/>
              <a:t>&amp; Return    </a:t>
            </a:r>
            <a:r>
              <a:rPr lang="en-US" dirty="0" smtClean="0"/>
              <a:t>Wealth </a:t>
            </a:r>
            <a:r>
              <a:rPr lang="en-US" dirty="0"/>
              <a:t>vs. Income </a:t>
            </a:r>
            <a:r>
              <a:rPr lang="en-US" dirty="0" smtClean="0"/>
              <a:t>Goal</a:t>
            </a:r>
            <a:endParaRPr lang="en-US" dirty="0"/>
          </a:p>
        </p:txBody>
      </p:sp>
      <p:sp>
        <p:nvSpPr>
          <p:cNvPr id="4" name="Rectangle 3"/>
          <p:cNvSpPr/>
          <p:nvPr/>
        </p:nvSpPr>
        <p:spPr>
          <a:xfrm>
            <a:off x="533399" y="1608276"/>
            <a:ext cx="4301049" cy="369332"/>
          </a:xfrm>
          <a:prstGeom prst="rect">
            <a:avLst/>
          </a:prstGeom>
        </p:spPr>
        <p:txBody>
          <a:bodyPr wrap="none">
            <a:spAutoFit/>
          </a:bodyPr>
          <a:lstStyle/>
          <a:p>
            <a:r>
              <a:rPr lang="en-US" dirty="0">
                <a:solidFill>
                  <a:schemeClr val="tx1">
                    <a:lumMod val="65000"/>
                    <a:lumOff val="35000"/>
                  </a:schemeClr>
                </a:solidFill>
              </a:rPr>
              <a:t>Measuring the risk/return tradeoff correctly</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2133600"/>
            <a:ext cx="7106269"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152400" y="6528390"/>
            <a:ext cx="1670650" cy="215444"/>
          </a:xfrm>
          <a:prstGeom prst="rect">
            <a:avLst/>
          </a:prstGeom>
        </p:spPr>
        <p:txBody>
          <a:bodyPr wrap="none">
            <a:spAutoFit/>
          </a:bodyPr>
          <a:lstStyle/>
          <a:p>
            <a:r>
              <a:rPr lang="en-US" sz="800" dirty="0">
                <a:solidFill>
                  <a:schemeClr val="tx1">
                    <a:lumMod val="65000"/>
                    <a:lumOff val="35000"/>
                  </a:schemeClr>
                </a:solidFill>
                <a:latin typeface="Arial Narrow" pitchFamily="34" charset="0"/>
              </a:rPr>
              <a:t>Copyright © 2014 by  Robert C. Merton </a:t>
            </a:r>
          </a:p>
        </p:txBody>
      </p:sp>
    </p:spTree>
    <p:extLst>
      <p:ext uri="{BB962C8B-B14F-4D97-AF65-F5344CB8AC3E}">
        <p14:creationId xmlns:p14="http://schemas.microsoft.com/office/powerpoint/2010/main" val="46272290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572000"/>
          </a:xfrm>
        </p:spPr>
        <p:txBody>
          <a:bodyPr>
            <a:normAutofit fontScale="62500" lnSpcReduction="20000"/>
          </a:bodyPr>
          <a:lstStyle/>
          <a:p>
            <a:r>
              <a:rPr lang="en-US" dirty="0"/>
              <a:t>In the last 4 years, long-maturity interest rates in Chile have varied between 2.37% and 3.88% . If rates were 3.88%, the same annuity retirement income benefit with payments beginning at age 65 will be lower by the following, if rates were to  fall to 2.37% </a:t>
            </a:r>
          </a:p>
          <a:p>
            <a:pPr marL="0" indent="0">
              <a:buNone/>
            </a:pPr>
            <a:r>
              <a:rPr lang="en-US" dirty="0"/>
              <a:t>    </a:t>
            </a:r>
            <a:r>
              <a:rPr lang="en-US" u="sng" dirty="0"/>
              <a:t>Age now</a:t>
            </a:r>
            <a:r>
              <a:rPr lang="en-US" dirty="0"/>
              <a:t>         </a:t>
            </a:r>
            <a:r>
              <a:rPr lang="en-US" u="sng" dirty="0"/>
              <a:t>Decline in Retirement Income (Funded Ratio)     </a:t>
            </a:r>
          </a:p>
          <a:p>
            <a:pPr marL="0" indent="0">
              <a:buNone/>
            </a:pPr>
            <a:r>
              <a:rPr lang="en-US" dirty="0"/>
              <a:t>        65                                     -  10 %</a:t>
            </a:r>
          </a:p>
          <a:p>
            <a:pPr marL="0" indent="0">
              <a:buNone/>
            </a:pPr>
            <a:r>
              <a:rPr lang="en-US" dirty="0"/>
              <a:t>        60                                     -   17%</a:t>
            </a:r>
          </a:p>
          <a:p>
            <a:pPr marL="0" indent="0">
              <a:buNone/>
            </a:pPr>
            <a:r>
              <a:rPr lang="en-US" dirty="0"/>
              <a:t>        55                                     -   23%</a:t>
            </a:r>
          </a:p>
          <a:p>
            <a:pPr marL="0" indent="0">
              <a:buNone/>
            </a:pPr>
            <a:r>
              <a:rPr lang="en-US" dirty="0"/>
              <a:t>        50                                     -   29%</a:t>
            </a:r>
          </a:p>
          <a:p>
            <a:r>
              <a:rPr lang="en-US" dirty="0"/>
              <a:t>The average maturity of fixed income investments in Chile’s retirement funds is 5 years which is considerable lower than average maturity needed to hedge an immediate life annuity, which is around 15 years. This would suggest that managers place more emphasis on wealth [aka price] volatility than on retirement income volatility </a:t>
            </a:r>
          </a:p>
          <a:p>
            <a:r>
              <a:rPr lang="en-US" dirty="0"/>
              <a:t>To correct this, rules should change to report the funded ratio and its change.</a:t>
            </a:r>
          </a:p>
          <a:p>
            <a:endParaRPr lang="en-US" dirty="0"/>
          </a:p>
        </p:txBody>
      </p:sp>
      <p:sp>
        <p:nvSpPr>
          <p:cNvPr id="3" name="Title 2"/>
          <p:cNvSpPr>
            <a:spLocks noGrp="1"/>
          </p:cNvSpPr>
          <p:nvPr>
            <p:ph type="title"/>
          </p:nvPr>
        </p:nvSpPr>
        <p:spPr/>
        <p:txBody>
          <a:bodyPr>
            <a:noAutofit/>
          </a:bodyPr>
          <a:lstStyle/>
          <a:p>
            <a:r>
              <a:rPr lang="en-US" sz="2400" dirty="0"/>
              <a:t>Interest Rate Risk to Retirees During Accumulation Phase </a:t>
            </a:r>
          </a:p>
        </p:txBody>
      </p:sp>
    </p:spTree>
    <p:extLst>
      <p:ext uri="{BB962C8B-B14F-4D97-AF65-F5344CB8AC3E}">
        <p14:creationId xmlns:p14="http://schemas.microsoft.com/office/powerpoint/2010/main" val="416281299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752600"/>
            <a:ext cx="8229600" cy="4953000"/>
          </a:xfrm>
        </p:spPr>
        <p:txBody>
          <a:bodyPr>
            <a:normAutofit fontScale="55000" lnSpcReduction="20000"/>
          </a:bodyPr>
          <a:lstStyle/>
          <a:p>
            <a:pPr>
              <a:spcAft>
                <a:spcPts val="600"/>
              </a:spcAft>
            </a:pPr>
            <a:r>
              <a:rPr lang="en-US" b="1" dirty="0"/>
              <a:t>Annuities</a:t>
            </a:r>
            <a:r>
              <a:rPr lang="en-US" dirty="0"/>
              <a:t> including “tail-insurance” on longevity deferred to &gt; 85 life annuity allow a larger payout for the same assets as long as one lives in return for giving up any assets at death when they are no longer needed.</a:t>
            </a:r>
          </a:p>
          <a:p>
            <a:pPr>
              <a:spcAft>
                <a:spcPts val="600"/>
              </a:spcAft>
            </a:pPr>
            <a:r>
              <a:rPr lang="en-US" b="1" dirty="0"/>
              <a:t>Reverse mortgage </a:t>
            </a:r>
            <a:r>
              <a:rPr lang="en-US" dirty="0"/>
              <a:t>integrate the house into funding as both a pre-paid specialized housing-consumption annuity and a general retirement funding asset. The house is the principal source of personal saving for middle class people and typically the largest asset at retirement.</a:t>
            </a:r>
          </a:p>
          <a:p>
            <a:pPr marL="0" indent="0">
              <a:spcAft>
                <a:spcPts val="600"/>
              </a:spcAft>
              <a:buNone/>
            </a:pPr>
            <a:r>
              <a:rPr lang="en-US" b="1" dirty="0"/>
              <a:t>     </a:t>
            </a:r>
            <a:r>
              <a:rPr lang="en-US" dirty="0"/>
              <a:t>The reverse mortgage requires no payment of either principal amount or </a:t>
            </a:r>
          </a:p>
          <a:p>
            <a:pPr marL="0" indent="0">
              <a:spcAft>
                <a:spcPts val="600"/>
              </a:spcAft>
              <a:buNone/>
            </a:pPr>
            <a:r>
              <a:rPr lang="en-US" dirty="0"/>
              <a:t>     cumulative interest until retiree leaves the house (usually at death). It is non-</a:t>
            </a:r>
          </a:p>
          <a:p>
            <a:pPr marL="0" indent="0">
              <a:spcAft>
                <a:spcPts val="600"/>
              </a:spcAft>
              <a:buNone/>
            </a:pPr>
            <a:r>
              <a:rPr lang="en-US" dirty="0"/>
              <a:t>     recourse and so does not jeopardize any other assets in the estate.                     </a:t>
            </a:r>
          </a:p>
          <a:p>
            <a:pPr marL="0" indent="0">
              <a:spcAft>
                <a:spcPts val="600"/>
              </a:spcAft>
              <a:buNone/>
            </a:pPr>
            <a:r>
              <a:rPr lang="en-US" dirty="0"/>
              <a:t>     It is an obvious choice for someone with no bequest motive and it can be </a:t>
            </a:r>
          </a:p>
          <a:p>
            <a:pPr marL="0" indent="0">
              <a:spcAft>
                <a:spcPts val="600"/>
              </a:spcAft>
              <a:buNone/>
            </a:pPr>
            <a:r>
              <a:rPr lang="en-US" dirty="0"/>
              <a:t>     used to create an improved bequest function over just leaving the house.</a:t>
            </a:r>
          </a:p>
          <a:p>
            <a:pPr>
              <a:spcAft>
                <a:spcPts val="600"/>
              </a:spcAft>
            </a:pPr>
            <a:r>
              <a:rPr lang="en-US" dirty="0"/>
              <a:t>82% of senior citizens in Chile own their home. </a:t>
            </a:r>
          </a:p>
          <a:p>
            <a:pPr>
              <a:spcAft>
                <a:spcPts val="600"/>
              </a:spcAft>
            </a:pPr>
            <a:r>
              <a:rPr lang="en-US" dirty="0"/>
              <a:t>Chile has a large annuity and mortgage market. There may however be a need to improve the reverse mortgage design to make it more effective. </a:t>
            </a:r>
          </a:p>
        </p:txBody>
      </p:sp>
      <p:sp>
        <p:nvSpPr>
          <p:cNvPr id="3" name="Title 2"/>
          <p:cNvSpPr>
            <a:spLocks noGrp="1"/>
          </p:cNvSpPr>
          <p:nvPr>
            <p:ph type="title"/>
          </p:nvPr>
        </p:nvSpPr>
        <p:spPr/>
        <p:txBody>
          <a:bodyPr>
            <a:noAutofit/>
          </a:bodyPr>
          <a:lstStyle/>
          <a:p>
            <a:r>
              <a:rPr lang="en-US" sz="2800" dirty="0" smtClean="0"/>
              <a:t>Getting </a:t>
            </a:r>
            <a:r>
              <a:rPr lang="en-US" sz="2800" dirty="0"/>
              <a:t>the Most from the Assets Retirees Have: </a:t>
            </a:r>
            <a:br>
              <a:rPr lang="en-US" sz="2800" dirty="0"/>
            </a:br>
            <a:r>
              <a:rPr lang="en-US" sz="2800" dirty="0" smtClean="0"/>
              <a:t>	Annuities </a:t>
            </a:r>
            <a:r>
              <a:rPr lang="en-US" sz="2800" dirty="0"/>
              <a:t>and Reverse Mortgage</a:t>
            </a:r>
          </a:p>
        </p:txBody>
      </p:sp>
    </p:spTree>
    <p:extLst>
      <p:ext uri="{BB962C8B-B14F-4D97-AF65-F5344CB8AC3E}">
        <p14:creationId xmlns:p14="http://schemas.microsoft.com/office/powerpoint/2010/main" val="2643342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74837"/>
            <a:ext cx="8229600" cy="4525963"/>
          </a:xfrm>
        </p:spPr>
        <p:txBody>
          <a:bodyPr>
            <a:normAutofit/>
          </a:bodyPr>
          <a:lstStyle/>
          <a:p>
            <a:pPr>
              <a:spcBef>
                <a:spcPts val="2400"/>
              </a:spcBef>
              <a:buClr>
                <a:schemeClr val="accent1">
                  <a:lumMod val="75000"/>
                </a:schemeClr>
              </a:buClr>
              <a:buSzPct val="110000"/>
            </a:pPr>
            <a:r>
              <a:rPr lang="en-US" dirty="0"/>
              <a:t>Post-retirement flexible spend-down </a:t>
            </a:r>
            <a:r>
              <a:rPr lang="en-US" dirty="0" smtClean="0"/>
              <a:t>strategies</a:t>
            </a:r>
            <a:endParaRPr lang="en-US" dirty="0"/>
          </a:p>
          <a:p>
            <a:pPr>
              <a:spcBef>
                <a:spcPts val="2400"/>
              </a:spcBef>
              <a:buClr>
                <a:schemeClr val="accent1">
                  <a:lumMod val="75000"/>
                </a:schemeClr>
              </a:buClr>
              <a:buSzPct val="110000"/>
            </a:pPr>
            <a:r>
              <a:rPr lang="en-US" dirty="0"/>
              <a:t>Innovations for next-generation retirement </a:t>
            </a:r>
            <a:r>
              <a:rPr lang="en-US" dirty="0" smtClean="0"/>
              <a:t>solution</a:t>
            </a:r>
            <a:endParaRPr lang="en-US" dirty="0"/>
          </a:p>
          <a:p>
            <a:pPr>
              <a:spcBef>
                <a:spcPts val="2400"/>
              </a:spcBef>
              <a:buClr>
                <a:schemeClr val="accent1">
                  <a:lumMod val="75000"/>
                </a:schemeClr>
              </a:buClr>
              <a:buSzPct val="110000"/>
            </a:pPr>
            <a:r>
              <a:rPr lang="en-US" dirty="0"/>
              <a:t>Goal-based investing can improve the chances of achieving the target income </a:t>
            </a:r>
          </a:p>
          <a:p>
            <a:endParaRPr lang="en-US" dirty="0"/>
          </a:p>
        </p:txBody>
      </p:sp>
      <p:sp>
        <p:nvSpPr>
          <p:cNvPr id="3" name="Title 2"/>
          <p:cNvSpPr>
            <a:spLocks noGrp="1"/>
          </p:cNvSpPr>
          <p:nvPr>
            <p:ph type="title"/>
          </p:nvPr>
        </p:nvSpPr>
        <p:spPr/>
        <p:txBody>
          <a:bodyPr/>
          <a:lstStyle/>
          <a:p>
            <a:r>
              <a:rPr lang="en-US" sz="3600" dirty="0"/>
              <a:t> APPENDIX</a:t>
            </a:r>
            <a:endParaRPr lang="en-US" dirty="0"/>
          </a:p>
        </p:txBody>
      </p:sp>
    </p:spTree>
    <p:extLst>
      <p:ext uri="{BB962C8B-B14F-4D97-AF65-F5344CB8AC3E}">
        <p14:creationId xmlns:p14="http://schemas.microsoft.com/office/powerpoint/2010/main" val="2757541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900" dirty="0"/>
              <a:t>Post-Retirement </a:t>
            </a:r>
            <a:r>
              <a:rPr lang="en-US" sz="2900" dirty="0" smtClean="0"/>
              <a:t>Flexible Spend-Down </a:t>
            </a:r>
            <a:r>
              <a:rPr lang="en-US" sz="2900" dirty="0"/>
              <a:t>Strategies </a:t>
            </a:r>
            <a:endParaRPr lang="en-US" sz="2900" dirty="0">
              <a:solidFill>
                <a:schemeClr val="tx2">
                  <a:lumMod val="75000"/>
                </a:schemeClr>
              </a:solidFill>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917862"/>
            <a:ext cx="7712075" cy="4940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609600" y="1861066"/>
            <a:ext cx="6781800" cy="369332"/>
          </a:xfrm>
          <a:prstGeom prst="rect">
            <a:avLst/>
          </a:prstGeom>
        </p:spPr>
        <p:txBody>
          <a:bodyPr wrap="square">
            <a:spAutoFit/>
          </a:bodyPr>
          <a:lstStyle/>
          <a:p>
            <a:r>
              <a:rPr lang="en-US" dirty="0">
                <a:solidFill>
                  <a:schemeClr val="tx1">
                    <a:lumMod val="65000"/>
                    <a:lumOff val="35000"/>
                  </a:schemeClr>
                </a:solidFill>
              </a:rPr>
              <a:t>4 components of income provision in retirement</a:t>
            </a:r>
          </a:p>
        </p:txBody>
      </p:sp>
    </p:spTree>
    <p:extLst>
      <p:ext uri="{BB962C8B-B14F-4D97-AF65-F5344CB8AC3E}">
        <p14:creationId xmlns:p14="http://schemas.microsoft.com/office/powerpoint/2010/main" val="2853556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648200"/>
          </a:xfrm>
        </p:spPr>
        <p:txBody>
          <a:bodyPr>
            <a:normAutofit fontScale="25000" lnSpcReduction="20000"/>
          </a:bodyPr>
          <a:lstStyle/>
          <a:p>
            <a:pPr marL="228600" indent="-228600">
              <a:spcBef>
                <a:spcPts val="2400"/>
              </a:spcBef>
              <a:buClr>
                <a:schemeClr val="accent1">
                  <a:lumMod val="75000"/>
                </a:schemeClr>
              </a:buClr>
              <a:buSzPct val="110000"/>
            </a:pPr>
            <a:r>
              <a:rPr lang="en-US" sz="7200" dirty="0">
                <a:latin typeface="+mn-lt"/>
              </a:rPr>
              <a:t>House: both a pre-paid consumption and retirement-funding asset</a:t>
            </a:r>
          </a:p>
          <a:p>
            <a:pPr marL="228600" indent="-228600">
              <a:spcBef>
                <a:spcPts val="2400"/>
              </a:spcBef>
              <a:buClr>
                <a:schemeClr val="accent1">
                  <a:lumMod val="75000"/>
                </a:schemeClr>
              </a:buClr>
              <a:buSzPct val="110000"/>
            </a:pPr>
            <a:r>
              <a:rPr lang="en-US" sz="7200" dirty="0">
                <a:latin typeface="+mn-lt"/>
              </a:rPr>
              <a:t>Reverse mortgage: improved asset-use efficiency and bequest design</a:t>
            </a:r>
          </a:p>
          <a:p>
            <a:pPr marL="228600" indent="-228600">
              <a:spcBef>
                <a:spcPts val="2400"/>
              </a:spcBef>
              <a:buClr>
                <a:schemeClr val="accent1">
                  <a:lumMod val="75000"/>
                </a:schemeClr>
              </a:buClr>
              <a:buSzPct val="110000"/>
            </a:pPr>
            <a:r>
              <a:rPr lang="en-US" sz="7200" dirty="0">
                <a:latin typeface="+mn-lt"/>
              </a:rPr>
              <a:t>Interest-rate and age-dependent contribution rates to reduce member </a:t>
            </a:r>
            <a:br>
              <a:rPr lang="en-US" sz="7200" dirty="0">
                <a:latin typeface="+mn-lt"/>
              </a:rPr>
            </a:br>
            <a:r>
              <a:rPr lang="en-US" sz="7200" dirty="0">
                <a:latin typeface="+mn-lt"/>
              </a:rPr>
              <a:t>interest rate duration mismatch risk during accumulation phase</a:t>
            </a:r>
          </a:p>
          <a:p>
            <a:pPr marL="228600" lvl="0" indent="-228600">
              <a:spcBef>
                <a:spcPts val="2400"/>
              </a:spcBef>
              <a:buClr>
                <a:schemeClr val="accent1">
                  <a:lumMod val="75000"/>
                </a:schemeClr>
              </a:buClr>
              <a:buSzPct val="110000"/>
            </a:pPr>
            <a:r>
              <a:rPr lang="en-US" sz="7200" dirty="0">
                <a:latin typeface="+mn-lt"/>
              </a:rPr>
              <a:t>Integration to include other retirement-dedicated assets</a:t>
            </a:r>
          </a:p>
          <a:p>
            <a:pPr marL="228600" lvl="0" indent="-228600">
              <a:spcBef>
                <a:spcPts val="2400"/>
              </a:spcBef>
              <a:buClr>
                <a:schemeClr val="accent1">
                  <a:lumMod val="75000"/>
                </a:schemeClr>
              </a:buClr>
              <a:buSzPct val="110000"/>
            </a:pPr>
            <a:r>
              <a:rPr lang="en-US" sz="7200" dirty="0">
                <a:latin typeface="+mn-lt"/>
              </a:rPr>
              <a:t>Product efficiency: long-term care and life annuity</a:t>
            </a:r>
          </a:p>
          <a:p>
            <a:pPr marL="228600" indent="-228600">
              <a:spcBef>
                <a:spcPts val="2400"/>
              </a:spcBef>
              <a:buClr>
                <a:schemeClr val="accent1">
                  <a:lumMod val="75000"/>
                </a:schemeClr>
              </a:buClr>
              <a:buSzPct val="110000"/>
            </a:pPr>
            <a:r>
              <a:rPr lang="en-US" sz="7200" dirty="0">
                <a:latin typeface="+mn-lt"/>
              </a:rPr>
              <a:t>Tail-Insurance on longevity: &gt;  age 85 life annuity</a:t>
            </a:r>
          </a:p>
          <a:p>
            <a:pPr marL="228600" lvl="0" indent="-228600">
              <a:spcBef>
                <a:spcPts val="2400"/>
              </a:spcBef>
              <a:buClr>
                <a:schemeClr val="accent1">
                  <a:lumMod val="75000"/>
                </a:schemeClr>
              </a:buClr>
              <a:buSzPct val="110000"/>
            </a:pPr>
            <a:r>
              <a:rPr lang="en-US" sz="7200" dirty="0">
                <a:latin typeface="+mn-lt"/>
              </a:rPr>
              <a:t>Standard of living risk: consumption-linked income units</a:t>
            </a:r>
          </a:p>
          <a:p>
            <a:pPr marL="228600" lvl="0" indent="-228600">
              <a:spcBef>
                <a:spcPts val="2400"/>
              </a:spcBef>
              <a:buClr>
                <a:schemeClr val="accent1">
                  <a:lumMod val="75000"/>
                </a:schemeClr>
              </a:buClr>
              <a:buSzPct val="110000"/>
            </a:pPr>
            <a:r>
              <a:rPr lang="en-US" sz="7200" dirty="0">
                <a:latin typeface="+mn-lt"/>
              </a:rPr>
              <a:t>Insurance companies issue globally mortality bonds based on local mortality to improve longevity risk diversification</a:t>
            </a:r>
          </a:p>
          <a:p>
            <a:endParaRPr lang="en-US" dirty="0"/>
          </a:p>
        </p:txBody>
      </p:sp>
      <p:sp>
        <p:nvSpPr>
          <p:cNvPr id="3" name="Title 2"/>
          <p:cNvSpPr>
            <a:spLocks noGrp="1"/>
          </p:cNvSpPr>
          <p:nvPr>
            <p:ph type="title"/>
          </p:nvPr>
        </p:nvSpPr>
        <p:spPr/>
        <p:txBody>
          <a:bodyPr>
            <a:normAutofit/>
          </a:bodyPr>
          <a:lstStyle/>
          <a:p>
            <a:r>
              <a:rPr lang="en-US" sz="2600" dirty="0" smtClean="0"/>
              <a:t>Innovations </a:t>
            </a:r>
            <a:r>
              <a:rPr lang="en-US" sz="2600" dirty="0"/>
              <a:t>for Next-Generation Retirement Solution</a:t>
            </a:r>
          </a:p>
        </p:txBody>
      </p:sp>
    </p:spTree>
    <p:extLst>
      <p:ext uri="{BB962C8B-B14F-4D97-AF65-F5344CB8AC3E}">
        <p14:creationId xmlns:p14="http://schemas.microsoft.com/office/powerpoint/2010/main" val="4189979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495800"/>
          </a:xfrm>
        </p:spPr>
        <p:txBody>
          <a:bodyPr>
            <a:normAutofit fontScale="55000" lnSpcReduction="20000"/>
          </a:bodyPr>
          <a:lstStyle/>
          <a:p>
            <a:r>
              <a:rPr lang="en-US" sz="4200" dirty="0"/>
              <a:t>Sources of potential non-sustainability of current retirement funding </a:t>
            </a:r>
            <a:r>
              <a:rPr lang="en-US" sz="4200" dirty="0" smtClean="0"/>
              <a:t>systems</a:t>
            </a:r>
          </a:p>
          <a:p>
            <a:pPr lvl="1">
              <a:buFont typeface="Arial"/>
              <a:buChar char="•"/>
            </a:pPr>
            <a:r>
              <a:rPr lang="en-US" sz="2900" dirty="0" smtClean="0"/>
              <a:t>Shifting </a:t>
            </a:r>
            <a:r>
              <a:rPr lang="en-US" sz="2900" dirty="0"/>
              <a:t>demographics: US, Europe, Asia populations aging rapidly</a:t>
            </a:r>
            <a:br>
              <a:rPr lang="en-US" sz="2900" dirty="0"/>
            </a:br>
            <a:r>
              <a:rPr lang="en-US" sz="2900" dirty="0" smtClean="0"/>
              <a:t>Increasing </a:t>
            </a:r>
            <a:r>
              <a:rPr lang="en-US" sz="2900" dirty="0"/>
              <a:t>longevity: population living longer</a:t>
            </a:r>
            <a:br>
              <a:rPr lang="en-US" sz="2900" dirty="0"/>
            </a:br>
            <a:r>
              <a:rPr lang="en-US" sz="2900" dirty="0" smtClean="0"/>
              <a:t>Economy </a:t>
            </a:r>
            <a:r>
              <a:rPr lang="en-US" sz="2900" dirty="0"/>
              <a:t>shift from rural agriculture toward city industrial</a:t>
            </a:r>
          </a:p>
          <a:p>
            <a:pPr lvl="1">
              <a:buFont typeface="Arial"/>
              <a:buChar char="•"/>
            </a:pPr>
            <a:r>
              <a:rPr lang="en-US" sz="2900" dirty="0" smtClean="0"/>
              <a:t>Legacy </a:t>
            </a:r>
            <a:r>
              <a:rPr lang="en-US" sz="2900" dirty="0"/>
              <a:t>of large unfunded liabilities of define-benefit and pay-as-you-go </a:t>
            </a:r>
            <a:r>
              <a:rPr lang="en-US" sz="2900" dirty="0" smtClean="0"/>
              <a:t>pension </a:t>
            </a:r>
            <a:r>
              <a:rPr lang="en-US" sz="2900" dirty="0"/>
              <a:t>plans from inadequate contributions and overly optimistic </a:t>
            </a:r>
            <a:r>
              <a:rPr lang="en-US" sz="2900" dirty="0" smtClean="0"/>
              <a:t>return-earning </a:t>
            </a:r>
            <a:r>
              <a:rPr lang="en-US" sz="2900" dirty="0"/>
              <a:t>assumption    </a:t>
            </a:r>
            <a:br>
              <a:rPr lang="en-US" sz="2900" dirty="0"/>
            </a:br>
            <a:r>
              <a:rPr lang="en-US" sz="2900" dirty="0" smtClean="0"/>
              <a:t>Contribution </a:t>
            </a:r>
            <a:r>
              <a:rPr lang="en-US" sz="2900" dirty="0"/>
              <a:t>and balance sheet risks too great for plan sponsors</a:t>
            </a:r>
          </a:p>
          <a:p>
            <a:pPr marL="0" indent="0">
              <a:buNone/>
            </a:pPr>
            <a:endParaRPr lang="en-US" sz="4200" dirty="0" smtClean="0"/>
          </a:p>
          <a:p>
            <a:r>
              <a:rPr lang="en-US" sz="4200" dirty="0" smtClean="0"/>
              <a:t>Only </a:t>
            </a:r>
            <a:r>
              <a:rPr lang="en-US" sz="4200" dirty="0"/>
              <a:t>four ways to improve the chances for achieving a good </a:t>
            </a:r>
            <a:r>
              <a:rPr lang="en-US" sz="4200" dirty="0" smtClean="0"/>
              <a:t>retirement</a:t>
            </a:r>
          </a:p>
          <a:p>
            <a:pPr lvl="1">
              <a:buFont typeface="Arial"/>
              <a:buChar char="•"/>
            </a:pPr>
            <a:r>
              <a:rPr lang="en-US" sz="2900" dirty="0" smtClean="0"/>
              <a:t>Save </a:t>
            </a:r>
            <a:r>
              <a:rPr lang="en-US" sz="2900" dirty="0"/>
              <a:t>more for retirement and lower lifetime consumption level </a:t>
            </a:r>
            <a:endParaRPr lang="en-US" sz="2900" dirty="0" smtClean="0"/>
          </a:p>
          <a:p>
            <a:pPr lvl="1">
              <a:buFont typeface="Arial"/>
              <a:buChar char="•"/>
            </a:pPr>
            <a:r>
              <a:rPr lang="en-US" sz="2900" dirty="0" smtClean="0"/>
              <a:t>Work </a:t>
            </a:r>
            <a:r>
              <a:rPr lang="en-US" sz="2900" dirty="0"/>
              <a:t>longer before </a:t>
            </a:r>
            <a:r>
              <a:rPr lang="en-US" sz="2900" dirty="0" smtClean="0"/>
              <a:t>retiring</a:t>
            </a:r>
          </a:p>
          <a:p>
            <a:pPr lvl="1">
              <a:buFont typeface="Arial"/>
              <a:buChar char="•"/>
            </a:pPr>
            <a:r>
              <a:rPr lang="en-US" sz="2900" dirty="0" smtClean="0"/>
              <a:t>Take </a:t>
            </a:r>
            <a:r>
              <a:rPr lang="en-US" sz="2900" dirty="0"/>
              <a:t>more risk and be prepared for the consequences if the risk is </a:t>
            </a:r>
            <a:r>
              <a:rPr lang="en-US" sz="2900" dirty="0" smtClean="0"/>
              <a:t>realized</a:t>
            </a:r>
          </a:p>
          <a:p>
            <a:pPr lvl="1">
              <a:buFont typeface="Arial"/>
              <a:buChar char="•"/>
            </a:pPr>
            <a:r>
              <a:rPr lang="en-US" sz="2900" dirty="0" smtClean="0"/>
              <a:t>Improve </a:t>
            </a:r>
            <a:r>
              <a:rPr lang="en-US" sz="2900" dirty="0"/>
              <a:t>the efficiency &amp; effectiveness of the retirement funding system </a:t>
            </a:r>
            <a:r>
              <a:rPr lang="en-US" dirty="0"/>
              <a:t/>
            </a:r>
            <a:br>
              <a:rPr lang="en-US" dirty="0"/>
            </a:br>
            <a:endParaRPr lang="en-US" dirty="0"/>
          </a:p>
          <a:p>
            <a:endParaRPr lang="en-US" dirty="0"/>
          </a:p>
        </p:txBody>
      </p:sp>
      <p:sp>
        <p:nvSpPr>
          <p:cNvPr id="3" name="Title 2"/>
          <p:cNvSpPr>
            <a:spLocks noGrp="1"/>
          </p:cNvSpPr>
          <p:nvPr>
            <p:ph type="title"/>
          </p:nvPr>
        </p:nvSpPr>
        <p:spPr/>
        <p:txBody>
          <a:bodyPr/>
          <a:lstStyle/>
          <a:p>
            <a:r>
              <a:rPr lang="en-US" sz="3600" dirty="0"/>
              <a:t>Challenges to Funding Retirement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800" dirty="0"/>
              <a:t>Dynamic Portfolio Strategy Focuses on the Goal </a:t>
            </a:r>
          </a:p>
        </p:txBody>
      </p:sp>
      <p:sp>
        <p:nvSpPr>
          <p:cNvPr id="4" name="Rectangle 3"/>
          <p:cNvSpPr/>
          <p:nvPr/>
        </p:nvSpPr>
        <p:spPr>
          <a:xfrm>
            <a:off x="540572" y="1143000"/>
            <a:ext cx="6629400" cy="369332"/>
          </a:xfrm>
          <a:prstGeom prst="rect">
            <a:avLst/>
          </a:prstGeom>
        </p:spPr>
        <p:txBody>
          <a:bodyPr wrap="square">
            <a:spAutoFit/>
          </a:bodyPr>
          <a:lstStyle/>
          <a:p>
            <a:pPr lvl="0"/>
            <a:r>
              <a:rPr lang="en-US" dirty="0">
                <a:solidFill>
                  <a:schemeClr val="bg1">
                    <a:lumMod val="85000"/>
                  </a:schemeClr>
                </a:solidFill>
              </a:rPr>
              <a:t>Narrows the range of targeted retirement income scenarios</a:t>
            </a:r>
          </a:p>
        </p:txBody>
      </p:sp>
      <p:sp>
        <p:nvSpPr>
          <p:cNvPr id="5" name="Content Placeholder 6"/>
          <p:cNvSpPr txBox="1">
            <a:spLocks/>
          </p:cNvSpPr>
          <p:nvPr/>
        </p:nvSpPr>
        <p:spPr>
          <a:xfrm>
            <a:off x="5105400" y="2209800"/>
            <a:ext cx="3863369" cy="378063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buFont typeface="Arial" pitchFamily="34" charset="0"/>
              <a:buChar char="•"/>
            </a:pPr>
            <a:r>
              <a:rPr lang="en-GB" sz="1600" dirty="0" smtClean="0"/>
              <a:t>Dynamic portfolio strategy cuts off excess upside possibilities to improve chances of achieving desired income target.</a:t>
            </a:r>
          </a:p>
          <a:p>
            <a:pPr lvl="1">
              <a:buFont typeface="Arial" pitchFamily="34" charset="0"/>
              <a:buChar char="•"/>
            </a:pPr>
            <a:r>
              <a:rPr lang="en-US" sz="1600" dirty="0" smtClean="0"/>
              <a:t>Risk-taking is greatly reduced if it is no longer deemed necessary to obtain the goal</a:t>
            </a:r>
          </a:p>
          <a:p>
            <a:pPr lvl="1">
              <a:buFont typeface="Arial" pitchFamily="34" charset="0"/>
              <a:buChar char="•"/>
            </a:pPr>
            <a:r>
              <a:rPr lang="en-US" sz="1600" dirty="0" smtClean="0"/>
              <a:t>Seeks to maximize the chances of achieving the desired income goal, subject to a minimum funded income constraint</a:t>
            </a:r>
            <a:endParaRPr lang="en-GB" sz="1600" dirty="0" smtClean="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057400"/>
            <a:ext cx="4953000" cy="410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Rectangle 22"/>
          <p:cNvSpPr/>
          <p:nvPr/>
        </p:nvSpPr>
        <p:spPr>
          <a:xfrm>
            <a:off x="228600" y="6540044"/>
            <a:ext cx="5867400" cy="215444"/>
          </a:xfrm>
          <a:prstGeom prst="rect">
            <a:avLst/>
          </a:prstGeom>
        </p:spPr>
        <p:txBody>
          <a:bodyPr wrap="square">
            <a:spAutoFit/>
          </a:bodyPr>
          <a:lstStyle/>
          <a:p>
            <a:r>
              <a:rPr lang="en-US" sz="800" dirty="0">
                <a:solidFill>
                  <a:schemeClr val="tx1">
                    <a:lumMod val="65000"/>
                    <a:lumOff val="35000"/>
                  </a:schemeClr>
                </a:solidFill>
                <a:latin typeface="Arial Narrow" pitchFamily="34" charset="0"/>
              </a:rPr>
              <a:t>For illustrative purposes only. Actual probability of distributions will differ. The frequency of projected income illustrates how often an outcome occurs.</a:t>
            </a:r>
          </a:p>
        </p:txBody>
      </p:sp>
    </p:spTree>
    <p:extLst>
      <p:ext uri="{BB962C8B-B14F-4D97-AF65-F5344CB8AC3E}">
        <p14:creationId xmlns:p14="http://schemas.microsoft.com/office/powerpoint/2010/main" val="3954917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718733"/>
            <a:ext cx="8458200" cy="5105400"/>
          </a:xfrm>
        </p:spPr>
        <p:txBody>
          <a:bodyPr>
            <a:normAutofit fontScale="40000" lnSpcReduction="20000"/>
          </a:bodyPr>
          <a:lstStyle/>
          <a:p>
            <a:pPr>
              <a:spcBef>
                <a:spcPts val="432"/>
              </a:spcBef>
              <a:spcAft>
                <a:spcPts val="600"/>
              </a:spcAft>
            </a:pPr>
            <a:r>
              <a:rPr lang="en-US" sz="4500" dirty="0"/>
              <a:t>On average, each of us has to pay for our lifetime consumption from the years we work</a:t>
            </a:r>
          </a:p>
          <a:p>
            <a:pPr>
              <a:spcBef>
                <a:spcPts val="432"/>
              </a:spcBef>
              <a:spcAft>
                <a:spcPts val="600"/>
              </a:spcAft>
            </a:pPr>
            <a:r>
              <a:rPr lang="en-US" sz="4500" dirty="0"/>
              <a:t>Work for 40 years and live 10 years in retirement means pay for 50 years of consumption by saving 20% (neglect interest) and consuming 80%. </a:t>
            </a:r>
          </a:p>
          <a:p>
            <a:pPr>
              <a:spcBef>
                <a:spcPts val="432"/>
              </a:spcBef>
              <a:spcAft>
                <a:spcPts val="600"/>
              </a:spcAft>
            </a:pPr>
            <a:r>
              <a:rPr lang="en-US" sz="4500" dirty="0"/>
              <a:t>If life expectancy increases by 10 years and we keep the same retirement age, then we must pay for 60 years of consumption with 40 years of work by higher saving, 33% and lower consumption, 67%.</a:t>
            </a:r>
          </a:p>
          <a:p>
            <a:pPr>
              <a:spcBef>
                <a:spcPts val="432"/>
              </a:spcBef>
              <a:spcAft>
                <a:spcPts val="600"/>
              </a:spcAft>
            </a:pPr>
            <a:r>
              <a:rPr lang="en-US" sz="4500" dirty="0"/>
              <a:t>To maintain the same consumption of the prior generation, we will have to work longer. To sustain the same 80% consumption level, we would have to work 48 years (an addition 8 years) and retire for 12 instead of 20 years. </a:t>
            </a:r>
          </a:p>
          <a:p>
            <a:pPr>
              <a:spcBef>
                <a:spcPts val="432"/>
              </a:spcBef>
              <a:spcAft>
                <a:spcPts val="600"/>
              </a:spcAft>
            </a:pPr>
            <a:r>
              <a:rPr lang="en-US" sz="4500" dirty="0"/>
              <a:t>If one could earn a higher </a:t>
            </a:r>
            <a:r>
              <a:rPr lang="en-US" sz="4500" i="1" dirty="0"/>
              <a:t>expected</a:t>
            </a:r>
            <a:r>
              <a:rPr lang="en-US" sz="4500" dirty="0"/>
              <a:t> return on savings then </a:t>
            </a:r>
            <a:r>
              <a:rPr lang="en-US" sz="4500" i="1" dirty="0"/>
              <a:t>expected </a:t>
            </a:r>
            <a:r>
              <a:rPr lang="en-US" sz="4500" dirty="0"/>
              <a:t>consumption</a:t>
            </a:r>
            <a:r>
              <a:rPr lang="en-US" sz="4500" i="1" dirty="0"/>
              <a:t> </a:t>
            </a:r>
            <a:r>
              <a:rPr lang="en-US" sz="4500" dirty="0"/>
              <a:t>could be improved without saving more or working longer. However, if to obtain that higher </a:t>
            </a:r>
            <a:r>
              <a:rPr lang="en-US" sz="4500" i="1" dirty="0"/>
              <a:t>expected </a:t>
            </a:r>
            <a:r>
              <a:rPr lang="en-US" sz="4500" dirty="0"/>
              <a:t>return, one must take more </a:t>
            </a:r>
            <a:r>
              <a:rPr lang="en-US" sz="4500" i="1" dirty="0"/>
              <a:t>risk. </a:t>
            </a:r>
            <a:r>
              <a:rPr lang="en-US" sz="4500" dirty="0"/>
              <a:t>One must be prepared to live with the consequences if that risk is realized.</a:t>
            </a:r>
          </a:p>
          <a:p>
            <a:pPr>
              <a:spcBef>
                <a:spcPts val="432"/>
              </a:spcBef>
              <a:spcAft>
                <a:spcPts val="600"/>
              </a:spcAft>
            </a:pPr>
            <a:r>
              <a:rPr lang="en-US" sz="4500" dirty="0"/>
              <a:t>It is likely that we will work longer. Good news is that medical improvements have increased the age for which we can work. Simply raising the retirement age may have significant distributional effects on lower-income people that need to be considered.</a:t>
            </a:r>
          </a:p>
          <a:p>
            <a:endParaRPr lang="en-US" dirty="0"/>
          </a:p>
        </p:txBody>
      </p:sp>
      <p:sp>
        <p:nvSpPr>
          <p:cNvPr id="3" name="Title 2"/>
          <p:cNvSpPr>
            <a:spLocks noGrp="1"/>
          </p:cNvSpPr>
          <p:nvPr>
            <p:ph type="title"/>
          </p:nvPr>
        </p:nvSpPr>
        <p:spPr/>
        <p:txBody>
          <a:bodyPr>
            <a:normAutofit fontScale="90000"/>
          </a:bodyPr>
          <a:lstStyle/>
          <a:p>
            <a:r>
              <a:rPr lang="en-US" sz="3600" dirty="0"/>
              <a:t> Basic Implications of Increased Longevity</a:t>
            </a:r>
            <a:endParaRPr lang="en-US" dirty="0"/>
          </a:p>
        </p:txBody>
      </p:sp>
    </p:spTree>
    <p:extLst>
      <p:ext uri="{BB962C8B-B14F-4D97-AF65-F5344CB8AC3E}">
        <p14:creationId xmlns:p14="http://schemas.microsoft.com/office/powerpoint/2010/main" val="4288063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600200"/>
            <a:ext cx="8229600" cy="4297363"/>
          </a:xfrm>
        </p:spPr>
        <p:txBody>
          <a:bodyPr>
            <a:noAutofit/>
          </a:bodyPr>
          <a:lstStyle/>
          <a:p>
            <a:pPr>
              <a:spcBef>
                <a:spcPts val="600"/>
              </a:spcBef>
              <a:spcAft>
                <a:spcPts val="600"/>
              </a:spcAft>
            </a:pPr>
            <a:r>
              <a:rPr lang="en-US" sz="1800" dirty="0"/>
              <a:t>Higher expected returns on investment for the same risk. There is no magic. We cannot dictate the risk/return tradeoff available in the market. We can however improve the chances of achieving a specific target of income by a willingness to give up the chance to have more than the target income in return for a greater chance of achieving that goal.</a:t>
            </a:r>
          </a:p>
          <a:p>
            <a:pPr>
              <a:spcBef>
                <a:spcPts val="600"/>
              </a:spcBef>
              <a:spcAft>
                <a:spcPts val="600"/>
              </a:spcAft>
            </a:pPr>
            <a:r>
              <a:rPr lang="en-US" sz="1800" dirty="0"/>
              <a:t>In conjunction with this goal-based investment strategy, we can manage better the important risks of interest rate and longevity risks as well as traditional  wealth accumulation risk.</a:t>
            </a:r>
          </a:p>
          <a:p>
            <a:pPr>
              <a:spcBef>
                <a:spcPts val="600"/>
              </a:spcBef>
              <a:spcAft>
                <a:spcPts val="600"/>
              </a:spcAft>
            </a:pPr>
            <a:r>
              <a:rPr lang="en-US" sz="1800" dirty="0"/>
              <a:t>We can pay more attention to investment expenses and other friction costs.</a:t>
            </a:r>
          </a:p>
          <a:p>
            <a:pPr>
              <a:spcBef>
                <a:spcPts val="600"/>
              </a:spcBef>
              <a:spcAft>
                <a:spcPts val="600"/>
              </a:spcAft>
            </a:pPr>
            <a:r>
              <a:rPr lang="en-US" sz="1800" dirty="0"/>
              <a:t>We can try to get the most income benefits out of the assets we have.</a:t>
            </a:r>
          </a:p>
          <a:p>
            <a:pPr>
              <a:spcBef>
                <a:spcPts val="600"/>
              </a:spcBef>
              <a:spcAft>
                <a:spcPts val="600"/>
              </a:spcAft>
            </a:pPr>
            <a:r>
              <a:rPr lang="en-US" sz="1800" dirty="0"/>
              <a:t>We may need to consider making our bequest strategy to the next-generation better designed to produce the same utility with smaller bequests, or outright reduce what we leave to the next generation.</a:t>
            </a:r>
          </a:p>
          <a:p>
            <a:pPr>
              <a:spcBef>
                <a:spcPts val="600"/>
              </a:spcBef>
              <a:spcAft>
                <a:spcPts val="600"/>
              </a:spcAft>
            </a:pPr>
            <a:r>
              <a:rPr lang="en-US" sz="1800" dirty="0"/>
              <a:t>We turn now to the design criteria for a more efficient DC retirement system and possible means for improving the amount of retirement benefits from the assets we have</a:t>
            </a:r>
            <a:r>
              <a:rPr lang="en-US" sz="1800" dirty="0" smtClean="0"/>
              <a:t>.</a:t>
            </a:r>
            <a:endParaRPr lang="en-US" sz="1800" dirty="0"/>
          </a:p>
        </p:txBody>
      </p:sp>
      <p:sp>
        <p:nvSpPr>
          <p:cNvPr id="3" name="Title 2"/>
          <p:cNvSpPr>
            <a:spLocks noGrp="1"/>
          </p:cNvSpPr>
          <p:nvPr>
            <p:ph type="title"/>
          </p:nvPr>
        </p:nvSpPr>
        <p:spPr/>
        <p:txBody>
          <a:bodyPr>
            <a:normAutofit fontScale="90000"/>
          </a:bodyPr>
          <a:lstStyle/>
          <a:p>
            <a:r>
              <a:rPr lang="en-US" sz="3600" dirty="0" smtClean="0"/>
              <a:t>Improvements </a:t>
            </a:r>
            <a:r>
              <a:rPr lang="en-US" sz="3600" dirty="0"/>
              <a:t>to the Efficiency and Effectiveness of the System</a:t>
            </a:r>
            <a:endParaRPr lang="en-US" dirty="0"/>
          </a:p>
        </p:txBody>
      </p:sp>
    </p:spTree>
    <p:extLst>
      <p:ext uri="{BB962C8B-B14F-4D97-AF65-F5344CB8AC3E}">
        <p14:creationId xmlns:p14="http://schemas.microsoft.com/office/powerpoint/2010/main" val="3343047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46620"/>
            <a:ext cx="8229600" cy="4882779"/>
          </a:xfrm>
        </p:spPr>
        <p:txBody>
          <a:bodyPr numCol="2">
            <a:normAutofit lnSpcReduction="10000"/>
          </a:bodyPr>
          <a:lstStyle/>
          <a:p>
            <a:pPr marL="0" lvl="1" indent="0" defTabSz="1018824">
              <a:lnSpc>
                <a:spcPct val="110000"/>
              </a:lnSpc>
              <a:spcBef>
                <a:spcPts val="1800"/>
              </a:spcBef>
              <a:buNone/>
            </a:pPr>
            <a:r>
              <a:rPr lang="en-US" sz="1600" b="1" dirty="0">
                <a:solidFill>
                  <a:srgbClr val="000000"/>
                </a:solidFill>
                <a:latin typeface="Avenir LT 35 Light"/>
                <a:cs typeface="+mn-cs"/>
              </a:rPr>
              <a:t>Key Design Criteria:</a:t>
            </a:r>
          </a:p>
          <a:p>
            <a:pPr marL="342900" lvl="1" indent="-342900" defTabSz="1018824">
              <a:spcBef>
                <a:spcPts val="1200"/>
              </a:spcBef>
              <a:buFont typeface="+mj-lt"/>
              <a:buAutoNum type="arabicPeriod"/>
            </a:pPr>
            <a:r>
              <a:rPr lang="en-US" sz="1700" dirty="0">
                <a:solidFill>
                  <a:srgbClr val="000000"/>
                </a:solidFill>
                <a:latin typeface="Avenir LT 55 Roman"/>
                <a:cs typeface="+mn-cs"/>
              </a:rPr>
              <a:t>Set retirement replacement income goal ….and not wealth accumulation</a:t>
            </a:r>
          </a:p>
          <a:p>
            <a:pPr marL="342900" lvl="1" indent="-342900" defTabSz="1018824">
              <a:spcBef>
                <a:spcPts val="1200"/>
              </a:spcBef>
              <a:buFont typeface="+mj-lt"/>
              <a:buAutoNum type="arabicPeriod"/>
            </a:pPr>
            <a:r>
              <a:rPr lang="en-US" sz="1700" dirty="0">
                <a:solidFill>
                  <a:srgbClr val="000000"/>
                </a:solidFill>
                <a:latin typeface="Avenir LT 55 Roman"/>
                <a:cs typeface="+mn-cs"/>
              </a:rPr>
              <a:t>Offer robust, scalable low-cost investment strategies that make efficient use of all dedicated retirement assets to maximize the chances of achieving the retirement income</a:t>
            </a:r>
          </a:p>
          <a:p>
            <a:pPr marL="342900" lvl="1" indent="-342900" defTabSz="1018824">
              <a:spcBef>
                <a:spcPts val="1200"/>
              </a:spcBef>
              <a:buFont typeface="+mj-lt"/>
              <a:buAutoNum type="arabicPeriod"/>
            </a:pPr>
            <a:r>
              <a:rPr lang="en-US" sz="1700" dirty="0">
                <a:solidFill>
                  <a:srgbClr val="000000"/>
                </a:solidFill>
                <a:latin typeface="Avenir LT 55 Roman"/>
                <a:cs typeface="+mn-cs"/>
              </a:rPr>
              <a:t>Manage the shortfall risk of not achieving this goal.</a:t>
            </a:r>
          </a:p>
          <a:p>
            <a:pPr marL="342900" lvl="1" indent="-342900" defTabSz="1018824">
              <a:spcBef>
                <a:spcPts val="1200"/>
              </a:spcBef>
              <a:buFont typeface="+mj-lt"/>
              <a:buAutoNum type="arabicPeriod"/>
            </a:pPr>
            <a:r>
              <a:rPr lang="en-US" sz="1700" dirty="0">
                <a:solidFill>
                  <a:srgbClr val="000000"/>
                </a:solidFill>
                <a:latin typeface="Avenir LT 55 Roman"/>
                <a:cs typeface="+mn-cs"/>
              </a:rPr>
              <a:t>Be effective for participants who are and remain completely unengaged.</a:t>
            </a:r>
          </a:p>
          <a:p>
            <a:pPr marL="0" lvl="1" indent="0" defTabSz="1018824">
              <a:spcBef>
                <a:spcPts val="1200"/>
              </a:spcBef>
              <a:buNone/>
            </a:pPr>
            <a:r>
              <a:rPr lang="en-US" sz="1700" dirty="0">
                <a:solidFill>
                  <a:srgbClr val="000000"/>
                </a:solidFill>
                <a:latin typeface="Avenir LT 55 Roman"/>
                <a:cs typeface="+mn-cs"/>
              </a:rPr>
              <a:t>5. Goals individually customized for each   participant based on salary, age,  gender, plan accumulation and other retirement-dedicated assets</a:t>
            </a:r>
          </a:p>
          <a:p>
            <a:pPr marL="0" lvl="1" indent="0" defTabSz="1018824">
              <a:spcBef>
                <a:spcPts val="1200"/>
              </a:spcBef>
              <a:buNone/>
            </a:pPr>
            <a:r>
              <a:rPr lang="en-US" sz="1700" dirty="0">
                <a:solidFill>
                  <a:srgbClr val="000000"/>
                </a:solidFill>
                <a:latin typeface="Avenir LT 55 Roman"/>
                <a:cs typeface="+mn-cs"/>
              </a:rPr>
              <a:t>6. Integrate all sources of retirement savings into an individually tailored dynamic portfolio strategy informed by changes in market and personal conditions </a:t>
            </a:r>
          </a:p>
          <a:p>
            <a:pPr marL="0" lvl="1" indent="0" defTabSz="1018824">
              <a:spcBef>
                <a:spcPts val="1200"/>
              </a:spcBef>
              <a:buNone/>
            </a:pPr>
            <a:r>
              <a:rPr lang="en-US" sz="1700" dirty="0">
                <a:solidFill>
                  <a:srgbClr val="000000"/>
                </a:solidFill>
                <a:latin typeface="Avenir LT 55 Roman"/>
                <a:cs typeface="+mn-cs"/>
              </a:rPr>
              <a:t>7.Provide only meaningful information and choices with easy implementation to participants who do engage</a:t>
            </a:r>
          </a:p>
          <a:p>
            <a:pPr marL="0" lvl="1" indent="0" defTabSz="1018824">
              <a:spcBef>
                <a:spcPts val="1200"/>
              </a:spcBef>
              <a:buNone/>
            </a:pPr>
            <a:r>
              <a:rPr lang="en-US" sz="1700" dirty="0">
                <a:solidFill>
                  <a:srgbClr val="000000"/>
                </a:solidFill>
                <a:latin typeface="Avenir LT 55 Roman"/>
                <a:cs typeface="+mn-cs"/>
              </a:rPr>
              <a:t>8.Offer seamless transition at retirement from accumulation phase to post-retirement payout phase with flexible options to combine  annuities, long-maturity government bond portfolio, risk asset portfolio for goal-based future real income growth, and deferred annuities which start at age 85 as “tail insurance” for longevity, according to individual retiree profile.</a:t>
            </a:r>
          </a:p>
          <a:p>
            <a:pPr marL="0" indent="0">
              <a:buNone/>
            </a:pPr>
            <a:endParaRPr lang="en-US" dirty="0"/>
          </a:p>
        </p:txBody>
      </p:sp>
      <p:sp>
        <p:nvSpPr>
          <p:cNvPr id="3" name="Title 2"/>
          <p:cNvSpPr>
            <a:spLocks noGrp="1"/>
          </p:cNvSpPr>
          <p:nvPr>
            <p:ph type="title"/>
          </p:nvPr>
        </p:nvSpPr>
        <p:spPr>
          <a:xfrm>
            <a:off x="457200" y="304800"/>
            <a:ext cx="8229600" cy="990600"/>
          </a:xfrm>
        </p:spPr>
        <p:txBody>
          <a:bodyPr>
            <a:noAutofit/>
          </a:bodyPr>
          <a:lstStyle/>
          <a:p>
            <a:r>
              <a:rPr lang="en-US" sz="2400" dirty="0"/>
              <a:t>A Good Retirement Goal is to Sustain the Standard of Living Enjoyed in the Later-Part </a:t>
            </a:r>
            <a:r>
              <a:rPr lang="en-US" sz="2400" dirty="0" smtClean="0"/>
              <a:t>of Work </a:t>
            </a:r>
            <a:r>
              <a:rPr lang="en-US" sz="2400" dirty="0"/>
              <a:t>Life</a:t>
            </a:r>
          </a:p>
        </p:txBody>
      </p:sp>
      <p:sp>
        <p:nvSpPr>
          <p:cNvPr id="4" name="Text Placeholder 2"/>
          <p:cNvSpPr txBox="1">
            <a:spLocks/>
          </p:cNvSpPr>
          <p:nvPr/>
        </p:nvSpPr>
        <p:spPr>
          <a:xfrm>
            <a:off x="480151" y="1143000"/>
            <a:ext cx="9418320" cy="46634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000" dirty="0" smtClean="0">
                <a:solidFill>
                  <a:schemeClr val="bg1">
                    <a:lumMod val="85000"/>
                  </a:schemeClr>
                </a:solidFill>
              </a:rPr>
              <a:t>Characterized by inflation-protected income for life</a:t>
            </a:r>
            <a:endParaRPr lang="en-US" sz="2000" dirty="0">
              <a:solidFill>
                <a:schemeClr val="bg1">
                  <a:lumMod val="85000"/>
                </a:schemeClr>
              </a:solidFill>
            </a:endParaRPr>
          </a:p>
        </p:txBody>
      </p:sp>
    </p:spTree>
    <p:extLst>
      <p:ext uri="{BB962C8B-B14F-4D97-AF65-F5344CB8AC3E}">
        <p14:creationId xmlns:p14="http://schemas.microsoft.com/office/powerpoint/2010/main" val="1623030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304800"/>
            <a:ext cx="8229600" cy="990600"/>
          </a:xfrm>
        </p:spPr>
        <p:txBody>
          <a:bodyPr>
            <a:normAutofit/>
          </a:bodyPr>
          <a:lstStyle/>
          <a:p>
            <a:r>
              <a:rPr lang="en-US" sz="2400" dirty="0" smtClean="0"/>
              <a:t>What </a:t>
            </a:r>
            <a:r>
              <a:rPr lang="en-US" sz="2400" dirty="0"/>
              <a:t>Makes This Approach Different Than Current Practice?</a:t>
            </a:r>
          </a:p>
        </p:txBody>
      </p:sp>
      <p:sp>
        <p:nvSpPr>
          <p:cNvPr id="4" name="Rectangle 3"/>
          <p:cNvSpPr/>
          <p:nvPr/>
        </p:nvSpPr>
        <p:spPr>
          <a:xfrm>
            <a:off x="457200" y="1143000"/>
            <a:ext cx="7848600" cy="400110"/>
          </a:xfrm>
          <a:prstGeom prst="rect">
            <a:avLst/>
          </a:prstGeom>
        </p:spPr>
        <p:txBody>
          <a:bodyPr wrap="square">
            <a:spAutoFit/>
          </a:bodyPr>
          <a:lstStyle/>
          <a:p>
            <a:r>
              <a:rPr lang="en-US" sz="2000" dirty="0">
                <a:solidFill>
                  <a:schemeClr val="bg1">
                    <a:lumMod val="85000"/>
                  </a:schemeClr>
                </a:solidFill>
              </a:rPr>
              <a:t>Goal-based investing and focusing on what matters most: income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752600"/>
            <a:ext cx="8406205" cy="41824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355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 y="1722437"/>
            <a:ext cx="8229600" cy="4525963"/>
          </a:xfrm>
        </p:spPr>
        <p:txBody>
          <a:bodyPr>
            <a:normAutofit fontScale="70000" lnSpcReduction="20000"/>
          </a:bodyPr>
          <a:lstStyle/>
          <a:p>
            <a:pPr marL="285750" indent="-285750">
              <a:spcAft>
                <a:spcPts val="600"/>
              </a:spcAft>
            </a:pPr>
            <a:r>
              <a:rPr lang="en-US" dirty="0"/>
              <a:t>Interest rate changes can cause a large difference in the amount of retirement income available from a given amount of wealth. The longer the life expectancy the greater is the impact of interest rate change on cost.</a:t>
            </a:r>
          </a:p>
          <a:p>
            <a:pPr marL="285750" indent="-285750">
              <a:spcAft>
                <a:spcPts val="600"/>
              </a:spcAft>
            </a:pPr>
            <a:r>
              <a:rPr lang="en-US" dirty="0"/>
              <a:t>In the last 4 years, long-maturity interest rates in Chile have varied between 2.37% and 3.88</a:t>
            </a:r>
            <a:r>
              <a:rPr lang="en-US" dirty="0" smtClean="0"/>
              <a:t>%. </a:t>
            </a:r>
            <a:r>
              <a:rPr lang="en-US" dirty="0"/>
              <a:t>The same  annuity income benefit in retirement will cost 11% more at 2.37% than at 3.88</a:t>
            </a:r>
            <a:r>
              <a:rPr lang="en-US" dirty="0" smtClean="0"/>
              <a:t>%.</a:t>
            </a:r>
            <a:endParaRPr lang="en-US" dirty="0"/>
          </a:p>
          <a:p>
            <a:pPr marL="285750" indent="-285750">
              <a:spcAft>
                <a:spcPts val="600"/>
              </a:spcAft>
            </a:pPr>
            <a:r>
              <a:rPr lang="en-US" b="1" dirty="0"/>
              <a:t>Funded ratio </a:t>
            </a:r>
            <a:r>
              <a:rPr lang="en-US" dirty="0"/>
              <a:t>is equal to the amount of retirement income the current accumulation could buy/ target retirement income goal. So if the target replacement income goal is 1,000 CLF and the current accumulation could buy replacement income of 700 CLF, the funded ratio =</a:t>
            </a:r>
            <a:r>
              <a:rPr lang="en-US" dirty="0" smtClean="0"/>
              <a:t>0.70. If </a:t>
            </a:r>
            <a:r>
              <a:rPr lang="en-US" dirty="0"/>
              <a:t>funded ratio = 1.00, then the current accumulation can buy replacement income of 1,000 CLF and the member has reached his goal and is fully funded.</a:t>
            </a:r>
          </a:p>
          <a:p>
            <a:endParaRPr lang="en-US" dirty="0"/>
          </a:p>
        </p:txBody>
      </p:sp>
      <p:sp>
        <p:nvSpPr>
          <p:cNvPr id="3" name="Title 2"/>
          <p:cNvSpPr>
            <a:spLocks noGrp="1"/>
          </p:cNvSpPr>
          <p:nvPr>
            <p:ph type="title"/>
          </p:nvPr>
        </p:nvSpPr>
        <p:spPr/>
        <p:txBody>
          <a:bodyPr>
            <a:normAutofit/>
          </a:bodyPr>
          <a:lstStyle/>
          <a:p>
            <a:r>
              <a:rPr lang="en-US" sz="2400" dirty="0"/>
              <a:t>Focus on Retirement </a:t>
            </a:r>
            <a:r>
              <a:rPr lang="en-US" sz="2400" dirty="0" smtClean="0"/>
              <a:t>Income </a:t>
            </a:r>
            <a:r>
              <a:rPr lang="en-US" sz="2400" dirty="0"/>
              <a:t>versus Wealth Accumulation</a:t>
            </a:r>
          </a:p>
        </p:txBody>
      </p:sp>
    </p:spTree>
    <p:extLst>
      <p:ext uri="{BB962C8B-B14F-4D97-AF65-F5344CB8AC3E}">
        <p14:creationId xmlns:p14="http://schemas.microsoft.com/office/powerpoint/2010/main" val="2346027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2400" b="1" dirty="0"/>
              <a:t>Effect of Interest Rate Level on Retirement Funding</a:t>
            </a:r>
            <a:r>
              <a:rPr lang="en-US" sz="2800" dirty="0"/>
              <a:t/>
            </a:r>
            <a:br>
              <a:rPr lang="en-US" sz="2800" dirty="0"/>
            </a:br>
            <a:r>
              <a:rPr lang="en-US" sz="2200" dirty="0"/>
              <a:t>Price of $100,000 per year Inflation-Protected Life Annuity Beginning at Age 65</a:t>
            </a:r>
          </a:p>
        </p:txBody>
      </p:sp>
      <p:pic>
        <p:nvPicPr>
          <p:cNvPr id="4" name="Picture 2"/>
          <p:cNvPicPr>
            <a:picLocks noChangeAspect="1" noChangeArrowheads="1"/>
          </p:cNvPicPr>
          <p:nvPr/>
        </p:nvPicPr>
        <p:blipFill>
          <a:blip r:embed="rId3" cstate="print"/>
          <a:srcRect/>
          <a:stretch>
            <a:fillRect/>
          </a:stretch>
        </p:blipFill>
        <p:spPr bwMode="auto">
          <a:xfrm>
            <a:off x="304800" y="1752600"/>
            <a:ext cx="6580980" cy="4962194"/>
          </a:xfrm>
          <a:prstGeom prst="rect">
            <a:avLst/>
          </a:prstGeom>
          <a:noFill/>
          <a:ln w="9525">
            <a:noFill/>
            <a:miter lim="800000"/>
            <a:headEnd/>
            <a:tailEnd/>
          </a:ln>
          <a:effectLst/>
        </p:spPr>
      </p:pic>
      <p:graphicFrame>
        <p:nvGraphicFramePr>
          <p:cNvPr id="5" name="Object 4"/>
          <p:cNvGraphicFramePr>
            <a:graphicFrameLocks noChangeAspect="1"/>
          </p:cNvGraphicFramePr>
          <p:nvPr>
            <p:extLst>
              <p:ext uri="{D42A27DB-BD31-4B8C-83A1-F6EECF244321}">
                <p14:modId xmlns:p14="http://schemas.microsoft.com/office/powerpoint/2010/main" val="570745153"/>
              </p:ext>
            </p:extLst>
          </p:nvPr>
        </p:nvGraphicFramePr>
        <p:xfrm>
          <a:off x="7010400" y="3274847"/>
          <a:ext cx="2011362" cy="958850"/>
        </p:xfrm>
        <a:graphic>
          <a:graphicData uri="http://schemas.openxmlformats.org/presentationml/2006/ole">
            <mc:AlternateContent xmlns:mc="http://schemas.openxmlformats.org/markup-compatibility/2006">
              <mc:Choice xmlns:v="urn:schemas-microsoft-com:vml" Requires="v">
                <p:oleObj spid="_x0000_s2062" name="Equation" r:id="rId4" imgW="1206500" imgH="558800" progId="Equation.DSMT4">
                  <p:embed/>
                </p:oleObj>
              </mc:Choice>
              <mc:Fallback>
                <p:oleObj name="Equation" r:id="rId4" imgW="1206500" imgH="5588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0400" y="3274847"/>
                        <a:ext cx="2011362"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54302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295400"/>
          </a:xfrm>
        </p:spPr>
        <p:txBody>
          <a:bodyPr>
            <a:noAutofit/>
          </a:bodyPr>
          <a:lstStyle/>
          <a:p>
            <a:r>
              <a:rPr lang="en-US" sz="2400" b="1" dirty="0"/>
              <a:t>Effect of Interest Rate Level on Retirement </a:t>
            </a:r>
            <a:r>
              <a:rPr lang="en-US" sz="2400" b="1" dirty="0" smtClean="0"/>
              <a:t>Funding</a:t>
            </a:r>
            <a:r>
              <a:rPr lang="en-US" sz="2800" dirty="0"/>
              <a:t/>
            </a:r>
            <a:br>
              <a:rPr lang="en-US" sz="2800" dirty="0"/>
            </a:br>
            <a:r>
              <a:rPr lang="en-US" sz="2200" dirty="0"/>
              <a:t>Price of $100,000 per year Inflation-Protected Life Annuity Beginning at Age 65</a:t>
            </a:r>
            <a:br>
              <a:rPr lang="en-US" sz="2200" dirty="0"/>
            </a:br>
            <a:endParaRPr lang="en-US" sz="2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6437165"/>
              </p:ext>
            </p:extLst>
          </p:nvPr>
        </p:nvGraphicFramePr>
        <p:xfrm>
          <a:off x="228600" y="1752600"/>
          <a:ext cx="8174022" cy="4362290"/>
        </p:xfrm>
        <a:graphic>
          <a:graphicData uri="http://schemas.openxmlformats.org/drawingml/2006/table">
            <a:tbl>
              <a:tblPr firstRow="1" bandRow="1">
                <a:tableStyleId>{2D5ABB26-0587-4C30-8999-92F81FD0307C}</a:tableStyleId>
              </a:tblPr>
              <a:tblGrid>
                <a:gridCol w="1362337"/>
                <a:gridCol w="1362337"/>
                <a:gridCol w="1362337"/>
                <a:gridCol w="1362337"/>
                <a:gridCol w="1362337"/>
                <a:gridCol w="1362337"/>
              </a:tblGrid>
              <a:tr h="527055">
                <a:tc>
                  <a:txBody>
                    <a:bodyPr/>
                    <a:lstStyle/>
                    <a:p>
                      <a:endParaRPr lang="en-US" sz="2100" dirty="0"/>
                    </a:p>
                  </a:txBody>
                  <a:tcPr marL="90823" marR="90823" marT="46787" marB="46787"/>
                </a:tc>
                <a:tc gridSpan="5">
                  <a:txBody>
                    <a:bodyPr/>
                    <a:lstStyle/>
                    <a:p>
                      <a:pPr algn="ctr"/>
                      <a:r>
                        <a:rPr lang="en-US" sz="2500" dirty="0" smtClean="0"/>
                        <a:t>Present Value of Annuity ($ millions)</a:t>
                      </a:r>
                      <a:endParaRPr lang="en-US" sz="2500" dirty="0"/>
                    </a:p>
                  </a:txBody>
                  <a:tcPr marL="90823" marR="90823" marT="46787" marB="46787"/>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27055">
                <a:tc>
                  <a:txBody>
                    <a:bodyPr/>
                    <a:lstStyle/>
                    <a:p>
                      <a:endParaRPr lang="en-US" sz="2100" dirty="0"/>
                    </a:p>
                  </a:txBody>
                  <a:tcPr marL="90823" marR="90823" marT="46787" marB="46787"/>
                </a:tc>
                <a:tc gridSpan="5">
                  <a:txBody>
                    <a:bodyPr/>
                    <a:lstStyle/>
                    <a:p>
                      <a:pPr algn="ctr"/>
                      <a:r>
                        <a:rPr lang="en-US" sz="2500" dirty="0" smtClean="0"/>
                        <a:t>Real Interest Rate</a:t>
                      </a:r>
                      <a:endParaRPr lang="en-US" sz="2500" dirty="0"/>
                    </a:p>
                  </a:txBody>
                  <a:tcPr marL="90823" marR="90823" marT="46787" marB="46787"/>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672905">
                <a:tc>
                  <a:txBody>
                    <a:bodyPr/>
                    <a:lstStyle/>
                    <a:p>
                      <a:pPr algn="ctr" fontAlgn="b"/>
                      <a:r>
                        <a:rPr lang="en-US" sz="2100" b="1" i="0" u="sng" strike="noStrike" dirty="0">
                          <a:solidFill>
                            <a:srgbClr val="000000"/>
                          </a:solidFill>
                          <a:latin typeface="Calibri"/>
                        </a:rPr>
                        <a:t>Current Age</a:t>
                      </a:r>
                    </a:p>
                  </a:txBody>
                  <a:tcPr marL="9461" marR="9461" marT="9748" marB="0" anchor="b"/>
                </a:tc>
                <a:tc>
                  <a:txBody>
                    <a:bodyPr/>
                    <a:lstStyle/>
                    <a:p>
                      <a:pPr algn="ctr" fontAlgn="b"/>
                      <a:r>
                        <a:rPr lang="en-US" sz="2100" b="1" i="0" u="sng" strike="noStrike">
                          <a:solidFill>
                            <a:srgbClr val="000000"/>
                          </a:solidFill>
                          <a:latin typeface="Calibri"/>
                        </a:rPr>
                        <a:t>4.13%</a:t>
                      </a:r>
                    </a:p>
                  </a:txBody>
                  <a:tcPr marL="9461" marR="9461" marT="9748" marB="0" anchor="b"/>
                </a:tc>
                <a:tc>
                  <a:txBody>
                    <a:bodyPr/>
                    <a:lstStyle/>
                    <a:p>
                      <a:pPr algn="ctr" fontAlgn="b"/>
                      <a:r>
                        <a:rPr lang="en-US" sz="2100" b="1" i="0" u="sng" strike="noStrike" dirty="0">
                          <a:solidFill>
                            <a:srgbClr val="000000"/>
                          </a:solidFill>
                          <a:latin typeface="Calibri"/>
                        </a:rPr>
                        <a:t>1.50%</a:t>
                      </a:r>
                    </a:p>
                  </a:txBody>
                  <a:tcPr marL="9461" marR="9461" marT="9748" marB="0" anchor="b"/>
                </a:tc>
                <a:tc>
                  <a:txBody>
                    <a:bodyPr/>
                    <a:lstStyle/>
                    <a:p>
                      <a:pPr algn="ctr" fontAlgn="b"/>
                      <a:r>
                        <a:rPr lang="en-US" sz="2100" b="1" i="0" u="sng" strike="noStrike">
                          <a:solidFill>
                            <a:srgbClr val="000000"/>
                          </a:solidFill>
                          <a:latin typeface="Calibri"/>
                        </a:rPr>
                        <a:t>Difference in Cost (%)</a:t>
                      </a:r>
                    </a:p>
                  </a:txBody>
                  <a:tcPr marL="9461" marR="9461" marT="9748" marB="0" anchor="b"/>
                </a:tc>
                <a:tc>
                  <a:txBody>
                    <a:bodyPr/>
                    <a:lstStyle/>
                    <a:p>
                      <a:pPr algn="ctr" fontAlgn="b"/>
                      <a:r>
                        <a:rPr lang="en-US" sz="2100" b="1" i="0" u="sng" strike="noStrike">
                          <a:solidFill>
                            <a:srgbClr val="000000"/>
                          </a:solidFill>
                          <a:latin typeface="Calibri"/>
                        </a:rPr>
                        <a:t>0.50%</a:t>
                      </a:r>
                    </a:p>
                  </a:txBody>
                  <a:tcPr marL="9461" marR="9461" marT="9748" marB="0" anchor="b"/>
                </a:tc>
                <a:tc>
                  <a:txBody>
                    <a:bodyPr/>
                    <a:lstStyle/>
                    <a:p>
                      <a:pPr algn="ctr" fontAlgn="b"/>
                      <a:r>
                        <a:rPr lang="en-US" sz="2100" b="1" i="0" u="sng" strike="noStrike" dirty="0">
                          <a:solidFill>
                            <a:srgbClr val="000000"/>
                          </a:solidFill>
                          <a:latin typeface="Calibri"/>
                        </a:rPr>
                        <a:t>Difference in Cost (%)</a:t>
                      </a:r>
                    </a:p>
                  </a:txBody>
                  <a:tcPr marL="9461" marR="9461" marT="9748" marB="0" anchor="b"/>
                </a:tc>
              </a:tr>
              <a:tr h="527055">
                <a:tc>
                  <a:txBody>
                    <a:bodyPr/>
                    <a:lstStyle/>
                    <a:p>
                      <a:pPr algn="ctr" fontAlgn="b"/>
                      <a:r>
                        <a:rPr lang="en-US" sz="2100" b="0" i="0" u="none" strike="noStrike">
                          <a:solidFill>
                            <a:srgbClr val="000000"/>
                          </a:solidFill>
                          <a:latin typeface="Calibri"/>
                        </a:rPr>
                        <a:t>65</a:t>
                      </a:r>
                    </a:p>
                  </a:txBody>
                  <a:tcPr marL="9461" marR="9461" marT="9748" marB="0" anchor="b"/>
                </a:tc>
                <a:tc>
                  <a:txBody>
                    <a:bodyPr/>
                    <a:lstStyle/>
                    <a:p>
                      <a:pPr algn="ctr" fontAlgn="b"/>
                      <a:r>
                        <a:rPr lang="en-US" sz="2100" b="0" i="0" u="none" strike="noStrike">
                          <a:solidFill>
                            <a:srgbClr val="000000"/>
                          </a:solidFill>
                          <a:latin typeface="Calibri"/>
                        </a:rPr>
                        <a:t>$1.30</a:t>
                      </a:r>
                    </a:p>
                  </a:txBody>
                  <a:tcPr marL="9461" marR="9461" marT="9748" marB="0" anchor="b"/>
                </a:tc>
                <a:tc>
                  <a:txBody>
                    <a:bodyPr/>
                    <a:lstStyle/>
                    <a:p>
                      <a:pPr algn="ctr" fontAlgn="b"/>
                      <a:r>
                        <a:rPr lang="en-US" sz="2100" b="0" i="0" u="none" strike="noStrike" dirty="0">
                          <a:solidFill>
                            <a:srgbClr val="000000"/>
                          </a:solidFill>
                          <a:latin typeface="Calibri"/>
                        </a:rPr>
                        <a:t>$1.64</a:t>
                      </a:r>
                    </a:p>
                  </a:txBody>
                  <a:tcPr marL="9461" marR="9461" marT="9748" marB="0" anchor="b"/>
                </a:tc>
                <a:tc>
                  <a:txBody>
                    <a:bodyPr/>
                    <a:lstStyle/>
                    <a:p>
                      <a:pPr algn="ctr" fontAlgn="b"/>
                      <a:r>
                        <a:rPr lang="en-US" sz="2100" b="0" i="0" u="none" strike="noStrike" dirty="0">
                          <a:solidFill>
                            <a:srgbClr val="000000"/>
                          </a:solidFill>
                          <a:latin typeface="Calibri"/>
                        </a:rPr>
                        <a:t>26%</a:t>
                      </a:r>
                    </a:p>
                  </a:txBody>
                  <a:tcPr marL="9461" marR="9461" marT="9748" marB="0" anchor="b"/>
                </a:tc>
                <a:tc>
                  <a:txBody>
                    <a:bodyPr/>
                    <a:lstStyle/>
                    <a:p>
                      <a:pPr algn="ctr" fontAlgn="b"/>
                      <a:r>
                        <a:rPr lang="en-US" sz="2100" b="0" i="0" u="none" strike="noStrike" dirty="0">
                          <a:solidFill>
                            <a:srgbClr val="000000"/>
                          </a:solidFill>
                          <a:latin typeface="Calibri"/>
                        </a:rPr>
                        <a:t>$1.81</a:t>
                      </a:r>
                    </a:p>
                  </a:txBody>
                  <a:tcPr marL="9461" marR="9461" marT="9748" marB="0" anchor="b"/>
                </a:tc>
                <a:tc>
                  <a:txBody>
                    <a:bodyPr/>
                    <a:lstStyle/>
                    <a:p>
                      <a:pPr algn="ctr" fontAlgn="b"/>
                      <a:r>
                        <a:rPr lang="en-US" sz="2100" b="0" i="0" u="none" strike="noStrike">
                          <a:solidFill>
                            <a:srgbClr val="000000"/>
                          </a:solidFill>
                          <a:latin typeface="Calibri"/>
                        </a:rPr>
                        <a:t>10%</a:t>
                      </a:r>
                    </a:p>
                  </a:txBody>
                  <a:tcPr marL="9461" marR="9461" marT="9748" marB="0" anchor="b"/>
                </a:tc>
              </a:tr>
              <a:tr h="527055">
                <a:tc>
                  <a:txBody>
                    <a:bodyPr/>
                    <a:lstStyle/>
                    <a:p>
                      <a:pPr algn="ctr" fontAlgn="b"/>
                      <a:r>
                        <a:rPr lang="en-US" sz="2100" b="0" i="0" u="none" strike="noStrike">
                          <a:solidFill>
                            <a:srgbClr val="000000"/>
                          </a:solidFill>
                          <a:latin typeface="Calibri"/>
                        </a:rPr>
                        <a:t>60</a:t>
                      </a:r>
                    </a:p>
                  </a:txBody>
                  <a:tcPr marL="9461" marR="9461" marT="9748" marB="0" anchor="b"/>
                </a:tc>
                <a:tc>
                  <a:txBody>
                    <a:bodyPr/>
                    <a:lstStyle/>
                    <a:p>
                      <a:pPr algn="ctr" fontAlgn="b"/>
                      <a:r>
                        <a:rPr lang="en-US" sz="2100" b="0" i="0" u="none" strike="noStrike" dirty="0">
                          <a:solidFill>
                            <a:srgbClr val="000000"/>
                          </a:solidFill>
                          <a:latin typeface="Calibri"/>
                        </a:rPr>
                        <a:t>$1.06</a:t>
                      </a:r>
                    </a:p>
                  </a:txBody>
                  <a:tcPr marL="9461" marR="9461" marT="9748" marB="0" anchor="b"/>
                </a:tc>
                <a:tc>
                  <a:txBody>
                    <a:bodyPr/>
                    <a:lstStyle/>
                    <a:p>
                      <a:pPr algn="ctr" fontAlgn="b"/>
                      <a:r>
                        <a:rPr lang="en-US" sz="2100" b="0" i="0" u="none" strike="noStrike">
                          <a:solidFill>
                            <a:srgbClr val="000000"/>
                          </a:solidFill>
                          <a:latin typeface="Calibri"/>
                        </a:rPr>
                        <a:t>$1.52</a:t>
                      </a:r>
                    </a:p>
                  </a:txBody>
                  <a:tcPr marL="9461" marR="9461" marT="9748" marB="0" anchor="b"/>
                </a:tc>
                <a:tc>
                  <a:txBody>
                    <a:bodyPr/>
                    <a:lstStyle/>
                    <a:p>
                      <a:pPr algn="ctr" fontAlgn="b"/>
                      <a:r>
                        <a:rPr lang="en-US" sz="2100" b="0" i="0" u="none" strike="noStrike">
                          <a:solidFill>
                            <a:srgbClr val="000000"/>
                          </a:solidFill>
                          <a:latin typeface="Calibri"/>
                        </a:rPr>
                        <a:t>44%</a:t>
                      </a:r>
                    </a:p>
                  </a:txBody>
                  <a:tcPr marL="9461" marR="9461" marT="9748" marB="0" anchor="b"/>
                </a:tc>
                <a:tc>
                  <a:txBody>
                    <a:bodyPr/>
                    <a:lstStyle/>
                    <a:p>
                      <a:pPr algn="ctr" fontAlgn="b"/>
                      <a:r>
                        <a:rPr lang="en-US" sz="2100" b="0" i="0" u="none" strike="noStrike" dirty="0">
                          <a:solidFill>
                            <a:srgbClr val="000000"/>
                          </a:solidFill>
                          <a:latin typeface="Calibri"/>
                        </a:rPr>
                        <a:t>$1.76</a:t>
                      </a:r>
                    </a:p>
                  </a:txBody>
                  <a:tcPr marL="9461" marR="9461" marT="9748" marB="0" anchor="b"/>
                </a:tc>
                <a:tc>
                  <a:txBody>
                    <a:bodyPr/>
                    <a:lstStyle/>
                    <a:p>
                      <a:pPr algn="ctr" fontAlgn="b"/>
                      <a:r>
                        <a:rPr lang="en-US" sz="2100" b="0" i="0" u="none" strike="noStrike">
                          <a:solidFill>
                            <a:srgbClr val="000000"/>
                          </a:solidFill>
                          <a:latin typeface="Calibri"/>
                        </a:rPr>
                        <a:t>16%</a:t>
                      </a:r>
                    </a:p>
                  </a:txBody>
                  <a:tcPr marL="9461" marR="9461" marT="9748" marB="0" anchor="b"/>
                </a:tc>
              </a:tr>
              <a:tr h="527055">
                <a:tc>
                  <a:txBody>
                    <a:bodyPr/>
                    <a:lstStyle/>
                    <a:p>
                      <a:pPr algn="ctr" fontAlgn="b"/>
                      <a:r>
                        <a:rPr lang="en-US" sz="2100" b="0" i="0" u="none" strike="noStrike">
                          <a:solidFill>
                            <a:srgbClr val="000000"/>
                          </a:solidFill>
                          <a:latin typeface="Calibri"/>
                        </a:rPr>
                        <a:t>55</a:t>
                      </a:r>
                    </a:p>
                  </a:txBody>
                  <a:tcPr marL="9461" marR="9461" marT="9748" marB="0" anchor="b"/>
                </a:tc>
                <a:tc>
                  <a:txBody>
                    <a:bodyPr/>
                    <a:lstStyle/>
                    <a:p>
                      <a:pPr algn="ctr" fontAlgn="b"/>
                      <a:r>
                        <a:rPr lang="en-US" sz="2100" b="0" i="0" u="none" strike="noStrike">
                          <a:solidFill>
                            <a:srgbClr val="000000"/>
                          </a:solidFill>
                          <a:latin typeface="Calibri"/>
                        </a:rPr>
                        <a:t>$0.87</a:t>
                      </a:r>
                    </a:p>
                  </a:txBody>
                  <a:tcPr marL="9461" marR="9461" marT="9748" marB="0" anchor="b"/>
                </a:tc>
                <a:tc>
                  <a:txBody>
                    <a:bodyPr/>
                    <a:lstStyle/>
                    <a:p>
                      <a:pPr algn="ctr" fontAlgn="b"/>
                      <a:r>
                        <a:rPr lang="en-US" sz="2100" b="0" i="0" u="none" strike="noStrike">
                          <a:solidFill>
                            <a:srgbClr val="000000"/>
                          </a:solidFill>
                          <a:latin typeface="Calibri"/>
                        </a:rPr>
                        <a:t>$1.42</a:t>
                      </a:r>
                    </a:p>
                  </a:txBody>
                  <a:tcPr marL="9461" marR="9461" marT="9748" marB="0" anchor="b"/>
                </a:tc>
                <a:tc>
                  <a:txBody>
                    <a:bodyPr/>
                    <a:lstStyle/>
                    <a:p>
                      <a:pPr algn="ctr" fontAlgn="b"/>
                      <a:r>
                        <a:rPr lang="en-US" sz="2100" b="0" i="0" u="none" strike="noStrike">
                          <a:solidFill>
                            <a:srgbClr val="000000"/>
                          </a:solidFill>
                          <a:latin typeface="Calibri"/>
                        </a:rPr>
                        <a:t>63%</a:t>
                      </a:r>
                    </a:p>
                  </a:txBody>
                  <a:tcPr marL="9461" marR="9461" marT="9748" marB="0" anchor="b"/>
                </a:tc>
                <a:tc>
                  <a:txBody>
                    <a:bodyPr/>
                    <a:lstStyle/>
                    <a:p>
                      <a:pPr algn="ctr" fontAlgn="b"/>
                      <a:r>
                        <a:rPr lang="en-US" sz="2100" b="0" i="0" u="none" strike="noStrike" dirty="0">
                          <a:solidFill>
                            <a:srgbClr val="000000"/>
                          </a:solidFill>
                          <a:latin typeface="Calibri"/>
                        </a:rPr>
                        <a:t>$1.72</a:t>
                      </a:r>
                    </a:p>
                  </a:txBody>
                  <a:tcPr marL="9461" marR="9461" marT="9748" marB="0" anchor="b"/>
                </a:tc>
                <a:tc>
                  <a:txBody>
                    <a:bodyPr/>
                    <a:lstStyle/>
                    <a:p>
                      <a:pPr algn="ctr" fontAlgn="b"/>
                      <a:r>
                        <a:rPr lang="en-US" sz="2100" b="0" i="0" u="none" strike="noStrike">
                          <a:solidFill>
                            <a:srgbClr val="000000"/>
                          </a:solidFill>
                          <a:latin typeface="Calibri"/>
                        </a:rPr>
                        <a:t>22%</a:t>
                      </a:r>
                    </a:p>
                  </a:txBody>
                  <a:tcPr marL="9461" marR="9461" marT="9748" marB="0" anchor="b"/>
                </a:tc>
              </a:tr>
              <a:tr h="527055">
                <a:tc>
                  <a:txBody>
                    <a:bodyPr/>
                    <a:lstStyle/>
                    <a:p>
                      <a:pPr algn="ctr" fontAlgn="b"/>
                      <a:r>
                        <a:rPr lang="en-US" sz="2100" b="0" i="0" u="none" strike="noStrike">
                          <a:solidFill>
                            <a:srgbClr val="000000"/>
                          </a:solidFill>
                          <a:latin typeface="Calibri"/>
                        </a:rPr>
                        <a:t>50</a:t>
                      </a:r>
                    </a:p>
                  </a:txBody>
                  <a:tcPr marL="9461" marR="9461" marT="9748" marB="0" anchor="b"/>
                </a:tc>
                <a:tc>
                  <a:txBody>
                    <a:bodyPr/>
                    <a:lstStyle/>
                    <a:p>
                      <a:pPr algn="ctr" fontAlgn="b"/>
                      <a:r>
                        <a:rPr lang="en-US" sz="2100" b="0" i="0" u="none" strike="noStrike">
                          <a:solidFill>
                            <a:srgbClr val="000000"/>
                          </a:solidFill>
                          <a:latin typeface="Calibri"/>
                        </a:rPr>
                        <a:t>$0.71</a:t>
                      </a:r>
                    </a:p>
                  </a:txBody>
                  <a:tcPr marL="9461" marR="9461" marT="9748" marB="0" anchor="b"/>
                </a:tc>
                <a:tc>
                  <a:txBody>
                    <a:bodyPr/>
                    <a:lstStyle/>
                    <a:p>
                      <a:pPr algn="ctr" fontAlgn="b"/>
                      <a:r>
                        <a:rPr lang="en-US" sz="2100" b="0" i="0" u="none" strike="noStrike">
                          <a:solidFill>
                            <a:srgbClr val="000000"/>
                          </a:solidFill>
                          <a:latin typeface="Calibri"/>
                        </a:rPr>
                        <a:t>$1.31</a:t>
                      </a:r>
                    </a:p>
                  </a:txBody>
                  <a:tcPr marL="9461" marR="9461" marT="9748" marB="0" anchor="b"/>
                </a:tc>
                <a:tc>
                  <a:txBody>
                    <a:bodyPr/>
                    <a:lstStyle/>
                    <a:p>
                      <a:pPr algn="ctr" fontAlgn="b"/>
                      <a:r>
                        <a:rPr lang="en-US" sz="2100" b="0" i="0" u="none" strike="noStrike">
                          <a:solidFill>
                            <a:srgbClr val="000000"/>
                          </a:solidFill>
                          <a:latin typeface="Calibri"/>
                        </a:rPr>
                        <a:t>86%</a:t>
                      </a:r>
                    </a:p>
                  </a:txBody>
                  <a:tcPr marL="9461" marR="9461" marT="9748" marB="0" anchor="b"/>
                </a:tc>
                <a:tc>
                  <a:txBody>
                    <a:bodyPr/>
                    <a:lstStyle/>
                    <a:p>
                      <a:pPr algn="ctr" fontAlgn="b"/>
                      <a:r>
                        <a:rPr lang="en-US" sz="2100" b="0" i="0" u="none" strike="noStrike">
                          <a:solidFill>
                            <a:srgbClr val="000000"/>
                          </a:solidFill>
                          <a:latin typeface="Calibri"/>
                        </a:rPr>
                        <a:t>$1.68</a:t>
                      </a:r>
                    </a:p>
                  </a:txBody>
                  <a:tcPr marL="9461" marR="9461" marT="9748" marB="0" anchor="b"/>
                </a:tc>
                <a:tc>
                  <a:txBody>
                    <a:bodyPr/>
                    <a:lstStyle/>
                    <a:p>
                      <a:pPr algn="ctr" fontAlgn="b"/>
                      <a:r>
                        <a:rPr lang="en-US" sz="2100" b="0" i="0" u="none" strike="noStrike">
                          <a:solidFill>
                            <a:srgbClr val="000000"/>
                          </a:solidFill>
                          <a:latin typeface="Calibri"/>
                        </a:rPr>
                        <a:t>28%</a:t>
                      </a:r>
                    </a:p>
                  </a:txBody>
                  <a:tcPr marL="9461" marR="9461" marT="9748" marB="0" anchor="b"/>
                </a:tc>
              </a:tr>
              <a:tr h="527055">
                <a:tc>
                  <a:txBody>
                    <a:bodyPr/>
                    <a:lstStyle/>
                    <a:p>
                      <a:pPr algn="ctr" fontAlgn="b"/>
                      <a:r>
                        <a:rPr lang="en-US" sz="2100" b="0" i="0" u="none" strike="noStrike">
                          <a:solidFill>
                            <a:srgbClr val="000000"/>
                          </a:solidFill>
                          <a:latin typeface="Calibri"/>
                        </a:rPr>
                        <a:t>45</a:t>
                      </a:r>
                    </a:p>
                  </a:txBody>
                  <a:tcPr marL="9461" marR="9461" marT="9748" marB="0" anchor="b"/>
                </a:tc>
                <a:tc>
                  <a:txBody>
                    <a:bodyPr/>
                    <a:lstStyle/>
                    <a:p>
                      <a:pPr algn="ctr" fontAlgn="b"/>
                      <a:r>
                        <a:rPr lang="en-US" sz="2100" b="0" i="0" u="none" strike="noStrike">
                          <a:solidFill>
                            <a:srgbClr val="000000"/>
                          </a:solidFill>
                          <a:latin typeface="Calibri"/>
                        </a:rPr>
                        <a:t>$0.58</a:t>
                      </a:r>
                    </a:p>
                  </a:txBody>
                  <a:tcPr marL="9461" marR="9461" marT="9748" marB="0" anchor="b"/>
                </a:tc>
                <a:tc>
                  <a:txBody>
                    <a:bodyPr/>
                    <a:lstStyle/>
                    <a:p>
                      <a:pPr algn="ctr" fontAlgn="b"/>
                      <a:r>
                        <a:rPr lang="en-US" sz="2100" b="0" i="0" u="none" strike="noStrike">
                          <a:solidFill>
                            <a:srgbClr val="000000"/>
                          </a:solidFill>
                          <a:latin typeface="Calibri"/>
                        </a:rPr>
                        <a:t>$1.22</a:t>
                      </a:r>
                    </a:p>
                  </a:txBody>
                  <a:tcPr marL="9461" marR="9461" marT="9748" marB="0" anchor="b"/>
                </a:tc>
                <a:tc>
                  <a:txBody>
                    <a:bodyPr/>
                    <a:lstStyle/>
                    <a:p>
                      <a:pPr algn="ctr" fontAlgn="b"/>
                      <a:r>
                        <a:rPr lang="en-US" sz="2100" b="0" i="0" u="none" strike="noStrike">
                          <a:solidFill>
                            <a:srgbClr val="000000"/>
                          </a:solidFill>
                          <a:latin typeface="Calibri"/>
                        </a:rPr>
                        <a:t>111%</a:t>
                      </a:r>
                    </a:p>
                  </a:txBody>
                  <a:tcPr marL="9461" marR="9461" marT="9748" marB="0" anchor="b"/>
                </a:tc>
                <a:tc>
                  <a:txBody>
                    <a:bodyPr/>
                    <a:lstStyle/>
                    <a:p>
                      <a:pPr algn="ctr" fontAlgn="b"/>
                      <a:r>
                        <a:rPr lang="en-US" sz="2100" b="0" i="0" u="none" strike="noStrike">
                          <a:solidFill>
                            <a:srgbClr val="000000"/>
                          </a:solidFill>
                          <a:latin typeface="Calibri"/>
                        </a:rPr>
                        <a:t>$1.64</a:t>
                      </a:r>
                    </a:p>
                  </a:txBody>
                  <a:tcPr marL="9461" marR="9461" marT="9748" marB="0" anchor="b"/>
                </a:tc>
                <a:tc>
                  <a:txBody>
                    <a:bodyPr/>
                    <a:lstStyle/>
                    <a:p>
                      <a:pPr algn="ctr" fontAlgn="b"/>
                      <a:r>
                        <a:rPr lang="en-US" sz="2100" b="0" i="0" u="none" strike="noStrike" dirty="0">
                          <a:solidFill>
                            <a:srgbClr val="000000"/>
                          </a:solidFill>
                          <a:latin typeface="Calibri"/>
                        </a:rPr>
                        <a:t>34%</a:t>
                      </a:r>
                    </a:p>
                  </a:txBody>
                  <a:tcPr marL="9461" marR="9461" marT="9748" marB="0" anchor="b"/>
                </a:tc>
              </a:tr>
            </a:tbl>
          </a:graphicData>
        </a:graphic>
      </p:graphicFrame>
    </p:spTree>
    <p:extLst>
      <p:ext uri="{BB962C8B-B14F-4D97-AF65-F5344CB8AC3E}">
        <p14:creationId xmlns:p14="http://schemas.microsoft.com/office/powerpoint/2010/main" val="8451129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1782</Words>
  <Application>Microsoft Macintosh PowerPoint</Application>
  <PresentationFormat>On-screen Show (4:3)</PresentationFormat>
  <Paragraphs>194</Paragraphs>
  <Slides>20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2" baseType="lpstr">
      <vt:lpstr>Office Theme</vt:lpstr>
      <vt:lpstr>Equation</vt:lpstr>
      <vt:lpstr>Funding Retirement: A Global Challenge</vt:lpstr>
      <vt:lpstr>Challenges to Funding Retirement</vt:lpstr>
      <vt:lpstr> Basic Implications of Increased Longevity</vt:lpstr>
      <vt:lpstr>Improvements to the Efficiency and Effectiveness of the System</vt:lpstr>
      <vt:lpstr>A Good Retirement Goal is to Sustain the Standard of Living Enjoyed in the Later-Part of Work Life</vt:lpstr>
      <vt:lpstr>What Makes This Approach Different Than Current Practice?</vt:lpstr>
      <vt:lpstr>Focus on Retirement Income versus Wealth Accumulation</vt:lpstr>
      <vt:lpstr>Effect of Interest Rate Level on Retirement Funding Price of $100,000 per year Inflation-Protected Life Annuity Beginning at Age 65</vt:lpstr>
      <vt:lpstr>Effect of Interest Rate Level on Retirement Funding Price of $100,000 per year Inflation-Protected Life Annuity Beginning at Age 65 </vt:lpstr>
      <vt:lpstr>Effect of Interest Rate Level on Retirement Funding Price of $100,000 per year Inflation-Protected Life Annuity Beginning at Age 65</vt:lpstr>
      <vt:lpstr>30-year UST TIPS Interest Rates 2007-2014</vt:lpstr>
      <vt:lpstr>Wrong Risk Measure: Retirement Funding has an Income Goal  But DC Investing Focuses on Wealth Accumulation</vt:lpstr>
      <vt:lpstr>Wrong Risk Measure: Retirement Funding has an Income Goal  But DC Investing Focuses on Wealth Accumulation</vt:lpstr>
      <vt:lpstr>Risk &amp; Return    Wealth vs. Income Goal</vt:lpstr>
      <vt:lpstr>Interest Rate Risk to Retirees During Accumulation Phase </vt:lpstr>
      <vt:lpstr>Getting the Most from the Assets Retirees Have:   Annuities and Reverse Mortgage</vt:lpstr>
      <vt:lpstr> APPENDIX</vt:lpstr>
      <vt:lpstr>Post-Retirement Flexible Spend-Down Strategies </vt:lpstr>
      <vt:lpstr>Innovations for Next-Generation Retirement Solution</vt:lpstr>
      <vt:lpstr>Dynamic Portfolio Strategy Focuses on the Goal </vt:lpstr>
    </vt:vector>
  </TitlesOfParts>
  <Company>MIT Sloan School of Management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jcummings</dc:creator>
  <cp:lastModifiedBy>Heidi Pickett</cp:lastModifiedBy>
  <cp:revision>14</cp:revision>
  <dcterms:created xsi:type="dcterms:W3CDTF">2012-03-09T15:54:33Z</dcterms:created>
  <dcterms:modified xsi:type="dcterms:W3CDTF">2014-07-30T16:51:29Z</dcterms:modified>
</cp:coreProperties>
</file>